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36"/>
  </p:notesMasterIdLst>
  <p:sldIdLst>
    <p:sldId id="257" r:id="rId2"/>
    <p:sldId id="291" r:id="rId3"/>
    <p:sldId id="280" r:id="rId4"/>
    <p:sldId id="281" r:id="rId5"/>
    <p:sldId id="282" r:id="rId6"/>
    <p:sldId id="283" r:id="rId7"/>
    <p:sldId id="284" r:id="rId8"/>
    <p:sldId id="302" r:id="rId9"/>
    <p:sldId id="303" r:id="rId10"/>
    <p:sldId id="306" r:id="rId11"/>
    <p:sldId id="305" r:id="rId12"/>
    <p:sldId id="285" r:id="rId13"/>
    <p:sldId id="307" r:id="rId14"/>
    <p:sldId id="294" r:id="rId15"/>
    <p:sldId id="286" r:id="rId16"/>
    <p:sldId id="308" r:id="rId17"/>
    <p:sldId id="288" r:id="rId18"/>
    <p:sldId id="289" r:id="rId19"/>
    <p:sldId id="290" r:id="rId20"/>
    <p:sldId id="287" r:id="rId21"/>
    <p:sldId id="293" r:id="rId22"/>
    <p:sldId id="309" r:id="rId23"/>
    <p:sldId id="310" r:id="rId24"/>
    <p:sldId id="311" r:id="rId25"/>
    <p:sldId id="312" r:id="rId26"/>
    <p:sldId id="295" r:id="rId27"/>
    <p:sldId id="297" r:id="rId28"/>
    <p:sldId id="313" r:id="rId29"/>
    <p:sldId id="314" r:id="rId30"/>
    <p:sldId id="298" r:id="rId31"/>
    <p:sldId id="315" r:id="rId32"/>
    <p:sldId id="317" r:id="rId33"/>
    <p:sldId id="301" r:id="rId34"/>
    <p:sldId id="30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Abuhamad" initials="G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76118" autoAdjust="0"/>
  </p:normalViewPr>
  <p:slideViewPr>
    <p:cSldViewPr snapToGrid="0" snapToObjects="1">
      <p:cViewPr varScale="1">
        <p:scale>
          <a:sx n="71" d="100"/>
          <a:sy n="71" d="100"/>
        </p:scale>
        <p:origin x="19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20T00:01:58.289" idx="1">
    <p:pos x="6000" y="0"/>
    <p:text>I tried to squeeze this all in, but it may be too much text. One option is to move the four bullet points out and in the notes at the bottom or something like that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F2066-B102-1945-AF87-B8072CB31B44}" type="datetimeFigureOut">
              <a:rPr lang="en-US" smtClean="0"/>
              <a:t>9/23/18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E53283-2A11-5745-9CA9-87E972A09816}" type="slidenum">
              <a:rPr lang="en-US" smtClean="0"/>
              <a:t>‹#›</a:t>
            </a:fld>
            <a:endParaRPr lang="en-US"/>
          </a:p>
        </p:txBody>
      </p:sp>
    </p:spTree>
    <p:extLst>
      <p:ext uri="{BB962C8B-B14F-4D97-AF65-F5344CB8AC3E}">
        <p14:creationId xmlns:p14="http://schemas.microsoft.com/office/powerpoint/2010/main" val="2633715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atlantic.com/technology/archive/2016/02/net-neutrality-is-interesting-no-really/46194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eatlantic.com/technology/archive/2016/02/net-neutrality-is-interesting-no-really/46194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source: http://</a:t>
            </a:r>
            <a:r>
              <a:rPr lang="en-US" baseline="0" dirty="0" err="1"/>
              <a:t>www.igenii.com</a:t>
            </a:r>
            <a:r>
              <a:rPr lang="en-US" baseline="0" dirty="0"/>
              <a:t>/blog/Social%20Media/social-media/</a:t>
            </a:r>
          </a:p>
          <a:p>
            <a:r>
              <a:rPr lang="en-US" baseline="0" dirty="0" err="1"/>
              <a:t>twitter.com</a:t>
            </a:r>
            <a:endParaRPr lang="en-US" baseline="0" dirty="0"/>
          </a:p>
          <a:p>
            <a:r>
              <a:rPr lang="en-US" dirty="0"/>
              <a:t>http://</a:t>
            </a:r>
            <a:r>
              <a:rPr lang="en-US" dirty="0" err="1"/>
              <a:t>www.worthofweb.com</a:t>
            </a:r>
            <a:r>
              <a:rPr lang="en-US" dirty="0"/>
              <a:t>/blog/case-study-this-revolution-will-be-tweeted/</a:t>
            </a:r>
          </a:p>
          <a:p>
            <a:r>
              <a:rPr lang="en-US" dirty="0"/>
              <a:t>http://</a:t>
            </a:r>
            <a:r>
              <a:rPr lang="en-US" dirty="0" err="1"/>
              <a:t>foxwoodonlinemarketing.typepad.com</a:t>
            </a:r>
            <a:r>
              <a:rPr lang="en-US" dirty="0"/>
              <a:t>/my-blog/social-media/</a:t>
            </a:r>
          </a:p>
        </p:txBody>
      </p:sp>
      <p:sp>
        <p:nvSpPr>
          <p:cNvPr id="4" name="Slide Number Placeholder 3"/>
          <p:cNvSpPr>
            <a:spLocks noGrp="1"/>
          </p:cNvSpPr>
          <p:nvPr>
            <p:ph type="sldNum" sz="quarter" idx="10"/>
          </p:nvPr>
        </p:nvSpPr>
        <p:spPr/>
        <p:txBody>
          <a:bodyPr/>
          <a:lstStyle/>
          <a:p>
            <a:fld id="{59B4425A-8AA2-D74F-AD50-BAC06DDD07D3}" type="slidenum">
              <a:rPr lang="en-US" smtClean="0"/>
              <a:t>1</a:t>
            </a:fld>
            <a:endParaRPr lang="en-US"/>
          </a:p>
        </p:txBody>
      </p:sp>
    </p:spTree>
    <p:extLst>
      <p:ext uri="{BB962C8B-B14F-4D97-AF65-F5344CB8AC3E}">
        <p14:creationId xmlns:p14="http://schemas.microsoft.com/office/powerpoint/2010/main" val="3366721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pPr lvl="0"/>
            <a:endParaRPr/>
          </a:p>
        </p:txBody>
      </p:sp>
      <p:sp>
        <p:nvSpPr>
          <p:cNvPr id="255" name="Shape 255"/>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https://www.cnet.com/news/net-fix-8-burning-questions-about-net-neutrality/</a:t>
            </a:r>
          </a:p>
          <a:p>
            <a:pPr lvl="0">
              <a:lnSpc>
                <a:spcPct val="100000"/>
              </a:lnSpc>
              <a:defRPr sz="1800"/>
            </a:pPr>
            <a:r>
              <a:rPr sz="1200">
                <a:latin typeface="Calibri"/>
                <a:ea typeface="Calibri"/>
                <a:cs typeface="Calibri"/>
                <a:sym typeface="Calibri"/>
              </a:rPr>
              <a:t>https://www.theatlantic.com/technology/archive/2016/12/trump-net-neutrality-mystery/509564/</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Decentralization: No permission is needed from a central authority to post anything on the web, there is no central controlling node, and so no single point of failure … and no “kill switch”! This also implies freedom from indiscriminate censorship and surveillance.</a:t>
            </a:r>
            <a:br>
              <a:rPr sz="1200">
                <a:latin typeface="Calibri"/>
                <a:ea typeface="Calibri"/>
                <a:cs typeface="Calibri"/>
                <a:sym typeface="Calibri"/>
              </a:rPr>
            </a:b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Non-discrimination: If I pay to connect to the internet with a certain quality of service, and you pay to connect with that or a greater quality of service, then we can both communicate at the same level. This principle of equity is also known as </a:t>
            </a:r>
            <a:r>
              <a:rPr sz="1200" b="1">
                <a:latin typeface="Calibri"/>
                <a:ea typeface="Calibri"/>
                <a:cs typeface="Calibri"/>
                <a:sym typeface="Calibri"/>
              </a:rPr>
              <a:t>Net Neutrality</a:t>
            </a:r>
            <a:r>
              <a:rPr sz="1200">
                <a:latin typeface="Calibri"/>
                <a:ea typeface="Calibri"/>
                <a:cs typeface="Calibri"/>
                <a:sym typeface="Calibri"/>
              </a:rPr>
              <a:t>.</a:t>
            </a:r>
            <a:br>
              <a:rPr sz="1200">
                <a:latin typeface="Calibri"/>
                <a:ea typeface="Calibri"/>
                <a:cs typeface="Calibri"/>
                <a:sym typeface="Calibri"/>
              </a:rPr>
            </a:br>
            <a:r>
              <a:rPr sz="1200">
                <a:latin typeface="Calibri"/>
                <a:ea typeface="Calibri"/>
                <a:cs typeface="Calibri"/>
                <a:sym typeface="Calibri"/>
              </a:rPr>
              <a:t> the principle that Internet service providers should enable access to all content and applications regardless of the source, and without favoring or blocking particular products or websites. the term refers to open-web principles aimed at curbing practices that give certain companies competitive advantages in how people access the internet. The FCC formally established rules last year that allow the agency to regulate broadband the way it oversees other public utilities. Those rules ban internet service providers from throttling—or slowing—connections to certain content online, and prohibit providers from offering faster connections to corporations that can afford to pay for premium web services. The rules also discourage </a:t>
            </a:r>
            <a:r>
              <a:rPr sz="1200">
                <a:latin typeface="Calibri"/>
                <a:ea typeface="Calibri"/>
                <a:cs typeface="Calibri"/>
                <a:sym typeface="Calibri"/>
                <a:hlinkClick r:id="rId3"/>
              </a:rPr>
              <a:t>zero-rating</a:t>
            </a:r>
            <a:r>
              <a:rPr sz="1200">
                <a:latin typeface="Calibri"/>
                <a:ea typeface="Calibri"/>
                <a:cs typeface="Calibri"/>
                <a:sym typeface="Calibri"/>
              </a:rPr>
              <a:t>—in which an internet service provider subsidizes a consumer’s cost of going online but often does so in exchange for a competitive advantage.)</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 </a:t>
            </a:r>
          </a:p>
          <a:p>
            <a:pPr lvl="0">
              <a:lnSpc>
                <a:spcPct val="100000"/>
              </a:lnSpc>
              <a:defRPr sz="1800"/>
            </a:pPr>
            <a:r>
              <a:rPr sz="1200">
                <a:latin typeface="Calibri"/>
                <a:ea typeface="Calibri"/>
                <a:cs typeface="Calibri"/>
                <a:sym typeface="Calibri"/>
              </a:rPr>
              <a:t>Bottom-up design: Instead of code being written and controlled by a small group of experts, it was developed in full view of everyone, encouraging maximum participation and experimentation.</a:t>
            </a:r>
            <a:br>
              <a:rPr sz="1200">
                <a:latin typeface="Calibri"/>
                <a:ea typeface="Calibri"/>
                <a:cs typeface="Calibri"/>
                <a:sym typeface="Calibri"/>
              </a:rPr>
            </a:b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Universality: For anyone to be able to publish anything on the web, all the computers involved have to speak the same languages to each other, no matter what different hardware people are using; where they live; or what cultural and political beliefs they have. In this way, the web breaks down silos while still allowing diversity to flourish.</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Consensus: For universal standards to work, everyone had to agree to use them. Tim and others achieved this consensus by giving everyone a say in creating the standards, through a transparent, participatory process at W3C.</a:t>
            </a:r>
          </a:p>
          <a:p>
            <a:pPr lvl="0">
              <a:lnSpc>
                <a:spcPct val="100000"/>
              </a:lnSpc>
              <a:defRPr sz="1800"/>
            </a:pPr>
            <a:endParaRPr sz="1200">
              <a:latin typeface="Calibri"/>
              <a:ea typeface="Calibri"/>
              <a:cs typeface="Calibri"/>
              <a:sym typeface="Calibri"/>
            </a:endParaRP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June 14, 2016: The U.S. Court of Appeals for the District of Columbia fully upheld the FCC’s net neutrality rules. Today’s ruling is a victory for the open, fair, and free Internet as we know it today -- one that remains open to innovation and economic growth, without service providers serving as paid gatekeepers. Feb 2015 – FCC (communication commission) vote for strong NN.</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New permutations of these ideas are giving rise to exciting new approaches in fields as diverse as information (Open Data), politics (Open Government), scientific research (Open Access), education, and culture (Free Culture). But to date we have only scratched the surface of how these principles could change society and politics for the better.</a:t>
            </a:r>
          </a:p>
          <a:p>
            <a:pPr lvl="0">
              <a:lnSpc>
                <a:spcPct val="100000"/>
              </a:lnSpc>
              <a:defRPr sz="1800"/>
            </a:pPr>
            <a:endParaRPr sz="1200">
              <a:latin typeface="Calibri"/>
              <a:ea typeface="Calibri"/>
              <a:cs typeface="Calibri"/>
              <a:sym typeface="Calibri"/>
            </a:endParaRP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 </a:t>
            </a:r>
          </a:p>
          <a:p>
            <a:pPr lvl="0">
              <a:lnSpc>
                <a:spcPct val="100000"/>
              </a:lnSpc>
              <a:defRPr sz="1800"/>
            </a:pPr>
            <a:endParaRPr sz="1200">
              <a:latin typeface="Calibri"/>
              <a:ea typeface="Calibri"/>
              <a:cs typeface="Calibri"/>
              <a:sym typeface="Calibri"/>
            </a:endParaRPr>
          </a:p>
          <a:p>
            <a:pPr lvl="0">
              <a:lnSpc>
                <a:spcPct val="100000"/>
              </a:lnSpc>
              <a:defRPr sz="1800"/>
            </a:pPr>
            <a:endParaRPr sz="1200">
              <a:latin typeface="Calibri"/>
              <a:ea typeface="Calibri"/>
              <a:cs typeface="Calibri"/>
              <a:sym typeface="Calibri"/>
            </a:endParaRPr>
          </a:p>
        </p:txBody>
      </p:sp>
    </p:spTree>
    <p:extLst>
      <p:ext uri="{BB962C8B-B14F-4D97-AF65-F5344CB8AC3E}">
        <p14:creationId xmlns:p14="http://schemas.microsoft.com/office/powerpoint/2010/main" val="3314592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http://</a:t>
            </a:r>
            <a:r>
              <a:rPr lang="en-US" dirty="0" err="1">
                <a:latin typeface="Calibri" charset="0"/>
                <a:ea typeface="ＭＳ Ｐゴシック" charset="0"/>
                <a:cs typeface="ＭＳ Ｐゴシック" charset="0"/>
              </a:rPr>
              <a:t>puma.wellesley.edu</a:t>
            </a:r>
            <a:r>
              <a:rPr lang="en-US" dirty="0">
                <a:latin typeface="Calibri" charset="0"/>
                <a:ea typeface="ＭＳ Ｐゴシック" charset="0"/>
                <a:cs typeface="ＭＳ Ｐゴシック" charset="0"/>
              </a:rPr>
              <a:t>/~cs110/lectures/L03-html/</a:t>
            </a:r>
            <a:r>
              <a:rPr lang="en-US" dirty="0" err="1">
                <a:latin typeface="Calibri" charset="0"/>
                <a:ea typeface="ＭＳ Ｐゴシック" charset="0"/>
                <a:cs typeface="ＭＳ Ｐゴシック" charset="0"/>
              </a:rPr>
              <a:t>HTML.html</a:t>
            </a:r>
            <a:endParaRPr lang="en-US" dirty="0">
              <a:latin typeface="Calibri" charset="0"/>
              <a:ea typeface="ＭＳ Ｐゴシック" charset="0"/>
              <a:cs typeface="ＭＳ Ｐゴシック" charset="0"/>
            </a:endParaRPr>
          </a:p>
        </p:txBody>
      </p:sp>
      <p:sp>
        <p:nvSpPr>
          <p:cNvPr id="30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B6169E-8313-2D41-948A-F1492AD83F4E}" type="slidenum">
              <a:rPr lang="en-US" sz="1200"/>
              <a:pPr eaLnBrk="1" hangingPunct="1"/>
              <a:t>14</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prstGeom prst="rect">
            <a:avLst/>
          </a:prstGeom>
        </p:spPr>
        <p:txBody>
          <a:bodyPr/>
          <a:lstStyle/>
          <a:p>
            <a:pPr lvl="0"/>
            <a:endParaRPr/>
          </a:p>
        </p:txBody>
      </p:sp>
      <p:sp>
        <p:nvSpPr>
          <p:cNvPr id="395" name="Shape 39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dirty="0"/>
              <a:t>https://</a:t>
            </a:r>
            <a:r>
              <a:rPr sz="1200" dirty="0" err="1"/>
              <a:t>www.godaddy.com</a:t>
            </a:r>
            <a:r>
              <a:rPr sz="1200" dirty="0"/>
              <a:t>/?</a:t>
            </a:r>
            <a:r>
              <a:rPr sz="1200" dirty="0" err="1"/>
              <a:t>isc</a:t>
            </a:r>
            <a:r>
              <a:rPr sz="1200" dirty="0"/>
              <a:t>=gofdc022&amp;ci=</a:t>
            </a:r>
            <a:endParaRPr lang="en-US" sz="1200" dirty="0"/>
          </a:p>
          <a:p>
            <a:pPr lvl="0">
              <a:defRPr sz="1800" b="0"/>
            </a:pPr>
            <a:r>
              <a:rPr lang="en-US" sz="1200" b="1" dirty="0"/>
              <a:t>Specifies the location of a web resource (web page, image, sound file, movie, etc.) in a remote server on the Internet.</a:t>
            </a:r>
          </a:p>
          <a:p>
            <a:pPr lvl="0">
              <a:defRPr sz="1800" b="0"/>
            </a:pPr>
            <a:r>
              <a:rPr lang="en-US" sz="1200" b="1" dirty="0"/>
              <a:t>Also known as a </a:t>
            </a:r>
            <a:r>
              <a:rPr lang="en-US" sz="1200" b="1" dirty="0">
                <a:solidFill>
                  <a:srgbClr val="FF0000"/>
                </a:solidFill>
              </a:rPr>
              <a:t>web address</a:t>
            </a:r>
            <a:r>
              <a:rPr lang="en-US" sz="1200" b="1" dirty="0"/>
              <a:t>.</a:t>
            </a:r>
          </a:p>
          <a:p>
            <a:pPr lvl="0">
              <a:defRPr sz="1800"/>
            </a:pPr>
            <a:endParaRPr sz="1200" dirty="0"/>
          </a:p>
        </p:txBody>
      </p:sp>
    </p:spTree>
    <p:extLst>
      <p:ext uri="{BB962C8B-B14F-4D97-AF65-F5344CB8AC3E}">
        <p14:creationId xmlns:p14="http://schemas.microsoft.com/office/powerpoint/2010/main" val="2837476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Calibri" charset="0"/>
                <a:ea typeface="ＭＳ Ｐゴシック" charset="0"/>
                <a:cs typeface="ＭＳ Ｐゴシック" charset="0"/>
              </a:rPr>
              <a:t>In creating the Web, TBL designed HTML (not because it was needed, but so that will even the field of the people who could use the web immediately, was the language to be used with his pages. </a:t>
            </a:r>
          </a:p>
          <a:p>
            <a:pPr eaLnBrk="1" hangingPunct="1">
              <a:spcBef>
                <a:spcPct val="0"/>
              </a:spcBef>
            </a:pPr>
            <a:r>
              <a:rPr lang="en-US" dirty="0">
                <a:latin typeface="Calibri" charset="0"/>
                <a:ea typeface="ＭＳ Ｐゴシック" charset="0"/>
                <a:cs typeface="ＭＳ Ｐゴシック" charset="0"/>
              </a:rPr>
              <a:t>HTML is a very simple tagging language that one can learn to read and write easily, (at least the initial version; today it is meant to be read mainly by computers, not humans).</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            The initial HTML enabled point-and-click interface inside the browser. It also allowed images to be displayed inside the browser (a little later). That's it. Later on it was expanded to handle video, sound, and invocation of applications inside the browser.</a:t>
            </a:r>
            <a:br>
              <a:rPr lang="en-US" dirty="0">
                <a:latin typeface="Calibri" charset="0"/>
                <a:ea typeface="ＭＳ Ｐゴシック" charset="0"/>
                <a:cs typeface="ＭＳ Ｐゴシック" charset="0"/>
              </a:rPr>
            </a:br>
            <a:endParaRPr lang="en-US" dirty="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6EE53283-2A11-5745-9CA9-87E972A09816}" type="slidenum">
              <a:rPr lang="en-US" smtClean="0"/>
              <a:t>17</a:t>
            </a:fld>
            <a:endParaRPr lang="en-US"/>
          </a:p>
        </p:txBody>
      </p:sp>
    </p:spTree>
    <p:extLst>
      <p:ext uri="{BB962C8B-B14F-4D97-AF65-F5344CB8AC3E}">
        <p14:creationId xmlns:p14="http://schemas.microsoft.com/office/powerpoint/2010/main" val="261054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53283-2A11-5745-9CA9-87E972A09816}" type="slidenum">
              <a:rPr lang="en-US" smtClean="0"/>
              <a:t>19</a:t>
            </a:fld>
            <a:endParaRPr lang="en-US"/>
          </a:p>
        </p:txBody>
      </p:sp>
    </p:spTree>
    <p:extLst>
      <p:ext uri="{BB962C8B-B14F-4D97-AF65-F5344CB8AC3E}">
        <p14:creationId xmlns:p14="http://schemas.microsoft.com/office/powerpoint/2010/main" val="299798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53283-2A11-5745-9CA9-87E972A09816}" type="slidenum">
              <a:rPr lang="en-US" smtClean="0"/>
              <a:t>21</a:t>
            </a:fld>
            <a:endParaRPr lang="en-US"/>
          </a:p>
        </p:txBody>
      </p:sp>
    </p:spTree>
    <p:extLst>
      <p:ext uri="{BB962C8B-B14F-4D97-AF65-F5344CB8AC3E}">
        <p14:creationId xmlns:p14="http://schemas.microsoft.com/office/powerpoint/2010/main" val="90407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pPr lvl="0"/>
            <a:endParaRPr/>
          </a:p>
        </p:txBody>
      </p:sp>
      <p:sp>
        <p:nvSpPr>
          <p:cNvPr id="213" name="Shape 213"/>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We start where WWII ends, at 1945. Vannenvar Bush was an american innovator and engineer that directed the U.S. Office of Science Research and Development. In this position He managed and coordinated the war-related activities of some six thousand U.S. scientists. As the end of the war was coming into sight, Bush saw two problems emerging: 1) how to make the huge volume of war time reports and research findings public and accessible </a:t>
            </a:r>
          </a:p>
          <a:p>
            <a:pPr lvl="0">
              <a:lnSpc>
                <a:spcPct val="100000"/>
              </a:lnSpc>
              <a:defRPr sz="1800"/>
            </a:pPr>
            <a:r>
              <a:rPr sz="1200">
                <a:latin typeface="Calibri"/>
                <a:ea typeface="Calibri"/>
                <a:cs typeface="Calibri"/>
                <a:sym typeface="Calibri"/>
              </a:rPr>
              <a:t>and 2) what new challenge to set for the scientists who would be finishing their war related work. </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In his article “As We May Think”  he Identified the information storage and retrieval problem: new knowledge does not reach the people who could benefit from it. And he proposed one solution for both problems. </a:t>
            </a:r>
          </a:p>
          <a:p>
            <a:pPr lvl="0">
              <a:lnSpc>
                <a:spcPct val="100000"/>
              </a:lnSpc>
              <a:defRPr sz="1800"/>
            </a:pPr>
            <a:r>
              <a:rPr sz="1200">
                <a:latin typeface="Calibri"/>
                <a:ea typeface="Calibri"/>
                <a:cs typeface="Calibri"/>
                <a:sym typeface="Calibri"/>
              </a:rPr>
              <a:t>Bush proposed the development of mechanical systems to manage and process the growing body of scientific, technical and scholarly knowledge. He was the first to propose to make Capturing, Storing, Retrieving and Sharing Information</a:t>
            </a:r>
          </a:p>
          <a:p>
            <a:pPr lvl="0">
              <a:lnSpc>
                <a:spcPct val="100000"/>
              </a:lnSpc>
              <a:defRPr sz="1800"/>
            </a:pPr>
            <a:r>
              <a:rPr sz="1200">
                <a:latin typeface="Calibri"/>
                <a:ea typeface="Calibri"/>
                <a:cs typeface="Calibri"/>
                <a:sym typeface="Calibri"/>
              </a:rPr>
              <a:t>Interactive!</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Bush set a challenge: development of mechanical systems to manage and process the growing body of scientific, technical and scholarly knowledge.</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But being an inventor himself he also sketched a solution: Documentation system – software that allows documents to be stored and later retrieved.</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He offered as a solution a desk-like device he called “memex,” (perhaps for </a:t>
            </a:r>
            <a:r>
              <a:rPr sz="1200" i="1">
                <a:latin typeface="Calibri"/>
                <a:ea typeface="Calibri"/>
                <a:cs typeface="Calibri"/>
                <a:sym typeface="Calibri"/>
              </a:rPr>
              <a:t>memory extension). Memex was a mechanized file and personal library system. It used  improved microfilm to store all the books, documents, pictures, correspondence, notes, etc. that a scholar or scientist might need. The microfilm texts are created by the scholar or received in the mail from colleagues or purchased from publishers. Microfilm and mail are inexpensive so there is no practical limit to how much information could be available.</a:t>
            </a:r>
            <a:endParaRPr sz="1200">
              <a:latin typeface="Calibri"/>
              <a:ea typeface="Calibri"/>
              <a:cs typeface="Calibri"/>
              <a:sym typeface="Calibri"/>
            </a:endParaRPr>
          </a:p>
          <a:p>
            <a:pPr lvl="0">
              <a:lnSpc>
                <a:spcPct val="100000"/>
              </a:lnSpc>
              <a:defRPr sz="1800"/>
            </a:pPr>
            <a:endParaRPr sz="1200" i="1">
              <a:latin typeface="Calibri"/>
              <a:ea typeface="Calibri"/>
              <a:cs typeface="Calibri"/>
              <a:sym typeface="Calibri"/>
            </a:endParaRPr>
          </a:p>
          <a:p>
            <a:pPr lvl="0">
              <a:lnSpc>
                <a:spcPct val="100000"/>
              </a:lnSpc>
              <a:defRPr sz="1800"/>
            </a:pPr>
            <a:r>
              <a:rPr sz="1200" i="1">
                <a:latin typeface="Calibri"/>
                <a:ea typeface="Calibri"/>
                <a:cs typeface="Calibri"/>
                <a:sym typeface="Calibri"/>
              </a:rPr>
              <a:t>But the real innovation of the memex is in the way information is retrieved – in the way a is indexed and then can be found. </a:t>
            </a:r>
            <a:r>
              <a:rPr sz="1200">
                <a:latin typeface="Calibri"/>
                <a:ea typeface="Calibri"/>
                <a:cs typeface="Calibri"/>
                <a:sym typeface="Calibri"/>
              </a:rPr>
              <a:t>So far, indexing and cataloguing were done alphabetically or numerically and searching or selecting was by tracing down from subclass to subclass. For example in consulting a dictionary, the first letter is found, then the second, and so on. Such a method Bush wrote that this was an artificial way to index information. The human brain does not work that way. According to Bush the human brain works by association.</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So instead of using the traditional indexing method, Bush suggests an alternative. When a scientist insert information to the memex he gives it a code, any code that helps the scientists to remember what this piece is about. Then he writes this code in an index book. So far this works as usual. </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But, in imitation of the brain, every time the scholar consults a document or item in the memex, the scholar has a mechanism to associate it with other items which come to mind (practically to create a link). So the user can annotate text with margin notes, comments... –can construct and save a trail (chain of links) through the material –acts as an external memory!  </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Creating trails of documents – does it sounds familiar?</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True, creating trails of information that automatically select each other is the core idea behind hypertext.</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But the reason I selected to tell you about vannevar bush today is not because he invented the hypertest, but because of his human-centred thinking. He was among the first inventors and thinkers that called for the development of machines that are built around users’ needs and abilities.</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(write human-centred on the board, user cntered – this is one of the main ideas you will learn in this course). </a:t>
            </a:r>
          </a:p>
          <a:p>
            <a:pPr lvl="0">
              <a:lnSpc>
                <a:spcPct val="100000"/>
              </a:lnSpc>
              <a:defRPr sz="1800"/>
            </a:pPr>
            <a:endParaRPr sz="1200">
              <a:latin typeface="Calibri"/>
              <a:ea typeface="Calibri"/>
              <a:cs typeface="Calibri"/>
              <a:sym typeface="Calibri"/>
            </a:endParaRP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Ted Nelson coined the term "hypertext" in 1965 [29]. </a:t>
            </a:r>
          </a:p>
          <a:p>
            <a:pPr lvl="0">
              <a:lnSpc>
                <a:spcPct val="100000"/>
              </a:lnSpc>
              <a:defRPr sz="1800"/>
            </a:pPr>
            <a:endParaRPr sz="1200">
              <a:latin typeface="Calibri"/>
              <a:ea typeface="Calibri"/>
              <a:cs typeface="Calibri"/>
              <a:sym typeface="Calibri"/>
            </a:endParaRPr>
          </a:p>
          <a:p>
            <a:pPr lvl="0">
              <a:lnSpc>
                <a:spcPct val="100000"/>
              </a:lnSpc>
              <a:defRPr sz="1800"/>
            </a:pPr>
            <a:endParaRPr sz="1200">
              <a:latin typeface="Calibri"/>
              <a:ea typeface="Calibri"/>
              <a:cs typeface="Calibri"/>
              <a:sym typeface="Calibri"/>
            </a:endParaRPr>
          </a:p>
        </p:txBody>
      </p:sp>
    </p:spTree>
    <p:extLst>
      <p:ext uri="{BB962C8B-B14F-4D97-AF65-F5344CB8AC3E}">
        <p14:creationId xmlns:p14="http://schemas.microsoft.com/office/powerpoint/2010/main" val="905398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Documentation system – software that allows documents to be stored and later retrieved.</a:t>
            </a:r>
          </a:p>
        </p:txBody>
      </p:sp>
    </p:spTree>
    <p:extLst>
      <p:ext uri="{BB962C8B-B14F-4D97-AF65-F5344CB8AC3E}">
        <p14:creationId xmlns:p14="http://schemas.microsoft.com/office/powerpoint/2010/main" val="552533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Internet was nearly invisible in Europe.</a:t>
            </a:r>
            <a:r>
              <a:rPr lang="en-US" baseline="0" dirty="0"/>
              <a:t> People there were pursuing a different set of network protocols (by ISO).</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Internet was up and running by the 1970s, but transferring information was too much of a hassle for a </a:t>
            </a:r>
            <a:r>
              <a:rPr lang="en-US" sz="1200" kern="1200" dirty="0" err="1">
                <a:solidFill>
                  <a:schemeClr val="tx1"/>
                </a:solidFill>
                <a:effectLst/>
                <a:latin typeface="+mn-lt"/>
                <a:ea typeface="+mn-ea"/>
                <a:cs typeface="+mn-cs"/>
              </a:rPr>
              <a:t>noncomputer</a:t>
            </a:r>
            <a:r>
              <a:rPr lang="en-US" sz="1200" kern="1200" dirty="0">
                <a:solidFill>
                  <a:schemeClr val="tx1"/>
                </a:solidFill>
                <a:effectLst/>
                <a:latin typeface="+mn-lt"/>
                <a:ea typeface="+mn-ea"/>
                <a:cs typeface="+mn-cs"/>
              </a:rPr>
              <a:t> expert. One would run one program to connect to another computer, and then in conversation (in a different language) with the other computer, run a different program to access the information. Even when data had been transferred back to one's own computer, decoding it might be impossible. Then electronic mail was invented. E-mail allowed messages to be sent from one person to another, but it did not form a space in which information could permanently exist and be referred to. Messages were transient</a:t>
            </a:r>
          </a:p>
          <a:p>
            <a:endParaRPr lang="en-US" dirty="0"/>
          </a:p>
        </p:txBody>
      </p:sp>
      <p:sp>
        <p:nvSpPr>
          <p:cNvPr id="4" name="Slide Number Placeholder 3"/>
          <p:cNvSpPr>
            <a:spLocks noGrp="1"/>
          </p:cNvSpPr>
          <p:nvPr>
            <p:ph type="sldNum" sz="quarter" idx="10"/>
          </p:nvPr>
        </p:nvSpPr>
        <p:spPr/>
        <p:txBody>
          <a:bodyPr/>
          <a:lstStyle/>
          <a:p>
            <a:fld id="{6EE53283-2A11-5745-9CA9-87E972A09816}" type="slidenum">
              <a:rPr lang="en-US" smtClean="0"/>
              <a:t>26</a:t>
            </a:fld>
            <a:endParaRPr lang="en-US"/>
          </a:p>
        </p:txBody>
      </p:sp>
    </p:spTree>
    <p:extLst>
      <p:ext uri="{BB962C8B-B14F-4D97-AF65-F5344CB8AC3E}">
        <p14:creationId xmlns:p14="http://schemas.microsoft.com/office/powerpoint/2010/main" val="643554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Internet</a:t>
            </a:r>
            <a:r>
              <a:rPr lang="en-US" baseline="0" dirty="0"/>
              <a:t> computers were connected using dedicated cables from one to another. One computer can only be connected to a small number of computers.</a:t>
            </a:r>
            <a:endParaRPr lang="en-US" dirty="0"/>
          </a:p>
        </p:txBody>
      </p:sp>
      <p:sp>
        <p:nvSpPr>
          <p:cNvPr id="4" name="Slide Number Placeholder 3"/>
          <p:cNvSpPr>
            <a:spLocks noGrp="1"/>
          </p:cNvSpPr>
          <p:nvPr>
            <p:ph type="sldNum" sz="quarter" idx="10"/>
          </p:nvPr>
        </p:nvSpPr>
        <p:spPr/>
        <p:txBody>
          <a:bodyPr/>
          <a:lstStyle/>
          <a:p>
            <a:fld id="{6EE53283-2A11-5745-9CA9-87E972A09816}" type="slidenum">
              <a:rPr lang="en-US" smtClean="0"/>
              <a:t>27</a:t>
            </a:fld>
            <a:endParaRPr lang="en-US"/>
          </a:p>
        </p:txBody>
      </p:sp>
    </p:spTree>
    <p:extLst>
      <p:ext uri="{BB962C8B-B14F-4D97-AF65-F5344CB8AC3E}">
        <p14:creationId xmlns:p14="http://schemas.microsoft.com/office/powerpoint/2010/main" val="40147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53283-2A11-5745-9CA9-87E972A09816}" type="slidenum">
              <a:rPr lang="en-US" smtClean="0"/>
              <a:t>2</a:t>
            </a:fld>
            <a:endParaRPr lang="en-US"/>
          </a:p>
        </p:txBody>
      </p:sp>
    </p:spTree>
    <p:extLst>
      <p:ext uri="{BB962C8B-B14F-4D97-AF65-F5344CB8AC3E}">
        <p14:creationId xmlns:p14="http://schemas.microsoft.com/office/powerpoint/2010/main" val="18401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prstGeom prst="rect">
            <a:avLst/>
          </a:prstGeom>
        </p:spPr>
        <p:txBody>
          <a:bodyPr/>
          <a:lstStyle/>
          <a:p>
            <a:pPr lvl="0"/>
            <a:endParaRPr/>
          </a:p>
        </p:txBody>
      </p:sp>
      <p:sp>
        <p:nvSpPr>
          <p:cNvPr id="445" name="Shape 44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http://en.wikipedia.org/wiki/Series_of_tubes</a:t>
            </a:r>
          </a:p>
        </p:txBody>
      </p:sp>
    </p:spTree>
    <p:extLst>
      <p:ext uri="{BB962C8B-B14F-4D97-AF65-F5344CB8AC3E}">
        <p14:creationId xmlns:p14="http://schemas.microsoft.com/office/powerpoint/2010/main" val="1089940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pPr lvl="0"/>
            <a:endParaRPr/>
          </a:p>
        </p:txBody>
      </p:sp>
      <p:sp>
        <p:nvSpPr>
          <p:cNvPr id="449" name="Shape 449"/>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http://en.wikipedia.org/wiki/Series_of_tubes</a:t>
            </a:r>
          </a:p>
        </p:txBody>
      </p:sp>
    </p:spTree>
    <p:extLst>
      <p:ext uri="{BB962C8B-B14F-4D97-AF65-F5344CB8AC3E}">
        <p14:creationId xmlns:p14="http://schemas.microsoft.com/office/powerpoint/2010/main" val="3091618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www.submarinecablemap.com</a:t>
            </a:r>
            <a:r>
              <a:rPr lang="en-US" dirty="0"/>
              <a:t>/</a:t>
            </a:r>
          </a:p>
          <a:p>
            <a:r>
              <a:rPr lang="en-US" dirty="0"/>
              <a:t>http://</a:t>
            </a:r>
            <a:r>
              <a:rPr lang="en-US" dirty="0" err="1"/>
              <a:t>www.internetlivestats.com</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6EE53283-2A11-5745-9CA9-87E972A09816}" type="slidenum">
              <a:rPr lang="en-US" smtClean="0"/>
              <a:t>30</a:t>
            </a:fld>
            <a:endParaRPr lang="en-US"/>
          </a:p>
        </p:txBody>
      </p:sp>
    </p:spTree>
    <p:extLst>
      <p:ext uri="{BB962C8B-B14F-4D97-AF65-F5344CB8AC3E}">
        <p14:creationId xmlns:p14="http://schemas.microsoft.com/office/powerpoint/2010/main" val="1123748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noRot="1" noChangeAspect="1"/>
          </p:cNvSpPr>
          <p:nvPr>
            <p:ph type="sldImg"/>
          </p:nvPr>
        </p:nvSpPr>
        <p:spPr>
          <a:prstGeom prst="rect">
            <a:avLst/>
          </a:prstGeom>
        </p:spPr>
        <p:txBody>
          <a:bodyPr/>
          <a:lstStyle/>
          <a:p>
            <a:pPr lvl="0"/>
            <a:endParaRPr/>
          </a:p>
        </p:txBody>
      </p:sp>
      <p:sp>
        <p:nvSpPr>
          <p:cNvPr id="459" name="Shape 459"/>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http://telecomunetwork.blogspot.com/</a:t>
            </a:r>
          </a:p>
        </p:txBody>
      </p:sp>
    </p:spTree>
    <p:extLst>
      <p:ext uri="{BB962C8B-B14F-4D97-AF65-F5344CB8AC3E}">
        <p14:creationId xmlns:p14="http://schemas.microsoft.com/office/powerpoint/2010/main" val="3420744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prstGeom prst="rect">
            <a:avLst/>
          </a:prstGeom>
        </p:spPr>
        <p:txBody>
          <a:bodyPr/>
          <a:lstStyle/>
          <a:p>
            <a:pPr lvl="0"/>
            <a:endParaRPr/>
          </a:p>
        </p:txBody>
      </p:sp>
      <p:sp>
        <p:nvSpPr>
          <p:cNvPr id="466" name="Shape 46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http://telecomunetwork.blogspot.com/</a:t>
            </a:r>
          </a:p>
        </p:txBody>
      </p:sp>
    </p:spTree>
    <p:extLst>
      <p:ext uri="{BB962C8B-B14F-4D97-AF65-F5344CB8AC3E}">
        <p14:creationId xmlns:p14="http://schemas.microsoft.com/office/powerpoint/2010/main" val="3165770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noRot="1" noChangeAspect="1"/>
          </p:cNvSpPr>
          <p:nvPr>
            <p:ph type="sldImg"/>
          </p:nvPr>
        </p:nvSpPr>
        <p:spPr>
          <a:prstGeom prst="rect">
            <a:avLst/>
          </a:prstGeom>
        </p:spPr>
        <p:txBody>
          <a:bodyPr/>
          <a:lstStyle/>
          <a:p>
            <a:pPr lvl="0"/>
            <a:endParaRPr/>
          </a:p>
        </p:txBody>
      </p:sp>
      <p:sp>
        <p:nvSpPr>
          <p:cNvPr id="521" name="Shape 521"/>
          <p:cNvSpPr>
            <a:spLocks noGrp="1"/>
          </p:cNvSpPr>
          <p:nvPr>
            <p:ph type="body" sz="quarter" idx="1"/>
          </p:nvPr>
        </p:nvSpPr>
        <p:spPr>
          <a:prstGeom prst="rect">
            <a:avLst/>
          </a:prstGeom>
        </p:spPr>
        <p:txBody>
          <a:bodyPr/>
          <a:lstStyle/>
          <a:p>
            <a:pPr lvl="0" defTabSz="914400">
              <a:lnSpc>
                <a:spcPct val="90000"/>
              </a:lnSpc>
              <a:defRPr sz="1800"/>
            </a:pPr>
            <a:r>
              <a:rPr sz="1100">
                <a:latin typeface="Calibri"/>
                <a:ea typeface="Calibri"/>
                <a:cs typeface="Calibri"/>
                <a:sym typeface="Calibri"/>
              </a:rPr>
              <a:t>Today’s version of this morality play is the debate over “net neutrality.” Providers of Internet backbone services would benefit from providing different pricing and different service guarantees to preferred cus-tomers. But what if a movie studio buys an ISP, and then gets creative with its pricing and service structure? You might discover that your movie downloads are far cheaper to watch, or arrive at your home look ing and sounding much better, if they happen to be the product of the parent content company. </a:t>
            </a:r>
          </a:p>
          <a:p>
            <a:pPr lvl="0" defTabSz="914400">
              <a:lnSpc>
                <a:spcPct val="90000"/>
              </a:lnSpc>
              <a:spcBef>
                <a:spcPts val="300"/>
              </a:spcBef>
              <a:defRPr sz="1800"/>
            </a:pPr>
            <a:endParaRPr sz="1200">
              <a:latin typeface="Calibri"/>
              <a:ea typeface="Calibri"/>
              <a:cs typeface="Calibri"/>
              <a:sym typeface="Calibri"/>
            </a:endParaRPr>
          </a:p>
          <a:p>
            <a:pPr lvl="0" defTabSz="914400">
              <a:lnSpc>
                <a:spcPct val="90000"/>
              </a:lnSpc>
              <a:spcBef>
                <a:spcPts val="300"/>
              </a:spcBef>
              <a:defRPr sz="1800"/>
            </a:pPr>
            <a:r>
              <a:rPr sz="1100">
                <a:latin typeface="Calibri"/>
                <a:ea typeface="Calibri"/>
                <a:cs typeface="Calibri"/>
                <a:sym typeface="Calibri"/>
              </a:rPr>
              <a:t>June 14, 2016: The U.S. Court of Appeals for the District of Columbia fully upheld the FCC’s net neutrality rules. Today’s ruling is a victory for the open, fair, and free Internet as we know it today -- one that remains open to innovation and economic growth, without service providers serving as paid gatekeepers. Feb 2015 – FCC (communication commission) vote for strong NN.</a:t>
            </a:r>
          </a:p>
          <a:p>
            <a:pPr lvl="0" defTabSz="914400">
              <a:lnSpc>
                <a:spcPct val="90000"/>
              </a:lnSpc>
              <a:defRPr sz="1800"/>
            </a:pPr>
            <a:endParaRPr sz="1200">
              <a:latin typeface="Calibri"/>
              <a:ea typeface="Calibri"/>
              <a:cs typeface="Calibri"/>
              <a:sym typeface="Calibri"/>
            </a:endParaRPr>
          </a:p>
          <a:p>
            <a:pPr lvl="0" defTabSz="914400">
              <a:lnSpc>
                <a:spcPct val="90000"/>
              </a:lnSpc>
              <a:spcBef>
                <a:spcPts val="300"/>
              </a:spcBef>
              <a:defRPr sz="1800"/>
            </a:pPr>
            <a:endParaRPr sz="1200">
              <a:latin typeface="Calibri"/>
              <a:ea typeface="Calibri"/>
              <a:cs typeface="Calibri"/>
              <a:sym typeface="Calibri"/>
            </a:endParaRPr>
          </a:p>
          <a:p>
            <a:pPr lvl="0" defTabSz="914400">
              <a:lnSpc>
                <a:spcPct val="90000"/>
              </a:lnSpc>
              <a:spcBef>
                <a:spcPts val="300"/>
              </a:spcBef>
              <a:defRPr sz="1800"/>
            </a:pPr>
            <a:endParaRPr sz="1100">
              <a:latin typeface="Calibri"/>
              <a:ea typeface="Calibri"/>
              <a:cs typeface="Calibri"/>
              <a:sym typeface="Calibri"/>
            </a:endParaRPr>
          </a:p>
        </p:txBody>
      </p:sp>
    </p:spTree>
    <p:extLst>
      <p:ext uri="{BB962C8B-B14F-4D97-AF65-F5344CB8AC3E}">
        <p14:creationId xmlns:p14="http://schemas.microsoft.com/office/powerpoint/2010/main" val="399652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Comic Sans MS" charset="0"/>
                <a:ea typeface="MS PGothic" charset="0"/>
                <a:cs typeface="MS PGothic" charset="0"/>
              </a:defRPr>
            </a:lvl1pPr>
            <a:lvl2pPr marL="742950" indent="-285750" defTabSz="955675">
              <a:defRPr sz="2400">
                <a:solidFill>
                  <a:schemeClr val="tx1"/>
                </a:solidFill>
                <a:latin typeface="Comic Sans MS" charset="0"/>
                <a:ea typeface="MS PGothic" charset="0"/>
                <a:cs typeface="MS PGothic" charset="0"/>
              </a:defRPr>
            </a:lvl2pPr>
            <a:lvl3pPr marL="1143000" indent="-228600" defTabSz="955675">
              <a:defRPr sz="2400">
                <a:solidFill>
                  <a:schemeClr val="tx1"/>
                </a:solidFill>
                <a:latin typeface="Comic Sans MS" charset="0"/>
                <a:ea typeface="MS PGothic" charset="0"/>
                <a:cs typeface="MS PGothic" charset="0"/>
              </a:defRPr>
            </a:lvl3pPr>
            <a:lvl4pPr marL="1600200" indent="-228600" defTabSz="955675">
              <a:defRPr sz="2400">
                <a:solidFill>
                  <a:schemeClr val="tx1"/>
                </a:solidFill>
                <a:latin typeface="Comic Sans MS" charset="0"/>
                <a:ea typeface="MS PGothic" charset="0"/>
                <a:cs typeface="MS PGothic" charset="0"/>
              </a:defRPr>
            </a:lvl4pPr>
            <a:lvl5pPr marL="2057400" indent="-228600" defTabSz="955675">
              <a:defRPr sz="2400">
                <a:solidFill>
                  <a:schemeClr val="tx1"/>
                </a:solidFill>
                <a:latin typeface="Comic Sans MS" charset="0"/>
                <a:ea typeface="MS PGothic" charset="0"/>
                <a:cs typeface="MS PGothic" charset="0"/>
              </a:defRPr>
            </a:lvl5pPr>
            <a:lvl6pPr marL="2514600" indent="-228600" defTabSz="955675"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defTabSz="955675"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defTabSz="955675"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defTabSz="955675"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B3C28B1C-6BC6-444B-AFC5-B421643088D0}" type="slidenum">
              <a:rPr lang="en-US" sz="1200">
                <a:latin typeface="Times" charset="0"/>
              </a:rPr>
              <a:pPr/>
              <a:t>3</a:t>
            </a:fld>
            <a:endParaRPr lang="en-US" sz="1200">
              <a:latin typeface="Times" charset="0"/>
            </a:endParaRPr>
          </a:p>
        </p:txBody>
      </p:sp>
      <p:sp>
        <p:nvSpPr>
          <p:cNvPr id="25602" name="Rectangle 2"/>
          <p:cNvSpPr>
            <a:spLocks noGrp="1" noRot="1" noChangeAspect="1" noChangeArrowheads="1" noTextEdit="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t>Internet is a network of networks. It is a set of standardized protocols (conventions by which computers send data to each other). The data can be transmitted over various carriers.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Comic Sans MS" charset="0"/>
                <a:ea typeface="MS PGothic" charset="0"/>
                <a:cs typeface="MS PGothic" charset="0"/>
              </a:defRPr>
            </a:lvl1pPr>
            <a:lvl2pPr marL="742950" indent="-285750" defTabSz="955675">
              <a:defRPr sz="2400">
                <a:solidFill>
                  <a:schemeClr val="tx1"/>
                </a:solidFill>
                <a:latin typeface="Comic Sans MS" charset="0"/>
                <a:ea typeface="MS PGothic" charset="0"/>
                <a:cs typeface="MS PGothic" charset="0"/>
              </a:defRPr>
            </a:lvl2pPr>
            <a:lvl3pPr marL="1143000" indent="-228600" defTabSz="955675">
              <a:defRPr sz="2400">
                <a:solidFill>
                  <a:schemeClr val="tx1"/>
                </a:solidFill>
                <a:latin typeface="Comic Sans MS" charset="0"/>
                <a:ea typeface="MS PGothic" charset="0"/>
                <a:cs typeface="MS PGothic" charset="0"/>
              </a:defRPr>
            </a:lvl3pPr>
            <a:lvl4pPr marL="1600200" indent="-228600" defTabSz="955675">
              <a:defRPr sz="2400">
                <a:solidFill>
                  <a:schemeClr val="tx1"/>
                </a:solidFill>
                <a:latin typeface="Comic Sans MS" charset="0"/>
                <a:ea typeface="MS PGothic" charset="0"/>
                <a:cs typeface="MS PGothic" charset="0"/>
              </a:defRPr>
            </a:lvl4pPr>
            <a:lvl5pPr marL="2057400" indent="-228600" defTabSz="955675">
              <a:defRPr sz="2400">
                <a:solidFill>
                  <a:schemeClr val="tx1"/>
                </a:solidFill>
                <a:latin typeface="Comic Sans MS" charset="0"/>
                <a:ea typeface="MS PGothic" charset="0"/>
                <a:cs typeface="MS PGothic" charset="0"/>
              </a:defRPr>
            </a:lvl5pPr>
            <a:lvl6pPr marL="2514600" indent="-228600" defTabSz="955675"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defTabSz="955675"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defTabSz="955675"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defTabSz="955675"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fld id="{B3C28B1C-6BC6-444B-AFC5-B421643088D0}" type="slidenum">
              <a:rPr lang="en-US" sz="1200">
                <a:latin typeface="Times" charset="0"/>
              </a:rPr>
              <a:pPr/>
              <a:t>4</a:t>
            </a:fld>
            <a:endParaRPr lang="en-US" sz="1200">
              <a:latin typeface="Times" charset="0"/>
            </a:endParaRPr>
          </a:p>
        </p:txBody>
      </p:sp>
      <p:sp>
        <p:nvSpPr>
          <p:cNvPr id="25602" name="Rectangle 2"/>
          <p:cNvSpPr>
            <a:spLocks noGrp="1" noRot="1" noChangeAspect="1" noChangeArrowheads="1" noTextEdit="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dirty="0">
                <a:solidFill>
                  <a:schemeClr val="tx1"/>
                </a:solidFill>
                <a:effectLst/>
                <a:latin typeface="+mn-lt"/>
                <a:ea typeface="+mn-ea"/>
                <a:cs typeface="+mn-cs"/>
              </a:rPr>
              <a:t>Powerful central computers store information such as emails, documents, music and videos or offer services such as file hosting, printing, game hosting and internet access; client computers fetch information and use services from these central servers.</a:t>
            </a:r>
          </a:p>
          <a:p>
            <a:r>
              <a:rPr lang="en-US" sz="1200" kern="1200" dirty="0">
                <a:solidFill>
                  <a:schemeClr val="tx1"/>
                </a:solidFill>
                <a:effectLst/>
                <a:latin typeface="+mn-lt"/>
                <a:ea typeface="+mn-ea"/>
                <a:cs typeface="+mn-cs"/>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6B523A-D6F9-9640-849A-B0F097F68A40}" type="slidenum">
              <a:rPr lang="en-US" smtClean="0"/>
              <a:pPr>
                <a:defRPr/>
              </a:pPr>
              <a:t>7</a:t>
            </a:fld>
            <a:endParaRPr lang="en-US"/>
          </a:p>
        </p:txBody>
      </p:sp>
    </p:spTree>
    <p:extLst>
      <p:ext uri="{BB962C8B-B14F-4D97-AF65-F5344CB8AC3E}">
        <p14:creationId xmlns:p14="http://schemas.microsoft.com/office/powerpoint/2010/main" val="364295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=OM6XIICm_qo</a:t>
            </a:r>
          </a:p>
          <a:p>
            <a:endParaRPr lang="en-US" dirty="0"/>
          </a:p>
          <a:p>
            <a:r>
              <a:rPr lang="en-US" dirty="0"/>
              <a:t>2016</a:t>
            </a:r>
          </a:p>
        </p:txBody>
      </p:sp>
      <p:sp>
        <p:nvSpPr>
          <p:cNvPr id="4" name="Slide Number Placeholder 3"/>
          <p:cNvSpPr>
            <a:spLocks noGrp="1"/>
          </p:cNvSpPr>
          <p:nvPr>
            <p:ph type="sldNum" sz="quarter" idx="10"/>
          </p:nvPr>
        </p:nvSpPr>
        <p:spPr/>
        <p:txBody>
          <a:bodyPr/>
          <a:lstStyle/>
          <a:p>
            <a:fld id="{6EE53283-2A11-5745-9CA9-87E972A09816}" type="slidenum">
              <a:rPr lang="en-US" smtClean="0"/>
              <a:t>8</a:t>
            </a:fld>
            <a:endParaRPr lang="en-US"/>
          </a:p>
        </p:txBody>
      </p:sp>
    </p:spTree>
    <p:extLst>
      <p:ext uri="{BB962C8B-B14F-4D97-AF65-F5344CB8AC3E}">
        <p14:creationId xmlns:p14="http://schemas.microsoft.com/office/powerpoint/2010/main" val="1909813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www.cnet.com</a:t>
            </a:r>
            <a:r>
              <a:rPr lang="en-US" sz="1200" kern="1200" dirty="0">
                <a:solidFill>
                  <a:schemeClr val="tx1"/>
                </a:solidFill>
                <a:effectLst/>
                <a:latin typeface="+mn-lt"/>
                <a:ea typeface="+mn-ea"/>
                <a:cs typeface="+mn-cs"/>
              </a:rPr>
              <a:t>/news/net-fix-8-burning-questions-about-net-neutrality/</a:t>
            </a:r>
          </a:p>
          <a:p>
            <a:pPr lvl="0"/>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www.theatlantic.com</a:t>
            </a:r>
            <a:r>
              <a:rPr lang="en-US" sz="1200" kern="1200" dirty="0">
                <a:solidFill>
                  <a:schemeClr val="tx1"/>
                </a:solidFill>
                <a:effectLst/>
                <a:latin typeface="+mn-lt"/>
                <a:ea typeface="+mn-ea"/>
                <a:cs typeface="+mn-cs"/>
              </a:rPr>
              <a:t>/technology/archive/2016/12/trump-net-neutrality-mystery/509564/</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Decentralization: No permission is needed from a central authority to post anything on the web, there is no central controlling node, and so no single point of failure … and no “kill switch”! This also implies freedom from indiscriminate censorship and surveillance.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Non-discrimination: If I pay to connect to the internet with a certain quality of service, and you pay to connect with that or a greater quality of service, then we can both communicate at the same level. This principle of equity is also known as </a:t>
            </a:r>
            <a:r>
              <a:rPr lang="en-US" sz="1200" b="1" kern="1200" dirty="0">
                <a:solidFill>
                  <a:schemeClr val="tx1"/>
                </a:solidFill>
                <a:effectLst/>
                <a:latin typeface="+mn-lt"/>
                <a:ea typeface="+mn-ea"/>
                <a:cs typeface="+mn-cs"/>
              </a:rPr>
              <a:t>Net Neutrality</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 principle that Internet service providers should enable access to all content and applications regardless of the source, and without favoring or blocking particular products or websites. the term refers to open-web principles aimed at curbing practices that give certain companies competitive advantages in how people access the internet. The FCC formally established rules last year that allow the agency to regulate broadband the way it oversees other public utilities. Those rules ban internet service providers from throttling—or slowing—connections to certain content online, and prohibit providers from offering faster connections to corporations that can afford to pay for premium web services. The rules also discourage </a:t>
            </a:r>
            <a:r>
              <a:rPr lang="en-US" sz="1200" u="sng" kern="1200" dirty="0">
                <a:solidFill>
                  <a:schemeClr val="tx1"/>
                </a:solidFill>
                <a:effectLst/>
                <a:latin typeface="+mn-lt"/>
                <a:ea typeface="+mn-ea"/>
                <a:cs typeface="+mn-cs"/>
                <a:hlinkClick r:id="rId3"/>
              </a:rPr>
              <a:t>zero-rating</a:t>
            </a:r>
            <a:r>
              <a:rPr lang="en-US" sz="1200" kern="1200" dirty="0">
                <a:solidFill>
                  <a:schemeClr val="tx1"/>
                </a:solidFill>
                <a:effectLst/>
                <a:latin typeface="+mn-lt"/>
                <a:ea typeface="+mn-ea"/>
                <a:cs typeface="+mn-cs"/>
              </a:rPr>
              <a:t>—in which an internet service provider subsidizes a consumer’s cost of going online but often does so in exchange for a competitive advantage.)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Bottom-up design: Instead of code being written and controlled by a small group of experts, it was developed in full view of everyone, encouraging maximum participation and experimentation.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Universality: For anyone to be able to publish anything on the web, all the computers involved have to speak the same languages to each other, no matter what different hardware people are using; where they live; or what cultural and political beliefs they have. In this way, the web breaks down silos while still allowing diversity to flourish.</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Consensus: For universal standards to work, everyone had to agree to use them. Tim and others achieved this consensus by giving everyone a say in creating the standards, through a transparent, participatory process at W3C.</a:t>
            </a:r>
          </a:p>
          <a:p>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June 14, 2016: The U.S. Court of Appeals for the District of Columbia fully upheld the FCC’s net neutrality rules. Today’s ruling is a victory for the open, fair, and free Internet as we know it today -- one that remains open to innovation and economic growth, without service providers serving as paid gatekeepers. Feb</a:t>
            </a:r>
            <a:r>
              <a:rPr lang="en-US" sz="1200" kern="1200" baseline="0" dirty="0">
                <a:solidFill>
                  <a:schemeClr val="tx1"/>
                </a:solidFill>
                <a:effectLst/>
                <a:latin typeface="+mn-lt"/>
                <a:ea typeface="+mn-ea"/>
                <a:cs typeface="+mn-cs"/>
              </a:rPr>
              <a:t> 2015 – FCC (communication commission) vote for strong NN.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permutations of these ideas are giving rise to exciting new approaches in fields as diverse as information (Open Data), politics (Open Government), scientific research (Open Access), education, and culture (Free Culture). But to date we have only scratched the surface of how these principles could change society and politics for the better.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6EE53283-2A11-5745-9CA9-87E972A09816}" type="slidenum">
              <a:rPr lang="en-US" smtClean="0"/>
              <a:t>9</a:t>
            </a:fld>
            <a:endParaRPr lang="en-US"/>
          </a:p>
        </p:txBody>
      </p:sp>
    </p:spTree>
    <p:extLst>
      <p:ext uri="{BB962C8B-B14F-4D97-AF65-F5344CB8AC3E}">
        <p14:creationId xmlns:p14="http://schemas.microsoft.com/office/powerpoint/2010/main" val="178300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prstGeom prst="rect">
            <a:avLst/>
          </a:prstGeom>
        </p:spPr>
        <p:txBody>
          <a:bodyPr/>
          <a:lstStyle/>
          <a:p>
            <a:pPr lvl="0"/>
            <a:endParaRPr/>
          </a:p>
        </p:txBody>
      </p:sp>
      <p:sp>
        <p:nvSpPr>
          <p:cNvPr id="501" name="Shape 501"/>
          <p:cNvSpPr>
            <a:spLocks noGrp="1"/>
          </p:cNvSpPr>
          <p:nvPr>
            <p:ph type="body" sz="quarter" idx="1"/>
          </p:nvPr>
        </p:nvSpPr>
        <p:spPr>
          <a:prstGeom prst="rect">
            <a:avLst/>
          </a:prstGeom>
        </p:spPr>
        <p:txBody>
          <a:bodyPr/>
          <a:lstStyle/>
          <a:p>
            <a:pPr lvl="0" defTabSz="914400">
              <a:lnSpc>
                <a:spcPct val="100000"/>
              </a:lnSpc>
              <a:defRPr sz="1800"/>
            </a:pPr>
            <a:r>
              <a:rPr sz="800">
                <a:latin typeface="Arial"/>
                <a:ea typeface="Arial"/>
                <a:cs typeface="Arial"/>
                <a:sym typeface="Arial"/>
              </a:rPr>
              <a:t>[1] Wu, Tim. 2003. “Network Neutrality, Broadband Discrimination.” SSRN Electronic Journal. https://doi.org/10.2139/ssrn.388863.</a:t>
            </a:r>
            <a:endParaRPr sz="1100">
              <a:latin typeface="Calibri"/>
              <a:ea typeface="Calibri"/>
              <a:cs typeface="Calibri"/>
              <a:sym typeface="Calibri"/>
            </a:endParaRPr>
          </a:p>
          <a:p>
            <a:pPr lvl="0" defTabSz="914400">
              <a:lnSpc>
                <a:spcPct val="90000"/>
              </a:lnSpc>
              <a:defRPr sz="1800"/>
            </a:pPr>
            <a:endParaRPr sz="1100">
              <a:latin typeface="Calibri"/>
              <a:ea typeface="Calibri"/>
              <a:cs typeface="Calibri"/>
              <a:sym typeface="Calibri"/>
            </a:endParaRPr>
          </a:p>
          <a:p>
            <a:pPr lvl="0" defTabSz="914400">
              <a:lnSpc>
                <a:spcPct val="90000"/>
              </a:lnSpc>
              <a:defRPr sz="1800"/>
            </a:pPr>
            <a:r>
              <a:rPr sz="1100">
                <a:latin typeface="Calibri"/>
                <a:ea typeface="Calibri"/>
                <a:cs typeface="Calibri"/>
                <a:sym typeface="Calibri"/>
              </a:rPr>
              <a:t>Today’s version of this morality play is the debate over “net neutrality.” Providers of Internet backbone services would benefit from providing different pricing and different service guarantees to preferred cus-tomers. But what if a movie studio buys an ISP, and then gets creative with its pricing and service structure? You might discover that your movie downloads are far cheaper to watch, or arrive at your home look ing and sounding much better, if they happen to be the product of the parent content company. </a:t>
            </a:r>
          </a:p>
          <a:p>
            <a:pPr lvl="0" defTabSz="914400">
              <a:lnSpc>
                <a:spcPct val="90000"/>
              </a:lnSpc>
              <a:spcBef>
                <a:spcPts val="300"/>
              </a:spcBef>
              <a:defRPr sz="1800"/>
            </a:pPr>
            <a:endParaRPr sz="1200">
              <a:latin typeface="Calibri"/>
              <a:ea typeface="Calibri"/>
              <a:cs typeface="Calibri"/>
              <a:sym typeface="Calibri"/>
            </a:endParaRPr>
          </a:p>
          <a:p>
            <a:pPr lvl="0" defTabSz="914400">
              <a:lnSpc>
                <a:spcPct val="90000"/>
              </a:lnSpc>
              <a:spcBef>
                <a:spcPts val="300"/>
              </a:spcBef>
              <a:defRPr sz="1800"/>
            </a:pPr>
            <a:r>
              <a:rPr sz="1100">
                <a:latin typeface="Calibri"/>
                <a:ea typeface="Calibri"/>
                <a:cs typeface="Calibri"/>
                <a:sym typeface="Calibri"/>
              </a:rPr>
              <a:t>June 14, 2016: The U.S. Court of Appeals for the District of Columbia fully upheld the FCC’s net neutrality rules. Today’s ruling is a victory for the open, fair, and free Internet as we know it today -- one that remains open to innovation and economic growth, without service providers serving as paid gatekeepers. Feb 2015 – FCC (communication commission) vote for strong NN.</a:t>
            </a:r>
          </a:p>
          <a:p>
            <a:pPr lvl="0" defTabSz="914400">
              <a:lnSpc>
                <a:spcPct val="90000"/>
              </a:lnSpc>
              <a:defRPr sz="1800"/>
            </a:pPr>
            <a:endParaRPr sz="1200">
              <a:latin typeface="Calibri"/>
              <a:ea typeface="Calibri"/>
              <a:cs typeface="Calibri"/>
              <a:sym typeface="Calibri"/>
            </a:endParaRPr>
          </a:p>
          <a:p>
            <a:pPr lvl="0" defTabSz="914400">
              <a:lnSpc>
                <a:spcPct val="90000"/>
              </a:lnSpc>
              <a:spcBef>
                <a:spcPts val="300"/>
              </a:spcBef>
              <a:defRPr sz="1800"/>
            </a:pPr>
            <a:endParaRPr sz="1200">
              <a:latin typeface="Calibri"/>
              <a:ea typeface="Calibri"/>
              <a:cs typeface="Calibri"/>
              <a:sym typeface="Calibri"/>
            </a:endParaRPr>
          </a:p>
          <a:p>
            <a:pPr lvl="0" defTabSz="914400">
              <a:lnSpc>
                <a:spcPct val="90000"/>
              </a:lnSpc>
              <a:spcBef>
                <a:spcPts val="300"/>
              </a:spcBef>
              <a:defRPr sz="1800"/>
            </a:pPr>
            <a:endParaRPr sz="1100">
              <a:latin typeface="Calibri"/>
              <a:ea typeface="Calibri"/>
              <a:cs typeface="Calibri"/>
              <a:sym typeface="Calibri"/>
            </a:endParaRPr>
          </a:p>
        </p:txBody>
      </p:sp>
    </p:spTree>
    <p:extLst>
      <p:ext uri="{BB962C8B-B14F-4D97-AF65-F5344CB8AC3E}">
        <p14:creationId xmlns:p14="http://schemas.microsoft.com/office/powerpoint/2010/main" val="102067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6B523A-D6F9-9640-849A-B0F097F68A40}" type="slidenum">
              <a:rPr lang="en-US" smtClean="0"/>
              <a:pPr>
                <a:defRPr/>
              </a:pPr>
              <a:t>12</a:t>
            </a:fld>
            <a:endParaRPr lang="en-US"/>
          </a:p>
        </p:txBody>
      </p:sp>
    </p:spTree>
    <p:extLst>
      <p:ext uri="{BB962C8B-B14F-4D97-AF65-F5344CB8AC3E}">
        <p14:creationId xmlns:p14="http://schemas.microsoft.com/office/powerpoint/2010/main" val="293902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DED976-6AD0-0741-89BE-E4DAAC7570F9}"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739C4FB-7D33-419B-8833-D1372BFD11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ED976-6AD0-0741-89BE-E4DAAC7570F9}"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781FD-8AB8-A54E-9B2D-B157D61CD9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ED976-6AD0-0741-89BE-E4DAAC7570F9}"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781FD-8AB8-A54E-9B2D-B157D61CD9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DED976-6AD0-0741-89BE-E4DAAC7570F9}"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781FD-8AB8-A54E-9B2D-B157D61CD9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EDED976-6AD0-0741-89BE-E4DAAC7570F9}" type="datetimeFigureOut">
              <a:rPr lang="en-US" smtClean="0"/>
              <a:t>9/23/18</a:t>
            </a:fld>
            <a:endParaRPr lang="en-US"/>
          </a:p>
        </p:txBody>
      </p:sp>
      <p:sp>
        <p:nvSpPr>
          <p:cNvPr id="8" name="Slide Number Placeholder 7"/>
          <p:cNvSpPr>
            <a:spLocks noGrp="1"/>
          </p:cNvSpPr>
          <p:nvPr>
            <p:ph type="sldNum" sz="quarter" idx="11"/>
          </p:nvPr>
        </p:nvSpPr>
        <p:spPr/>
        <p:txBody>
          <a:bodyPr/>
          <a:lstStyle/>
          <a:p>
            <a:fld id="{6F6781FD-8AB8-A54E-9B2D-B157D61CD99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DED976-6AD0-0741-89BE-E4DAAC7570F9}" type="datetimeFigureOut">
              <a:rPr lang="en-US" smtClean="0"/>
              <a:t>9/23/18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781FD-8AB8-A54E-9B2D-B157D61CD9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DED976-6AD0-0741-89BE-E4DAAC7570F9}" type="datetimeFigureOut">
              <a:rPr lang="en-US" smtClean="0"/>
              <a:t>9/23/18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781FD-8AB8-A54E-9B2D-B157D61CD9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DED976-6AD0-0741-89BE-E4DAAC7570F9}" type="datetimeFigureOut">
              <a:rPr lang="en-US" smtClean="0"/>
              <a:t>9/23/18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781FD-8AB8-A54E-9B2D-B157D61CD9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ED976-6AD0-0741-89BE-E4DAAC7570F9}" type="datetimeFigureOut">
              <a:rPr lang="en-US" smtClean="0"/>
              <a:t>9/23/18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781FD-8AB8-A54E-9B2D-B157D61CD9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DED976-6AD0-0741-89BE-E4DAAC7570F9}" type="datetimeFigureOut">
              <a:rPr lang="en-US" smtClean="0"/>
              <a:t>9/23/18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DED976-6AD0-0741-89BE-E4DAAC7570F9}" type="datetimeFigureOut">
              <a:rPr lang="en-US" smtClean="0"/>
              <a:t>9/23/18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F6781FD-8AB8-A54E-9B2D-B157D61CD99F}"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EDED976-6AD0-0741-89BE-E4DAAC7570F9}" type="datetimeFigureOut">
              <a:rPr lang="en-US" smtClean="0"/>
              <a:t>9/23/18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6F6781FD-8AB8-A54E-9B2D-B157D61CD99F}"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w3.org/History/1989/proposal.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ern.ch/WWW94/" TargetMode="External"/><Relationship Id="rId2" Type="http://schemas.openxmlformats.org/officeDocument/2006/relationships/hyperlink" Target="https://www.w3.org/Conferences/HT91/Overview.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3" Type="http://schemas.openxmlformats.org/officeDocument/2006/relationships/hyperlink" Target="https://en.wikipedia.org/wiki/Comelec" TargetMode="External"/><Relationship Id="rId18" Type="http://schemas.openxmlformats.org/officeDocument/2006/relationships/hyperlink" Target="https://en.wikipedia.org/wiki/Google_Fiber" TargetMode="External"/><Relationship Id="rId26" Type="http://schemas.openxmlformats.org/officeDocument/2006/relationships/hyperlink" Target="https://en.wikipedia.org/w/index.php?title=Rise_Broadband&amp;action=edit&amp;redlink=1" TargetMode="External"/><Relationship Id="rId21" Type="http://schemas.openxmlformats.org/officeDocument/2006/relationships/hyperlink" Target="https://en.wikipedia.org/w/index.php?title=ImOn_Communications&amp;action=edit&amp;redlink=1" TargetMode="External"/><Relationship Id="rId34" Type="http://schemas.openxmlformats.org/officeDocument/2006/relationships/hyperlink" Target="https://en.wikipedia.org/w/index.php?title=PenTeleData&amp;action=edit&amp;redlink=1" TargetMode="External"/><Relationship Id="rId7" Type="http://schemas.openxmlformats.org/officeDocument/2006/relationships/hyperlink" Target="https://en.wikipedia.org/w/index.php?title=B2X_Online_-_VA&amp;action=edit&amp;redlink=1" TargetMode="External"/><Relationship Id="rId12" Type="http://schemas.openxmlformats.org/officeDocument/2006/relationships/hyperlink" Target="https://en.wikipedia.org/wiki/Comcast_Cable" TargetMode="External"/><Relationship Id="rId17" Type="http://schemas.openxmlformats.org/officeDocument/2006/relationships/hyperlink" Target="https://en.wikipedia.org/wiki/Exede_Internet" TargetMode="External"/><Relationship Id="rId25" Type="http://schemas.openxmlformats.org/officeDocument/2006/relationships/hyperlink" Target="https://en.wikipedia.org/wiki/RCN_Corporation" TargetMode="External"/><Relationship Id="rId33" Type="http://schemas.openxmlformats.org/officeDocument/2006/relationships/hyperlink" Target="https://en.wikipedia.org/w/index.php?title=USA_Communications&amp;action=edit&amp;redlink=1" TargetMode="External"/><Relationship Id="rId38" Type="http://schemas.openxmlformats.org/officeDocument/2006/relationships/hyperlink" Target="https://en.wikipedia.org/wiki/WideOpenWest" TargetMode="External"/><Relationship Id="rId2" Type="http://schemas.openxmlformats.org/officeDocument/2006/relationships/notesSlide" Target="../notesSlides/notesSlide24.xml"/><Relationship Id="rId16" Type="http://schemas.openxmlformats.org/officeDocument/2006/relationships/hyperlink" Target="https://en.wikipedia.org/w/index.php?title=CS_Technologies,_Inc.&amp;action=edit&amp;redlink=1" TargetMode="External"/><Relationship Id="rId20" Type="http://schemas.openxmlformats.org/officeDocument/2006/relationships/hyperlink" Target="https://en.wikipedia.org/w/index.php?title=Interlync_Internet_Services&amp;action=edit&amp;redlink=1" TargetMode="External"/><Relationship Id="rId29" Type="http://schemas.openxmlformats.org/officeDocument/2006/relationships/hyperlink" Target="https://en.wikipedia.org/wiki/South_Slope" TargetMode="External"/><Relationship Id="rId1" Type="http://schemas.openxmlformats.org/officeDocument/2006/relationships/slideLayout" Target="../slideLayouts/slideLayout6.xml"/><Relationship Id="rId6" Type="http://schemas.openxmlformats.org/officeDocument/2006/relationships/hyperlink" Target="https://en.wikipedia.org/wiki/Atlantic_Broadband" TargetMode="External"/><Relationship Id="rId11" Type="http://schemas.openxmlformats.org/officeDocument/2006/relationships/hyperlink" Target="https://en.wikipedia.org/wiki/Cincinnati_Bell" TargetMode="External"/><Relationship Id="rId24" Type="http://schemas.openxmlformats.org/officeDocument/2006/relationships/hyperlink" Target="https://en.wikipedia.org/w/index.php?title=MV_Link&amp;action=edit&amp;redlink=1" TargetMode="External"/><Relationship Id="rId32" Type="http://schemas.openxmlformats.org/officeDocument/2006/relationships/hyperlink" Target="https://en.wikipedia.org/w/index.php?title=Ting_Internet&amp;action=edit&amp;redlink=1" TargetMode="External"/><Relationship Id="rId37" Type="http://schemas.openxmlformats.org/officeDocument/2006/relationships/hyperlink" Target="https://en.wikipedia.org/wiki/Verizon_High_Speed_Internet" TargetMode="External"/><Relationship Id="rId5" Type="http://schemas.openxmlformats.org/officeDocument/2006/relationships/hyperlink" Target="https://en.wikipedia.org/wiki/AT&amp;T_Internet_Services" TargetMode="External"/><Relationship Id="rId15" Type="http://schemas.openxmlformats.org/officeDocument/2006/relationships/hyperlink" Target="https://en.wikipedia.org/wiki/Cox_Communications" TargetMode="External"/><Relationship Id="rId23" Type="http://schemas.openxmlformats.org/officeDocument/2006/relationships/hyperlink" Target="https://en.wikipedia.org/wiki/Midcontinent_Communications" TargetMode="External"/><Relationship Id="rId28" Type="http://schemas.openxmlformats.org/officeDocument/2006/relationships/hyperlink" Target="https://en.wikipedia.org/wiki/Sonic.net" TargetMode="External"/><Relationship Id="rId36" Type="http://schemas.openxmlformats.org/officeDocument/2006/relationships/hyperlink" Target="https://en.wikipedia.org/wiki/Earthlink" TargetMode="External"/><Relationship Id="rId10" Type="http://schemas.openxmlformats.org/officeDocument/2006/relationships/hyperlink" Target="https://en.wikipedia.org/wiki/Charter_Communications" TargetMode="External"/><Relationship Id="rId19" Type="http://schemas.openxmlformats.org/officeDocument/2006/relationships/hyperlink" Target="https://en.wikipedia.org/wiki/HughesNet" TargetMode="External"/><Relationship Id="rId31" Type="http://schemas.openxmlformats.org/officeDocument/2006/relationships/hyperlink" Target="https://en.wikipedia.org/wiki/Clearwire" TargetMode="External"/><Relationship Id="rId4" Type="http://schemas.openxmlformats.org/officeDocument/2006/relationships/hyperlink" Target="https://en.wikipedia.org/wiki/Armstrong_Zoom" TargetMode="External"/><Relationship Id="rId9" Type="http://schemas.openxmlformats.org/officeDocument/2006/relationships/hyperlink" Target="https://en.wikipedia.org/wiki/CenturyLink" TargetMode="External"/><Relationship Id="rId14" Type="http://schemas.openxmlformats.org/officeDocument/2006/relationships/hyperlink" Target="https://en.wikipedia.org/wiki/Consolidated_Communications" TargetMode="External"/><Relationship Id="rId22" Type="http://schemas.openxmlformats.org/officeDocument/2006/relationships/hyperlink" Target="https://en.wikipedia.org/wiki/Mediacom" TargetMode="External"/><Relationship Id="rId27" Type="http://schemas.openxmlformats.org/officeDocument/2006/relationships/hyperlink" Target="https://en.wikipedia.org/wiki/Shentel" TargetMode="External"/><Relationship Id="rId30" Type="http://schemas.openxmlformats.org/officeDocument/2006/relationships/hyperlink" Target="https://en.wikipedia.org/wiki/Sprint_Corporation" TargetMode="External"/><Relationship Id="rId35" Type="http://schemas.openxmlformats.org/officeDocument/2006/relationships/hyperlink" Target="https://en.wikipedia.org/wiki/Windstream" TargetMode="External"/><Relationship Id="rId8" Type="http://schemas.openxmlformats.org/officeDocument/2006/relationships/hyperlink" Target="https://en.wikipedia.org/w/index.php?title=Bernard_Telephone_Co&amp;action=edit&amp;redlink=1" TargetMode="External"/><Relationship Id="rId3" Type="http://schemas.openxmlformats.org/officeDocument/2006/relationships/hyperlink" Target="https://en.wikipedia.org/wiki/Altice_US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hyperlink" Target="http://www.monitis.com/traceroute/" TargetMode="External"/><Relationship Id="rId2" Type="http://schemas.openxmlformats.org/officeDocument/2006/relationships/hyperlink" Target="http://www.internetlivestats.com/" TargetMode="External"/><Relationship Id="rId1" Type="http://schemas.openxmlformats.org/officeDocument/2006/relationships/slideLayout" Target="../slideLayouts/slideLayout2.xml"/><Relationship Id="rId4" Type="http://schemas.openxmlformats.org/officeDocument/2006/relationships/hyperlink" Target="https://www.submarinecablemap.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M6XIICm_q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48" y="4629149"/>
            <a:ext cx="8492852" cy="933450"/>
          </a:xfrm>
        </p:spPr>
        <p:txBody>
          <a:bodyPr>
            <a:normAutofit fontScale="90000"/>
          </a:bodyPr>
          <a:lstStyle/>
          <a:p>
            <a:r>
              <a:rPr lang="en-US" sz="3200" dirty="0"/>
              <a:t>CS/MAS 115: </a:t>
            </a:r>
            <a:br>
              <a:rPr lang="en-US" sz="3200" dirty="0"/>
            </a:br>
            <a:r>
              <a:rPr lang="en-US" sz="3200" dirty="0"/>
              <a:t>Computing for The Socio-Techno Web</a:t>
            </a:r>
          </a:p>
        </p:txBody>
      </p:sp>
      <p:sp>
        <p:nvSpPr>
          <p:cNvPr id="3" name="Subtitle 2"/>
          <p:cNvSpPr>
            <a:spLocks noGrp="1"/>
          </p:cNvSpPr>
          <p:nvPr>
            <p:ph type="subTitle" idx="1"/>
          </p:nvPr>
        </p:nvSpPr>
        <p:spPr>
          <a:xfrm>
            <a:off x="1573006" y="5562599"/>
            <a:ext cx="7266194" cy="748553"/>
          </a:xfrm>
        </p:spPr>
        <p:txBody>
          <a:bodyPr>
            <a:normAutofit fontScale="92500" lnSpcReduction="20000"/>
          </a:bodyPr>
          <a:lstStyle/>
          <a:p>
            <a:r>
              <a:rPr lang="en-US" sz="2800" b="1" dirty="0"/>
              <a:t>HISTORY OF </a:t>
            </a:r>
            <a:r>
              <a:rPr lang="en-US" sz="2800" b="1"/>
              <a:t>THE Internet and the Web</a:t>
            </a:r>
            <a:endParaRPr lang="en-US" sz="2800" b="1" dirty="0"/>
          </a:p>
        </p:txBody>
      </p:sp>
      <p:pic>
        <p:nvPicPr>
          <p:cNvPr id="5" name="Picture 4"/>
          <p:cNvPicPr>
            <a:picLocks noChangeAspect="1"/>
          </p:cNvPicPr>
          <p:nvPr/>
        </p:nvPicPr>
        <p:blipFill>
          <a:blip r:embed="rId3"/>
          <a:stretch>
            <a:fillRect/>
          </a:stretch>
        </p:blipFill>
        <p:spPr>
          <a:xfrm>
            <a:off x="346348" y="533918"/>
            <a:ext cx="4098475" cy="3550891"/>
          </a:xfrm>
          <a:prstGeom prst="rect">
            <a:avLst/>
          </a:prstGeom>
        </p:spPr>
      </p:pic>
      <p:pic>
        <p:nvPicPr>
          <p:cNvPr id="6" name="Picture 5"/>
          <p:cNvPicPr>
            <a:picLocks noChangeAspect="1"/>
          </p:cNvPicPr>
          <p:nvPr/>
        </p:nvPicPr>
        <p:blipFill>
          <a:blip r:embed="rId4"/>
          <a:stretch>
            <a:fillRect/>
          </a:stretch>
        </p:blipFill>
        <p:spPr>
          <a:xfrm>
            <a:off x="4695885" y="533918"/>
            <a:ext cx="1884764" cy="1222732"/>
          </a:xfrm>
          <a:prstGeom prst="rect">
            <a:avLst/>
          </a:prstGeom>
        </p:spPr>
      </p:pic>
      <p:pic>
        <p:nvPicPr>
          <p:cNvPr id="7" name="Picture 6"/>
          <p:cNvPicPr>
            <a:picLocks noChangeAspect="1"/>
          </p:cNvPicPr>
          <p:nvPr/>
        </p:nvPicPr>
        <p:blipFill>
          <a:blip r:embed="rId5"/>
          <a:stretch>
            <a:fillRect/>
          </a:stretch>
        </p:blipFill>
        <p:spPr>
          <a:xfrm>
            <a:off x="4695885" y="2424290"/>
            <a:ext cx="1929176" cy="1853357"/>
          </a:xfrm>
          <a:prstGeom prst="rect">
            <a:avLst/>
          </a:prstGeom>
        </p:spPr>
      </p:pic>
      <p:pic>
        <p:nvPicPr>
          <p:cNvPr id="8" name="Picture 7"/>
          <p:cNvPicPr>
            <a:picLocks noChangeAspect="1"/>
          </p:cNvPicPr>
          <p:nvPr/>
        </p:nvPicPr>
        <p:blipFill>
          <a:blip r:embed="rId6"/>
          <a:stretch>
            <a:fillRect/>
          </a:stretch>
        </p:blipFill>
        <p:spPr>
          <a:xfrm>
            <a:off x="6804394" y="2680841"/>
            <a:ext cx="2034806" cy="1403968"/>
          </a:xfrm>
          <a:prstGeom prst="rect">
            <a:avLst/>
          </a:prstGeom>
        </p:spPr>
      </p:pic>
      <p:pic>
        <p:nvPicPr>
          <p:cNvPr id="9" name="Picture 8"/>
          <p:cNvPicPr>
            <a:picLocks noChangeAspect="1"/>
          </p:cNvPicPr>
          <p:nvPr/>
        </p:nvPicPr>
        <p:blipFill>
          <a:blip r:embed="rId7"/>
          <a:stretch>
            <a:fillRect/>
          </a:stretch>
        </p:blipFill>
        <p:spPr>
          <a:xfrm>
            <a:off x="6804394" y="281310"/>
            <a:ext cx="2142980" cy="2142980"/>
          </a:xfrm>
          <a:prstGeom prst="rect">
            <a:avLst/>
          </a:prstGeom>
        </p:spPr>
      </p:pic>
    </p:spTree>
    <p:extLst>
      <p:ext uri="{BB962C8B-B14F-4D97-AF65-F5344CB8AC3E}">
        <p14:creationId xmlns:p14="http://schemas.microsoft.com/office/powerpoint/2010/main" val="306301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8F33-B071-9A44-AF75-E2C88B4A5CEA}"/>
              </a:ext>
            </a:extLst>
          </p:cNvPr>
          <p:cNvSpPr>
            <a:spLocks noGrp="1"/>
          </p:cNvSpPr>
          <p:nvPr>
            <p:ph type="title"/>
          </p:nvPr>
        </p:nvSpPr>
        <p:spPr>
          <a:xfrm>
            <a:off x="457199" y="152718"/>
            <a:ext cx="8543366" cy="1371600"/>
          </a:xfrm>
        </p:spPr>
        <p:txBody>
          <a:bodyPr/>
          <a:lstStyle/>
          <a:p>
            <a:r>
              <a:rPr lang="en-US" dirty="0"/>
              <a:t>Discussion – NET NEUTRALITY</a:t>
            </a:r>
          </a:p>
        </p:txBody>
      </p:sp>
      <p:sp>
        <p:nvSpPr>
          <p:cNvPr id="3" name="Content Placeholder 2">
            <a:extLst>
              <a:ext uri="{FF2B5EF4-FFF2-40B4-BE49-F238E27FC236}">
                <a16:creationId xmlns:a16="http://schemas.microsoft.com/office/drawing/2014/main" id="{F0CEF018-7BCD-AF45-8C55-DB72132424C1}"/>
              </a:ext>
            </a:extLst>
          </p:cNvPr>
          <p:cNvSpPr>
            <a:spLocks noGrp="1"/>
          </p:cNvSpPr>
          <p:nvPr>
            <p:ph idx="1"/>
          </p:nvPr>
        </p:nvSpPr>
        <p:spPr/>
        <p:txBody>
          <a:bodyPr/>
          <a:lstStyle/>
          <a:p>
            <a:r>
              <a:rPr lang="en-US" dirty="0"/>
              <a:t>” Internet service providers should enable access to all content and applications regardless of the source, and without favoring or blocking particular products or websites.”</a:t>
            </a:r>
          </a:p>
          <a:p>
            <a:r>
              <a:rPr lang="en-US" dirty="0"/>
              <a:t>Read: https://</a:t>
            </a:r>
            <a:r>
              <a:rPr lang="en-US" dirty="0" err="1"/>
              <a:t>www.nytimes.com</a:t>
            </a:r>
            <a:r>
              <a:rPr lang="en-US" dirty="0"/>
              <a:t>/2018/06/11/technology/net-neutrality-</a:t>
            </a:r>
            <a:r>
              <a:rPr lang="en-US" dirty="0" err="1"/>
              <a:t>repeal.html</a:t>
            </a:r>
            <a:endParaRPr lang="en-US" dirty="0"/>
          </a:p>
          <a:p>
            <a:pPr marL="342900" indent="-342900">
              <a:buFont typeface="Arial" panose="020B0604020202020204" pitchFamily="34" charset="0"/>
              <a:buChar char="•"/>
            </a:pPr>
            <a:r>
              <a:rPr lang="en-US" dirty="0"/>
              <a:t>What are the rules?</a:t>
            </a:r>
          </a:p>
          <a:p>
            <a:pPr marL="342900" indent="-342900">
              <a:buFont typeface="Arial" panose="020B0604020202020204" pitchFamily="34" charset="0"/>
              <a:buChar char="•"/>
            </a:pPr>
            <a:r>
              <a:rPr lang="en-US" dirty="0"/>
              <a:t>What are the arguments?</a:t>
            </a:r>
          </a:p>
          <a:p>
            <a:pPr marL="342900" indent="-342900">
              <a:buFont typeface="Arial" panose="020B0604020202020204" pitchFamily="34" charset="0"/>
              <a:buChar char="•"/>
            </a:pPr>
            <a:r>
              <a:rPr lang="en-US" dirty="0"/>
              <a:t>Why does net neutrality matter to me?</a:t>
            </a:r>
          </a:p>
          <a:p>
            <a:endParaRPr lang="en-US" dirty="0"/>
          </a:p>
        </p:txBody>
      </p:sp>
    </p:spTree>
    <p:extLst>
      <p:ext uri="{BB962C8B-B14F-4D97-AF65-F5344CB8AC3E}">
        <p14:creationId xmlns:p14="http://schemas.microsoft.com/office/powerpoint/2010/main" val="109686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a:spLocks noGrp="1"/>
          </p:cNvSpPr>
          <p:nvPr>
            <p:ph type="title"/>
          </p:nvPr>
        </p:nvSpPr>
        <p:spPr>
          <a:xfrm>
            <a:off x="457200" y="152400"/>
            <a:ext cx="8178900" cy="774000"/>
          </a:xfrm>
          <a:prstGeom prst="rect">
            <a:avLst/>
          </a:prstGeom>
          <a:extLst>
            <a:ext uri="{C572A759-6A51-4108-AA02-DFA0A04FC94B}">
              <ma14:wrappingTextBoxFlag xmlns:ma14="http://schemas.microsoft.com/office/mac/drawingml/2011/main" xmlns="" val="1"/>
            </a:ext>
          </a:extLst>
        </p:spPr>
        <p:txBody>
          <a:bodyPr lIns="45699" tIns="45699" rIns="45699" bIns="45699">
            <a:normAutofit fontScale="90000"/>
          </a:bodyPr>
          <a:lstStyle>
            <a:lvl1pPr>
              <a:defRPr sz="3600">
                <a:solidFill>
                  <a:srgbClr val="D1282E"/>
                </a:solidFill>
                <a:latin typeface="Arial Black"/>
                <a:ea typeface="Arial Black"/>
                <a:cs typeface="Arial Black"/>
                <a:sym typeface="Arial Black"/>
              </a:defRPr>
            </a:lvl1pPr>
          </a:lstStyle>
          <a:p>
            <a:pPr lvl="0">
              <a:defRPr sz="1800">
                <a:solidFill>
                  <a:srgbClr val="000000"/>
                </a:solidFill>
              </a:defRPr>
            </a:pPr>
            <a:r>
              <a:rPr sz="3600">
                <a:solidFill>
                  <a:srgbClr val="D1282E"/>
                </a:solidFill>
              </a:rPr>
              <a:t>Net Neutrality - Brief History</a:t>
            </a:r>
          </a:p>
        </p:txBody>
      </p:sp>
      <p:sp>
        <p:nvSpPr>
          <p:cNvPr id="499" name="Shape 499"/>
          <p:cNvSpPr/>
          <p:nvPr/>
        </p:nvSpPr>
        <p:spPr>
          <a:xfrm>
            <a:off x="457200" y="1299284"/>
            <a:ext cx="8358000" cy="503638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lvl="0">
              <a:lnSpc>
                <a:spcPct val="115000"/>
              </a:lnSpc>
              <a:defRPr sz="1800"/>
            </a:pPr>
            <a:r>
              <a:rPr sz="1400" b="1">
                <a:solidFill>
                  <a:srgbClr val="FF0000"/>
                </a:solidFill>
              </a:rPr>
              <a:t>1996</a:t>
            </a:r>
            <a:r>
              <a:rPr sz="1400">
                <a:solidFill>
                  <a:srgbClr val="FF0000"/>
                </a:solidFill>
              </a:rPr>
              <a:t> - Internet service is an information service (delivered through telephone lines in U.S.)</a:t>
            </a:r>
          </a:p>
          <a:p>
            <a:pPr lvl="0">
              <a:lnSpc>
                <a:spcPct val="115000"/>
              </a:lnSpc>
              <a:defRPr sz="1800"/>
            </a:pPr>
            <a:r>
              <a:rPr sz="1400" b="1"/>
              <a:t>2003</a:t>
            </a:r>
            <a:r>
              <a:rPr sz="1400"/>
              <a:t> - Law professor, Tim Wu, coins the term “net neutrality” – a concept of non-discriminatory network management. Concern is with Internet Service Provider (ISP) market concentration. </a:t>
            </a:r>
          </a:p>
          <a:p>
            <a:pPr lvl="0">
              <a:lnSpc>
                <a:spcPct val="115000"/>
              </a:lnSpc>
              <a:defRPr sz="1800"/>
            </a:pPr>
            <a:r>
              <a:rPr sz="1400" b="1"/>
              <a:t>2005</a:t>
            </a:r>
            <a:r>
              <a:rPr sz="1400"/>
              <a:t> - Federal Communications Commission (FCC) publishes Four Freedoms in Policy Statement: </a:t>
            </a:r>
          </a:p>
          <a:p>
            <a:pPr marL="457200" marR="469900" lvl="0" indent="-317500" algn="just">
              <a:lnSpc>
                <a:spcPct val="115000"/>
              </a:lnSpc>
              <a:buClr>
                <a:srgbClr val="000000"/>
              </a:buClr>
              <a:buSzPts val="1400"/>
              <a:buFont typeface="Arial"/>
              <a:buChar char="●"/>
              <a:defRPr sz="1800"/>
            </a:pPr>
            <a:r>
              <a:rPr sz="1400" i="1"/>
              <a:t>consumers are entitled to access the lawful Internet content of their choice;</a:t>
            </a:r>
          </a:p>
          <a:p>
            <a:pPr marL="457200" marR="469900" lvl="0" indent="-317500" algn="just">
              <a:lnSpc>
                <a:spcPct val="115000"/>
              </a:lnSpc>
              <a:buClr>
                <a:srgbClr val="000000"/>
              </a:buClr>
              <a:buSzPts val="1400"/>
              <a:buFont typeface="Arial"/>
              <a:buChar char="●"/>
              <a:defRPr sz="1800"/>
            </a:pPr>
            <a:r>
              <a:rPr sz="1400" i="1"/>
              <a:t>consumers are entitled to run applications and services of their choice, subject to the needs of law enforcement;</a:t>
            </a:r>
          </a:p>
          <a:p>
            <a:pPr marL="457200" marR="469900" lvl="0" indent="-317500" algn="just">
              <a:lnSpc>
                <a:spcPct val="115000"/>
              </a:lnSpc>
              <a:buClr>
                <a:srgbClr val="000000"/>
              </a:buClr>
              <a:buSzPts val="1400"/>
              <a:buFont typeface="Arial"/>
              <a:buChar char="●"/>
              <a:defRPr sz="1800"/>
            </a:pPr>
            <a:r>
              <a:rPr sz="1400" i="1"/>
              <a:t>consumers are entitled to connect their choice of legal devices that do not harm the network; and</a:t>
            </a:r>
          </a:p>
          <a:p>
            <a:pPr marL="457200" marR="469900" lvl="0" indent="-317500" algn="just">
              <a:lnSpc>
                <a:spcPct val="115000"/>
              </a:lnSpc>
              <a:buClr>
                <a:srgbClr val="000000"/>
              </a:buClr>
              <a:buSzPts val="1400"/>
              <a:buFont typeface="Arial"/>
              <a:buChar char="●"/>
              <a:defRPr sz="1800"/>
            </a:pPr>
            <a:r>
              <a:rPr sz="1400" i="1"/>
              <a:t>consumers are entitled to competition among network providers, application and service providers, and content providers</a:t>
            </a:r>
            <a:r>
              <a:rPr sz="1400"/>
              <a:t>.</a:t>
            </a:r>
          </a:p>
          <a:p>
            <a:pPr lvl="0">
              <a:lnSpc>
                <a:spcPct val="115000"/>
              </a:lnSpc>
              <a:defRPr sz="1800"/>
            </a:pPr>
            <a:r>
              <a:rPr sz="1400" b="1"/>
              <a:t>2008</a:t>
            </a:r>
            <a:r>
              <a:rPr sz="1400"/>
              <a:t> - BitTorrent/Comcast case -- was the light-touch regulation of 2005 enough? </a:t>
            </a:r>
          </a:p>
          <a:p>
            <a:pPr lvl="0">
              <a:lnSpc>
                <a:spcPct val="115000"/>
              </a:lnSpc>
              <a:defRPr sz="1800"/>
            </a:pPr>
            <a:r>
              <a:rPr sz="1400" b="1"/>
              <a:t>2010</a:t>
            </a:r>
            <a:r>
              <a:rPr sz="1400"/>
              <a:t> - FCC issues Open Internet Order and applies some common carrier rules to Internet (no blocking, no throttling, transparency). Also codifies the Four Freedoms. Wireless services not included. Verizon appeals on grounds that FCC doesn’t have authority to regulate Internet as both information service and telecommunications service.</a:t>
            </a:r>
          </a:p>
          <a:p>
            <a:pPr lvl="0">
              <a:lnSpc>
                <a:spcPct val="115000"/>
              </a:lnSpc>
              <a:defRPr sz="1800"/>
            </a:pPr>
            <a:r>
              <a:rPr sz="1400" b="1"/>
              <a:t>2014</a:t>
            </a:r>
            <a:r>
              <a:rPr sz="1400"/>
              <a:t> - Verizon wins its appeal. Net neutrality becomes a popular issue: John Oliver does a segment on HBO’s Last Week Tonight. President Obama makes a statement. FCC decides that reclassifying the Internet is the only way. </a:t>
            </a:r>
          </a:p>
          <a:p>
            <a:pPr lvl="0">
              <a:lnSpc>
                <a:spcPct val="115000"/>
              </a:lnSpc>
              <a:defRPr sz="1800"/>
            </a:pPr>
            <a:r>
              <a:rPr sz="1400" b="1">
                <a:solidFill>
                  <a:srgbClr val="FF0000"/>
                </a:solidFill>
              </a:rPr>
              <a:t>2015</a:t>
            </a:r>
            <a:r>
              <a:rPr sz="1400">
                <a:solidFill>
                  <a:srgbClr val="FF0000"/>
                </a:solidFill>
              </a:rPr>
              <a:t> - FCC issues new Order reclassifying Internet as a telecommunications service (common carrier)</a:t>
            </a:r>
          </a:p>
          <a:p>
            <a:pPr lvl="0">
              <a:lnSpc>
                <a:spcPct val="115000"/>
              </a:lnSpc>
              <a:defRPr sz="1800"/>
            </a:pPr>
            <a:r>
              <a:rPr sz="1400" b="1"/>
              <a:t>2017</a:t>
            </a:r>
            <a:r>
              <a:rPr sz="1400"/>
              <a:t> - Repeal of 2015 rules with FCC Restoring Internet Freedom Order</a:t>
            </a:r>
          </a:p>
        </p:txBody>
      </p:sp>
    </p:spTree>
    <p:extLst>
      <p:ext uri="{BB962C8B-B14F-4D97-AF65-F5344CB8AC3E}">
        <p14:creationId xmlns:p14="http://schemas.microsoft.com/office/powerpoint/2010/main" val="156080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vs. WWW</a:t>
            </a:r>
          </a:p>
        </p:txBody>
      </p:sp>
      <p:sp>
        <p:nvSpPr>
          <p:cNvPr id="3" name="Content Placeholder 2"/>
          <p:cNvSpPr>
            <a:spLocks noGrp="1"/>
          </p:cNvSpPr>
          <p:nvPr>
            <p:ph idx="1"/>
          </p:nvPr>
        </p:nvSpPr>
        <p:spPr/>
        <p:txBody>
          <a:bodyPr/>
          <a:lstStyle/>
          <a:p>
            <a:r>
              <a:rPr lang="en-US" dirty="0"/>
              <a:t>The Internet is the </a:t>
            </a:r>
            <a:r>
              <a:rPr lang="en-US" b="1" dirty="0">
                <a:solidFill>
                  <a:srgbClr val="0000FF"/>
                </a:solidFill>
              </a:rPr>
              <a:t>physical</a:t>
            </a:r>
            <a:r>
              <a:rPr lang="en-US" dirty="0"/>
              <a:t> network of computers all over the world.</a:t>
            </a:r>
          </a:p>
          <a:p>
            <a:r>
              <a:rPr lang="en-US" dirty="0"/>
              <a:t>The World Wide Web is a </a:t>
            </a:r>
            <a:r>
              <a:rPr lang="en-US" b="1" dirty="0">
                <a:solidFill>
                  <a:srgbClr val="0000FF"/>
                </a:solidFill>
              </a:rPr>
              <a:t>virtual </a:t>
            </a:r>
            <a:r>
              <a:rPr lang="en-US" dirty="0"/>
              <a:t>network of websites connected by hyperlinks (or links). </a:t>
            </a:r>
          </a:p>
          <a:p>
            <a:r>
              <a:rPr lang="en-US" dirty="0">
                <a:solidFill>
                  <a:srgbClr val="000000"/>
                </a:solidFill>
              </a:rPr>
              <a:t>The Web is only one of the many applications that run on the Internet.</a:t>
            </a:r>
          </a:p>
          <a:p>
            <a:r>
              <a:rPr lang="en-US" dirty="0">
                <a:solidFill>
                  <a:srgbClr val="000000"/>
                </a:solidFill>
              </a:rPr>
              <a:t>The Web uses the HTTP (Hyper Text Transfer Protocol) to allow clients and servers to communicate.</a:t>
            </a:r>
          </a:p>
          <a:p>
            <a:r>
              <a:rPr lang="en-US" dirty="0">
                <a:solidFill>
                  <a:srgbClr val="000000"/>
                </a:solidFill>
              </a:rPr>
              <a:t>A client: Chrome, Safari, Firefox, Explorer.</a:t>
            </a:r>
          </a:p>
          <a:p>
            <a:r>
              <a:rPr lang="en-US" dirty="0">
                <a:solidFill>
                  <a:srgbClr val="000000"/>
                </a:solidFill>
              </a:rPr>
              <a:t>Servers: </a:t>
            </a:r>
            <a:r>
              <a:rPr lang="en-US" dirty="0" err="1">
                <a:solidFill>
                  <a:srgbClr val="000000"/>
                </a:solidFill>
                <a:latin typeface="Consolas"/>
                <a:cs typeface="Consolas"/>
              </a:rPr>
              <a:t>nytimes.com</a:t>
            </a:r>
            <a:r>
              <a:rPr lang="en-US" dirty="0">
                <a:solidFill>
                  <a:srgbClr val="000000"/>
                </a:solidFill>
                <a:latin typeface="Consolas"/>
                <a:cs typeface="Consolas"/>
              </a:rPr>
              <a:t>, </a:t>
            </a:r>
            <a:r>
              <a:rPr lang="en-US" dirty="0" err="1">
                <a:solidFill>
                  <a:srgbClr val="000000"/>
                </a:solidFill>
                <a:latin typeface="Consolas"/>
                <a:cs typeface="Consolas"/>
              </a:rPr>
              <a:t>facebook.com</a:t>
            </a:r>
            <a:r>
              <a:rPr lang="en-US" dirty="0">
                <a:solidFill>
                  <a:srgbClr val="000000"/>
                </a:solidFill>
                <a:latin typeface="Consolas"/>
                <a:cs typeface="Consolas"/>
              </a:rPr>
              <a:t>, </a:t>
            </a:r>
            <a:r>
              <a:rPr lang="en-US" dirty="0" err="1">
                <a:solidFill>
                  <a:srgbClr val="000000"/>
                </a:solidFill>
                <a:latin typeface="Consolas"/>
                <a:cs typeface="Consolas"/>
              </a:rPr>
              <a:t>cs.wellesley.edu</a:t>
            </a:r>
            <a:endParaRPr lang="en-US" dirty="0">
              <a:solidFill>
                <a:srgbClr val="000000"/>
              </a:solidFill>
              <a:latin typeface="Consolas"/>
              <a:cs typeface="Consolas"/>
            </a:endParaRPr>
          </a:p>
          <a:p>
            <a:endParaRPr lang="en-US" dirty="0">
              <a:solidFill>
                <a:srgbClr val="000000"/>
              </a:solidFill>
            </a:endParaRPr>
          </a:p>
        </p:txBody>
      </p:sp>
    </p:spTree>
    <p:extLst>
      <p:ext uri="{BB962C8B-B14F-4D97-AF65-F5344CB8AC3E}">
        <p14:creationId xmlns:p14="http://schemas.microsoft.com/office/powerpoint/2010/main" val="131261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xfrm>
            <a:off x="359227" y="3018055"/>
            <a:ext cx="7271338" cy="821890"/>
          </a:xfrm>
          <a:prstGeom prst="rect">
            <a:avLst/>
          </a:prstGeom>
        </p:spPr>
        <p:txBody>
          <a:bodyPr/>
          <a:lstStyle>
            <a:lvl1pPr>
              <a:defRPr spc="-100"/>
            </a:lvl1pPr>
          </a:lstStyle>
          <a:p>
            <a:pPr lvl="0">
              <a:defRPr sz="1800" cap="none" spc="0">
                <a:solidFill>
                  <a:srgbClr val="000000"/>
                </a:solidFill>
              </a:defRPr>
            </a:pPr>
            <a:r>
              <a:rPr sz="3600" cap="all" spc="-100">
                <a:solidFill>
                  <a:srgbClr val="D1282E"/>
                </a:solidFill>
              </a:rPr>
              <a:t>What is Web 2.0?</a:t>
            </a:r>
          </a:p>
        </p:txBody>
      </p:sp>
    </p:spTree>
    <p:extLst>
      <p:ext uri="{BB962C8B-B14F-4D97-AF65-F5344CB8AC3E}">
        <p14:creationId xmlns:p14="http://schemas.microsoft.com/office/powerpoint/2010/main" val="324902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199" y="152718"/>
            <a:ext cx="7869237" cy="1371600"/>
          </a:xfrm>
        </p:spPr>
        <p:txBody>
          <a:bodyPr/>
          <a:lstStyle/>
          <a:p>
            <a:pPr eaLnBrk="1" hangingPunct="1"/>
            <a:r>
              <a:rPr lang="en-US">
                <a:ea typeface="ＭＳ Ｐゴシック" charset="0"/>
                <a:cs typeface="ＭＳ Ｐゴシック" charset="0"/>
              </a:rPr>
              <a:t>The Web: HTTP</a:t>
            </a:r>
            <a:r>
              <a:rPr lang="en-US" dirty="0">
                <a:ea typeface="ＭＳ Ｐゴシック" charset="0"/>
                <a:cs typeface="ＭＳ Ｐゴシック" charset="0"/>
              </a:rPr>
              <a:t>, URL, HTML</a:t>
            </a:r>
          </a:p>
        </p:txBody>
      </p:sp>
      <p:sp>
        <p:nvSpPr>
          <p:cNvPr id="29698" name="Content Placeholder 2"/>
          <p:cNvSpPr>
            <a:spLocks noGrp="1"/>
          </p:cNvSpPr>
          <p:nvPr>
            <p:ph idx="1"/>
          </p:nvPr>
        </p:nvSpPr>
        <p:spPr>
          <a:xfrm>
            <a:off x="457200" y="1600200"/>
            <a:ext cx="8229600" cy="2971800"/>
          </a:xfrm>
        </p:spPr>
        <p:txBody>
          <a:bodyPr/>
          <a:lstStyle/>
          <a:p>
            <a:pPr eaLnBrk="1" hangingPunct="1"/>
            <a:r>
              <a:rPr lang="en-US">
                <a:latin typeface="Calibri" charset="0"/>
                <a:ea typeface="ＭＳ Ｐゴシック" charset="0"/>
                <a:cs typeface="ＭＳ Ｐゴシック" charset="0"/>
              </a:rPr>
              <a:t>The three components that allowed Tim Berners-Lee to create the Web</a:t>
            </a:r>
          </a:p>
          <a:p>
            <a:pPr eaLnBrk="1" hangingPunct="1"/>
            <a:r>
              <a:rPr lang="en-US">
                <a:latin typeface="Calibri" charset="0"/>
                <a:ea typeface="ＭＳ Ｐゴシック" charset="0"/>
                <a:cs typeface="ＭＳ Ｐゴシック" charset="0"/>
              </a:rPr>
              <a:t>URL: </a:t>
            </a:r>
            <a:r>
              <a:rPr lang="en-US" sz="2800">
                <a:latin typeface="Calibri" charset="0"/>
                <a:ea typeface="ＭＳ Ｐゴシック" charset="0"/>
                <a:cs typeface="ＭＳ Ｐゴシック" charset="0"/>
              </a:rPr>
              <a:t>The unique name of every document</a:t>
            </a: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HTML: </a:t>
            </a:r>
            <a:r>
              <a:rPr lang="en-US" sz="2800">
                <a:latin typeface="Calibri" charset="0"/>
                <a:ea typeface="ＭＳ Ｐゴシック" charset="0"/>
                <a:cs typeface="ＭＳ Ｐゴシック" charset="0"/>
              </a:rPr>
              <a:t>A simple language for documents</a:t>
            </a: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HTTP: </a:t>
            </a:r>
            <a:r>
              <a:rPr lang="en-US" sz="2800">
                <a:latin typeface="Calibri" charset="0"/>
                <a:ea typeface="ＭＳ Ｐゴシック" charset="0"/>
                <a:cs typeface="ＭＳ Ｐゴシック" charset="0"/>
              </a:rPr>
              <a:t>How to request and receive any document</a:t>
            </a:r>
            <a:endParaRPr lang="en-US">
              <a:latin typeface="Calibri" charset="0"/>
              <a:ea typeface="ＭＳ Ｐゴシック" charset="0"/>
              <a:cs typeface="ＭＳ Ｐゴシック" charset="0"/>
            </a:endParaRPr>
          </a:p>
        </p:txBody>
      </p:sp>
      <p:grpSp>
        <p:nvGrpSpPr>
          <p:cNvPr id="29699" name="Group 61"/>
          <p:cNvGrpSpPr>
            <a:grpSpLocks/>
          </p:cNvGrpSpPr>
          <p:nvPr/>
        </p:nvGrpSpPr>
        <p:grpSpPr bwMode="auto">
          <a:xfrm>
            <a:off x="917575" y="4441825"/>
            <a:ext cx="1782762" cy="1096963"/>
            <a:chOff x="3504" y="1008"/>
            <a:chExt cx="1123" cy="691"/>
          </a:xfrm>
        </p:grpSpPr>
        <p:pic>
          <p:nvPicPr>
            <p:cNvPr id="29713" name="Picture 62" descr="MCj038715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1008"/>
              <a:ext cx="691" cy="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14" name="Text Box 63"/>
            <p:cNvSpPr txBox="1">
              <a:spLocks noChangeArrowheads="1"/>
            </p:cNvSpPr>
            <p:nvPr/>
          </p:nvSpPr>
          <p:spPr bwMode="auto">
            <a:xfrm>
              <a:off x="4511" y="1159"/>
              <a:ext cx="116"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endParaRPr lang="en-US" sz="2000">
                <a:latin typeface="Lucida Sans" charset="0"/>
              </a:endParaRPr>
            </a:p>
          </p:txBody>
        </p:sp>
      </p:grpSp>
      <p:sp>
        <p:nvSpPr>
          <p:cNvPr id="34" name="Rectangle 33"/>
          <p:cNvSpPr/>
          <p:nvPr/>
        </p:nvSpPr>
        <p:spPr>
          <a:xfrm>
            <a:off x="5818187" y="4441825"/>
            <a:ext cx="454025" cy="6365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5970587" y="4594225"/>
            <a:ext cx="454025" cy="6365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 name="Rectangle 35"/>
          <p:cNvSpPr/>
          <p:nvPr/>
        </p:nvSpPr>
        <p:spPr>
          <a:xfrm>
            <a:off x="6122987" y="4746625"/>
            <a:ext cx="454025" cy="6365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Rectangle 36"/>
          <p:cNvSpPr/>
          <p:nvPr/>
        </p:nvSpPr>
        <p:spPr>
          <a:xfrm>
            <a:off x="6275387" y="4899025"/>
            <a:ext cx="454025" cy="6365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p:nvSpPr>
        <p:spPr>
          <a:xfrm>
            <a:off x="6427787" y="5051425"/>
            <a:ext cx="454025" cy="6365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a:xfrm>
            <a:off x="6580187" y="5203825"/>
            <a:ext cx="454025" cy="6365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1" name="Straight Arrow Connector 40"/>
          <p:cNvCxnSpPr>
            <a:endCxn id="35" idx="1"/>
          </p:cNvCxnSpPr>
          <p:nvPr/>
        </p:nvCxnSpPr>
        <p:spPr>
          <a:xfrm flipV="1">
            <a:off x="2014537" y="4913313"/>
            <a:ext cx="3956050" cy="77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5" idx="1"/>
          </p:cNvCxnSpPr>
          <p:nvPr/>
        </p:nvCxnSpPr>
        <p:spPr>
          <a:xfrm rot="10800000" flipV="1">
            <a:off x="1465262" y="4911725"/>
            <a:ext cx="4505325" cy="627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708" name="TextBox 43"/>
          <p:cNvSpPr txBox="1">
            <a:spLocks noChangeArrowheads="1"/>
          </p:cNvSpPr>
          <p:nvPr/>
        </p:nvSpPr>
        <p:spPr bwMode="auto">
          <a:xfrm>
            <a:off x="457200" y="4543425"/>
            <a:ext cx="89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 User</a:t>
            </a:r>
          </a:p>
        </p:txBody>
      </p:sp>
      <p:sp>
        <p:nvSpPr>
          <p:cNvPr id="29709" name="TextBox 44"/>
          <p:cNvSpPr txBox="1">
            <a:spLocks noChangeArrowheads="1"/>
          </p:cNvSpPr>
          <p:nvPr/>
        </p:nvSpPr>
        <p:spPr bwMode="auto">
          <a:xfrm>
            <a:off x="3175000" y="4746625"/>
            <a:ext cx="16176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HTTP request</a:t>
            </a:r>
          </a:p>
        </p:txBody>
      </p:sp>
      <p:sp>
        <p:nvSpPr>
          <p:cNvPr id="29710" name="TextBox 45"/>
          <p:cNvSpPr txBox="1">
            <a:spLocks noChangeArrowheads="1"/>
          </p:cNvSpPr>
          <p:nvPr/>
        </p:nvSpPr>
        <p:spPr bwMode="auto">
          <a:xfrm>
            <a:off x="7208837" y="4991100"/>
            <a:ext cx="11176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The Web</a:t>
            </a:r>
          </a:p>
        </p:txBody>
      </p:sp>
      <p:sp>
        <p:nvSpPr>
          <p:cNvPr id="29711" name="TextBox 46"/>
          <p:cNvSpPr txBox="1">
            <a:spLocks noChangeArrowheads="1"/>
          </p:cNvSpPr>
          <p:nvPr/>
        </p:nvSpPr>
        <p:spPr bwMode="auto">
          <a:xfrm>
            <a:off x="5970587" y="4529138"/>
            <a:ext cx="13319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URL of doc</a:t>
            </a:r>
          </a:p>
        </p:txBody>
      </p:sp>
      <p:sp>
        <p:nvSpPr>
          <p:cNvPr id="29712" name="TextBox 47"/>
          <p:cNvSpPr txBox="1">
            <a:spLocks noChangeArrowheads="1"/>
          </p:cNvSpPr>
          <p:nvPr/>
        </p:nvSpPr>
        <p:spPr bwMode="auto">
          <a:xfrm>
            <a:off x="917575" y="5383213"/>
            <a:ext cx="21383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Browser that </a:t>
            </a:r>
          </a:p>
          <a:p>
            <a:pPr eaLnBrk="1" hangingPunct="1"/>
            <a:r>
              <a:rPr lang="en-US" sz="1800"/>
              <a:t>understands HTML</a:t>
            </a:r>
          </a:p>
        </p:txBody>
      </p:sp>
    </p:spTree>
    <p:extLst>
      <p:ext uri="{BB962C8B-B14F-4D97-AF65-F5344CB8AC3E}">
        <p14:creationId xmlns:p14="http://schemas.microsoft.com/office/powerpoint/2010/main" val="66109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URL?</a:t>
            </a:r>
          </a:p>
        </p:txBody>
      </p:sp>
      <p:sp>
        <p:nvSpPr>
          <p:cNvPr id="3" name="Content Placeholder 2"/>
          <p:cNvSpPr>
            <a:spLocks noGrp="1"/>
          </p:cNvSpPr>
          <p:nvPr>
            <p:ph idx="1"/>
          </p:nvPr>
        </p:nvSpPr>
        <p:spPr>
          <a:xfrm>
            <a:off x="762000" y="1524000"/>
            <a:ext cx="7543800" cy="2057400"/>
          </a:xfrm>
        </p:spPr>
        <p:txBody>
          <a:bodyPr/>
          <a:lstStyle/>
          <a:p>
            <a:r>
              <a:rPr lang="en-US" dirty="0"/>
              <a:t>URL = Universal Resource Locator</a:t>
            </a:r>
          </a:p>
          <a:p>
            <a:r>
              <a:rPr lang="en-US" dirty="0"/>
              <a:t>Specifies the location of a web resource (web page, image, sound file, movie, etc.) in a remote server on the Internet.</a:t>
            </a:r>
          </a:p>
          <a:p>
            <a:r>
              <a:rPr lang="en-US" dirty="0"/>
              <a:t>Also known as a </a:t>
            </a:r>
            <a:r>
              <a:rPr lang="en-US" dirty="0">
                <a:solidFill>
                  <a:srgbClr val="FF0000"/>
                </a:solidFill>
              </a:rPr>
              <a:t>web address</a:t>
            </a:r>
            <a:r>
              <a:rPr lang="en-US" dirty="0"/>
              <a:t>.</a:t>
            </a:r>
          </a:p>
        </p:txBody>
      </p:sp>
      <p:sp>
        <p:nvSpPr>
          <p:cNvPr id="6" name="TextBox 5"/>
          <p:cNvSpPr txBox="1"/>
          <p:nvPr/>
        </p:nvSpPr>
        <p:spPr>
          <a:xfrm>
            <a:off x="457200" y="4191000"/>
            <a:ext cx="6276478" cy="369332"/>
          </a:xfrm>
          <a:prstGeom prst="rect">
            <a:avLst/>
          </a:prstGeom>
          <a:noFill/>
        </p:spPr>
        <p:txBody>
          <a:bodyPr wrap="none" rtlCol="0">
            <a:spAutoFit/>
          </a:bodyPr>
          <a:lstStyle/>
          <a:p>
            <a:r>
              <a:rPr lang="en-US" b="1" dirty="0">
                <a:solidFill>
                  <a:srgbClr val="008000"/>
                </a:solidFill>
                <a:latin typeface="Consolas"/>
                <a:cs typeface="Consolas"/>
              </a:rPr>
              <a:t>http</a:t>
            </a:r>
            <a:r>
              <a:rPr lang="en-US" b="1" dirty="0">
                <a:latin typeface="Consolas"/>
                <a:cs typeface="Consolas"/>
              </a:rPr>
              <a:t>://</a:t>
            </a:r>
            <a:r>
              <a:rPr lang="en-US" b="1" dirty="0" err="1">
                <a:solidFill>
                  <a:srgbClr val="800000"/>
                </a:solidFill>
                <a:latin typeface="Consolas"/>
                <a:cs typeface="Consolas"/>
              </a:rPr>
              <a:t>cs.wellesley.edu</a:t>
            </a:r>
            <a:r>
              <a:rPr lang="en-US" b="1" dirty="0">
                <a:latin typeface="Consolas"/>
                <a:cs typeface="Consolas"/>
              </a:rPr>
              <a:t>/</a:t>
            </a:r>
            <a:r>
              <a:rPr lang="en-US" b="1" dirty="0">
                <a:solidFill>
                  <a:srgbClr val="0000FF"/>
                </a:solidFill>
                <a:latin typeface="Consolas"/>
                <a:cs typeface="Consolas"/>
              </a:rPr>
              <a:t>~cs115/notes</a:t>
            </a:r>
            <a:r>
              <a:rPr lang="en-US" b="1" dirty="0">
                <a:latin typeface="Consolas"/>
                <a:cs typeface="Consolas"/>
              </a:rPr>
              <a:t>/</a:t>
            </a:r>
            <a:r>
              <a:rPr lang="en-US" b="1" dirty="0" err="1">
                <a:solidFill>
                  <a:srgbClr val="FF0000"/>
                </a:solidFill>
                <a:latin typeface="Consolas"/>
                <a:cs typeface="Consolas"/>
              </a:rPr>
              <a:t>simple.html</a:t>
            </a:r>
            <a:endParaRPr lang="en-US" b="1" dirty="0">
              <a:solidFill>
                <a:srgbClr val="FF0000"/>
              </a:solidFill>
              <a:latin typeface="Consolas"/>
              <a:cs typeface="Consolas"/>
            </a:endParaRPr>
          </a:p>
        </p:txBody>
      </p:sp>
      <p:sp>
        <p:nvSpPr>
          <p:cNvPr id="7" name="TextBox 6"/>
          <p:cNvSpPr txBox="1"/>
          <p:nvPr/>
        </p:nvSpPr>
        <p:spPr>
          <a:xfrm>
            <a:off x="152400" y="4800600"/>
            <a:ext cx="1370087" cy="461665"/>
          </a:xfrm>
          <a:prstGeom prst="rect">
            <a:avLst/>
          </a:prstGeom>
          <a:noFill/>
        </p:spPr>
        <p:txBody>
          <a:bodyPr wrap="none" rtlCol="0">
            <a:spAutoFit/>
          </a:bodyPr>
          <a:lstStyle/>
          <a:p>
            <a:r>
              <a:rPr lang="en-US" dirty="0"/>
              <a:t>protocol</a:t>
            </a:r>
          </a:p>
        </p:txBody>
      </p:sp>
      <p:sp>
        <p:nvSpPr>
          <p:cNvPr id="8" name="TextBox 7"/>
          <p:cNvSpPr txBox="1"/>
          <p:nvPr/>
        </p:nvSpPr>
        <p:spPr>
          <a:xfrm>
            <a:off x="1905000" y="4800600"/>
            <a:ext cx="1989547" cy="1200328"/>
          </a:xfrm>
          <a:prstGeom prst="rect">
            <a:avLst/>
          </a:prstGeom>
          <a:noFill/>
        </p:spPr>
        <p:txBody>
          <a:bodyPr wrap="none" rtlCol="0">
            <a:spAutoFit/>
          </a:bodyPr>
          <a:lstStyle/>
          <a:p>
            <a:r>
              <a:rPr lang="en-US" dirty="0"/>
              <a:t>domain name</a:t>
            </a:r>
          </a:p>
          <a:p>
            <a:r>
              <a:rPr lang="en-US" dirty="0"/>
              <a:t>host</a:t>
            </a:r>
          </a:p>
          <a:p>
            <a:r>
              <a:rPr lang="en-US" dirty="0"/>
              <a:t>server</a:t>
            </a:r>
          </a:p>
        </p:txBody>
      </p:sp>
      <p:sp>
        <p:nvSpPr>
          <p:cNvPr id="9" name="TextBox 8"/>
          <p:cNvSpPr txBox="1"/>
          <p:nvPr/>
        </p:nvSpPr>
        <p:spPr>
          <a:xfrm>
            <a:off x="5114076" y="4799446"/>
            <a:ext cx="829524" cy="461665"/>
          </a:xfrm>
          <a:prstGeom prst="rect">
            <a:avLst/>
          </a:prstGeom>
          <a:noFill/>
        </p:spPr>
        <p:txBody>
          <a:bodyPr wrap="none" rtlCol="0">
            <a:spAutoFit/>
          </a:bodyPr>
          <a:lstStyle/>
          <a:p>
            <a:r>
              <a:rPr lang="en-US" dirty="0"/>
              <a:t>path</a:t>
            </a:r>
          </a:p>
        </p:txBody>
      </p:sp>
      <p:sp>
        <p:nvSpPr>
          <p:cNvPr id="10" name="TextBox 9"/>
          <p:cNvSpPr txBox="1"/>
          <p:nvPr/>
        </p:nvSpPr>
        <p:spPr>
          <a:xfrm>
            <a:off x="7391400" y="4800600"/>
            <a:ext cx="680294" cy="461665"/>
          </a:xfrm>
          <a:prstGeom prst="rect">
            <a:avLst/>
          </a:prstGeom>
          <a:noFill/>
        </p:spPr>
        <p:txBody>
          <a:bodyPr wrap="none" rtlCol="0">
            <a:spAutoFit/>
          </a:bodyPr>
          <a:lstStyle/>
          <a:p>
            <a:r>
              <a:rPr lang="en-US" dirty="0"/>
              <a:t>file</a:t>
            </a:r>
          </a:p>
        </p:txBody>
      </p:sp>
    </p:spTree>
    <p:extLst>
      <p:ext uri="{BB962C8B-B14F-4D97-AF65-F5344CB8AC3E}">
        <p14:creationId xmlns:p14="http://schemas.microsoft.com/office/powerpoint/2010/main" val="181292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xfrm>
            <a:off x="457199" y="274638"/>
            <a:ext cx="8315402" cy="1143001"/>
          </a:xfrm>
          <a:prstGeom prst="rect">
            <a:avLst/>
          </a:prstGeom>
          <a:extLst>
            <a:ext uri="{C572A759-6A51-4108-AA02-DFA0A04FC94B}">
              <ma14:wrappingTextBoxFlag xmlns:ma14="http://schemas.microsoft.com/office/mac/drawingml/2011/main" xmlns="" val="1"/>
            </a:ext>
          </a:extLst>
        </p:spPr>
        <p:txBody>
          <a:bodyPr lIns="45699" tIns="45699" rIns="45699" bIns="45699">
            <a:normAutofit/>
          </a:bodyPr>
          <a:lstStyle>
            <a:lvl1pPr>
              <a:defRPr sz="3600">
                <a:solidFill>
                  <a:srgbClr val="D1282E"/>
                </a:solidFill>
                <a:latin typeface="Arial Black"/>
                <a:ea typeface="Arial Black"/>
                <a:cs typeface="Arial Black"/>
                <a:sym typeface="Arial Black"/>
              </a:defRPr>
            </a:lvl1pPr>
          </a:lstStyle>
          <a:p>
            <a:pPr lvl="0">
              <a:defRPr sz="1800">
                <a:solidFill>
                  <a:srgbClr val="000000"/>
                </a:solidFill>
              </a:defRPr>
            </a:pPr>
            <a:r>
              <a:rPr sz="3600">
                <a:solidFill>
                  <a:srgbClr val="D1282E"/>
                </a:solidFill>
              </a:rPr>
              <a:t>U-R-L</a:t>
            </a:r>
          </a:p>
        </p:txBody>
      </p:sp>
      <p:sp>
        <p:nvSpPr>
          <p:cNvPr id="369" name="Shape 369" descr="Rectangle: Click to edit Master text styles&#10;Second level&#10;Third level&#10;Fourth level&#10;Fifth level"/>
          <p:cNvSpPr/>
          <p:nvPr/>
        </p:nvSpPr>
        <p:spPr>
          <a:xfrm>
            <a:off x="457200" y="4082570"/>
            <a:ext cx="4407000" cy="189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8342" lvl="0" indent="-348342">
              <a:buClr>
                <a:srgbClr val="CC9900"/>
              </a:buClr>
              <a:buSzPts val="1600"/>
              <a:buFont typeface="Helvetica"/>
              <a:buChar char="●"/>
              <a:defRPr sz="1800"/>
            </a:pPr>
            <a:r>
              <a:rPr sz="1600">
                <a:latin typeface="Verdana"/>
                <a:ea typeface="Verdana"/>
                <a:cs typeface="Verdana"/>
                <a:sym typeface="Verdana"/>
              </a:rPr>
              <a:t>Uniform Resource Locator</a:t>
            </a:r>
          </a:p>
          <a:p>
            <a:pPr marL="747485" lvl="1" indent="-290285">
              <a:spcBef>
                <a:spcPts val="300"/>
              </a:spcBef>
              <a:buClr>
                <a:srgbClr val="000000"/>
              </a:buClr>
              <a:buSzPts val="1600"/>
              <a:buFont typeface="Helvetica"/>
              <a:buChar char="●"/>
              <a:defRPr sz="1800"/>
            </a:pPr>
            <a:r>
              <a:rPr sz="1600">
                <a:latin typeface="Verdana"/>
                <a:ea typeface="Verdana"/>
                <a:cs typeface="Verdana"/>
                <a:sym typeface="Verdana"/>
              </a:rPr>
              <a:t>T. B-L wanted URI: Universal Resource Identifier</a:t>
            </a:r>
          </a:p>
          <a:p>
            <a:pPr marL="348342" lvl="0" indent="-348342">
              <a:spcBef>
                <a:spcPts val="300"/>
              </a:spcBef>
              <a:buClr>
                <a:srgbClr val="CC9900"/>
              </a:buClr>
              <a:buSzPts val="1600"/>
              <a:buFont typeface="Helvetica"/>
              <a:buChar char="●"/>
              <a:defRPr sz="1800"/>
            </a:pPr>
            <a:r>
              <a:rPr sz="1600">
                <a:latin typeface="Verdana"/>
                <a:ea typeface="Verdana"/>
                <a:cs typeface="Verdana"/>
                <a:sym typeface="Verdana"/>
              </a:rPr>
              <a:t>It tells you where something is located, i.e., </a:t>
            </a:r>
            <a:br>
              <a:rPr sz="1600">
                <a:latin typeface="Verdana"/>
                <a:ea typeface="Verdana"/>
                <a:cs typeface="Verdana"/>
                <a:sym typeface="Verdana"/>
              </a:rPr>
            </a:br>
            <a:r>
              <a:rPr sz="1600">
                <a:latin typeface="Verdana"/>
                <a:ea typeface="Verdana"/>
                <a:cs typeface="Verdana"/>
                <a:sym typeface="Verdana"/>
              </a:rPr>
              <a:t>the name of the server that has it</a:t>
            </a:r>
          </a:p>
          <a:p>
            <a:pPr marL="348342" lvl="0" indent="-348342">
              <a:spcBef>
                <a:spcPts val="300"/>
              </a:spcBef>
              <a:buClr>
                <a:srgbClr val="CC9900"/>
              </a:buClr>
              <a:buSzPts val="1600"/>
              <a:buFont typeface="Helvetica"/>
              <a:buChar char="●"/>
              <a:defRPr sz="1800"/>
            </a:pPr>
            <a:r>
              <a:rPr sz="1600">
                <a:latin typeface="Verdana"/>
                <a:ea typeface="Verdana"/>
                <a:cs typeface="Verdana"/>
                <a:sym typeface="Verdana"/>
              </a:rPr>
              <a:t>It also tells you how you could get it</a:t>
            </a:r>
          </a:p>
        </p:txBody>
      </p:sp>
      <p:sp>
        <p:nvSpPr>
          <p:cNvPr id="370" name="Shape 370"/>
          <p:cNvSpPr/>
          <p:nvPr/>
        </p:nvSpPr>
        <p:spPr>
          <a:xfrm>
            <a:off x="0" y="609600"/>
            <a:ext cx="152400" cy="1981200"/>
          </a:xfrm>
          <a:prstGeom prst="rect">
            <a:avLst/>
          </a:prstGeom>
          <a:solidFill>
            <a:srgbClr val="FFFFFF"/>
          </a:solidFill>
          <a:ln w="12700">
            <a:miter lim="400000"/>
          </a:ln>
        </p:spPr>
        <p:txBody>
          <a:bodyPr lIns="0" tIns="0" rIns="0" bIns="0" anchor="ctr"/>
          <a:lstStyle/>
          <a:p>
            <a:pPr lvl="0">
              <a:defRPr sz="1800"/>
            </a:pPr>
            <a:endParaRPr/>
          </a:p>
        </p:txBody>
      </p:sp>
      <p:grpSp>
        <p:nvGrpSpPr>
          <p:cNvPr id="391" name="Group 391"/>
          <p:cNvGrpSpPr/>
          <p:nvPr/>
        </p:nvGrpSpPr>
        <p:grpSpPr>
          <a:xfrm>
            <a:off x="1657347" y="1769583"/>
            <a:ext cx="6165854" cy="1371601"/>
            <a:chOff x="0" y="0"/>
            <a:chExt cx="6165853" cy="1371600"/>
          </a:xfrm>
        </p:grpSpPr>
        <p:sp>
          <p:nvSpPr>
            <p:cNvPr id="371" name="Shape 371"/>
            <p:cNvSpPr/>
            <p:nvPr/>
          </p:nvSpPr>
          <p:spPr>
            <a:xfrm rot="16200000">
              <a:off x="1725408" y="-249259"/>
              <a:ext cx="277814" cy="23019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525"/>
                    <a:pt x="10800" y="19198"/>
                  </a:cubicBezTo>
                  <a:lnTo>
                    <a:pt x="10800" y="13470"/>
                  </a:lnTo>
                  <a:cubicBezTo>
                    <a:pt x="10800" y="12144"/>
                    <a:pt x="5965" y="11069"/>
                    <a:pt x="0" y="11069"/>
                  </a:cubicBezTo>
                  <a:cubicBezTo>
                    <a:pt x="5965" y="11069"/>
                    <a:pt x="10800" y="9994"/>
                    <a:pt x="10800" y="8667"/>
                  </a:cubicBezTo>
                  <a:lnTo>
                    <a:pt x="10800" y="2402"/>
                  </a:lnTo>
                  <a:cubicBezTo>
                    <a:pt x="10800" y="1075"/>
                    <a:pt x="15635" y="0"/>
                    <a:pt x="21600" y="0"/>
                  </a:cubicBezTo>
                </a:path>
              </a:pathLst>
            </a:custGeom>
            <a:noFill/>
            <a:ln w="28575" cap="flat">
              <a:solidFill>
                <a:srgbClr val="000000"/>
              </a:solidFill>
              <a:prstDash val="solid"/>
              <a:round/>
            </a:ln>
            <a:effectLst/>
          </p:spPr>
          <p:txBody>
            <a:bodyPr wrap="square" lIns="0" tIns="0" rIns="0" bIns="0" numCol="1" anchor="ctr">
              <a:noAutofit/>
            </a:bodyPr>
            <a:lstStyle/>
            <a:p>
              <a:pPr lvl="0">
                <a:defRPr sz="1800"/>
              </a:pPr>
              <a:endParaRPr/>
            </a:p>
          </p:txBody>
        </p:sp>
        <p:grpSp>
          <p:nvGrpSpPr>
            <p:cNvPr id="374" name="Group 374"/>
            <p:cNvGrpSpPr/>
            <p:nvPr/>
          </p:nvGrpSpPr>
          <p:grpSpPr>
            <a:xfrm>
              <a:off x="1397593" y="1066800"/>
              <a:ext cx="1808653" cy="304801"/>
              <a:chOff x="0" y="0"/>
              <a:chExt cx="1808652" cy="304800"/>
            </a:xfrm>
          </p:grpSpPr>
          <p:sp>
            <p:nvSpPr>
              <p:cNvPr id="372" name="Shape 372"/>
              <p:cNvSpPr/>
              <p:nvPr/>
            </p:nvSpPr>
            <p:spPr>
              <a:xfrm>
                <a:off x="-1" y="0"/>
                <a:ext cx="1808654" cy="304800"/>
              </a:xfrm>
              <a:prstGeom prst="rect">
                <a:avLst/>
              </a:prstGeom>
              <a:solidFill>
                <a:srgbClr val="7A7A7A"/>
              </a:solidFill>
              <a:ln w="9525" cap="flat">
                <a:solidFill>
                  <a:srgbClr val="000000"/>
                </a:solidFill>
                <a:prstDash val="solid"/>
                <a:miter lim="800000"/>
              </a:ln>
              <a:effectLst/>
            </p:spPr>
            <p:txBody>
              <a:bodyPr wrap="square" lIns="0" tIns="0" rIns="0" bIns="0" numCol="1" anchor="ctr">
                <a:noAutofit/>
              </a:bodyPr>
              <a:lstStyle/>
              <a:p>
                <a:pPr lvl="0" algn="ctr">
                  <a:defRPr sz="1800"/>
                </a:pPr>
                <a:endParaRPr/>
              </a:p>
            </p:txBody>
          </p:sp>
          <p:sp>
            <p:nvSpPr>
              <p:cNvPr id="373" name="Shape 373"/>
              <p:cNvSpPr/>
              <p:nvPr/>
            </p:nvSpPr>
            <p:spPr>
              <a:xfrm>
                <a:off x="187254" y="65992"/>
                <a:ext cx="1434144" cy="1728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lvl1pPr>
              </a:lstStyle>
              <a:p>
                <a:pPr lvl="0">
                  <a:defRPr sz="1800"/>
                </a:pPr>
                <a:r>
                  <a:rPr sz="1200"/>
                  <a:t>Server and  domain</a:t>
                </a:r>
              </a:p>
            </p:txBody>
          </p:sp>
        </p:grpSp>
        <p:grpSp>
          <p:nvGrpSpPr>
            <p:cNvPr id="377" name="Group 377"/>
            <p:cNvGrpSpPr/>
            <p:nvPr/>
          </p:nvGrpSpPr>
          <p:grpSpPr>
            <a:xfrm>
              <a:off x="-1" y="1066800"/>
              <a:ext cx="1150964" cy="304801"/>
              <a:chOff x="0" y="0"/>
              <a:chExt cx="1150962" cy="304800"/>
            </a:xfrm>
          </p:grpSpPr>
          <p:sp>
            <p:nvSpPr>
              <p:cNvPr id="375" name="Shape 375"/>
              <p:cNvSpPr/>
              <p:nvPr/>
            </p:nvSpPr>
            <p:spPr>
              <a:xfrm>
                <a:off x="-1" y="0"/>
                <a:ext cx="1150964" cy="304800"/>
              </a:xfrm>
              <a:prstGeom prst="rect">
                <a:avLst/>
              </a:prstGeom>
              <a:solidFill>
                <a:srgbClr val="7A7A7A"/>
              </a:solidFill>
              <a:ln w="9525" cap="flat">
                <a:solidFill>
                  <a:srgbClr val="000000"/>
                </a:solidFill>
                <a:prstDash val="solid"/>
                <a:miter lim="800000"/>
              </a:ln>
              <a:effectLst/>
            </p:spPr>
            <p:txBody>
              <a:bodyPr wrap="square" lIns="0" tIns="0" rIns="0" bIns="0" numCol="1" anchor="ctr">
                <a:noAutofit/>
              </a:bodyPr>
              <a:lstStyle/>
              <a:p>
                <a:pPr lvl="0" algn="ctr">
                  <a:defRPr sz="1800"/>
                </a:pPr>
                <a:endParaRPr/>
              </a:p>
            </p:txBody>
          </p:sp>
          <p:sp>
            <p:nvSpPr>
              <p:cNvPr id="376" name="Shape 376"/>
              <p:cNvSpPr/>
              <p:nvPr/>
            </p:nvSpPr>
            <p:spPr>
              <a:xfrm>
                <a:off x="2473" y="65992"/>
                <a:ext cx="1146016" cy="1728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lvl1pPr>
              </a:lstStyle>
              <a:p>
                <a:pPr lvl="0">
                  <a:defRPr sz="1800"/>
                </a:pPr>
                <a:r>
                  <a:rPr sz="1200"/>
                  <a:t>Access method</a:t>
                </a:r>
              </a:p>
            </p:txBody>
          </p:sp>
        </p:grpSp>
        <p:sp>
          <p:nvSpPr>
            <p:cNvPr id="378" name="Shape 378"/>
            <p:cNvSpPr/>
            <p:nvPr/>
          </p:nvSpPr>
          <p:spPr>
            <a:xfrm rot="16200000">
              <a:off x="263004" y="581270"/>
              <a:ext cx="241302" cy="6011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525"/>
                    <a:pt x="10800" y="19198"/>
                  </a:cubicBezTo>
                  <a:lnTo>
                    <a:pt x="10800" y="13470"/>
                  </a:lnTo>
                  <a:cubicBezTo>
                    <a:pt x="10800" y="12144"/>
                    <a:pt x="5965" y="11069"/>
                    <a:pt x="0" y="11069"/>
                  </a:cubicBezTo>
                  <a:cubicBezTo>
                    <a:pt x="5965" y="11069"/>
                    <a:pt x="10800" y="9994"/>
                    <a:pt x="10800" y="8667"/>
                  </a:cubicBezTo>
                  <a:lnTo>
                    <a:pt x="10800" y="2402"/>
                  </a:lnTo>
                  <a:cubicBezTo>
                    <a:pt x="10800" y="1075"/>
                    <a:pt x="15635" y="0"/>
                    <a:pt x="21600" y="0"/>
                  </a:cubicBezTo>
                </a:path>
              </a:pathLst>
            </a:custGeom>
            <a:noFill/>
            <a:ln w="28575" cap="flat">
              <a:solidFill>
                <a:srgbClr val="000000"/>
              </a:solidFill>
              <a:prstDash val="solid"/>
              <a:round/>
            </a:ln>
            <a:effectLst/>
          </p:spPr>
          <p:txBody>
            <a:bodyPr wrap="square" lIns="0" tIns="0" rIns="0" bIns="0" numCol="1" anchor="ctr">
              <a:noAutofit/>
            </a:bodyPr>
            <a:lstStyle/>
            <a:p>
              <a:pPr lvl="0">
                <a:defRPr sz="1800"/>
              </a:pPr>
              <a:endParaRPr/>
            </a:p>
          </p:txBody>
        </p:sp>
        <p:sp>
          <p:nvSpPr>
            <p:cNvPr id="379" name="Shape 379"/>
            <p:cNvSpPr/>
            <p:nvPr/>
          </p:nvSpPr>
          <p:spPr>
            <a:xfrm rot="5400000">
              <a:off x="3012738" y="-2537504"/>
              <a:ext cx="304802" cy="58370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525"/>
                    <a:pt x="10800" y="19198"/>
                  </a:cubicBezTo>
                  <a:lnTo>
                    <a:pt x="10800" y="13415"/>
                  </a:lnTo>
                  <a:cubicBezTo>
                    <a:pt x="10800" y="12088"/>
                    <a:pt x="5965" y="11013"/>
                    <a:pt x="0" y="11013"/>
                  </a:cubicBezTo>
                  <a:cubicBezTo>
                    <a:pt x="5965" y="11013"/>
                    <a:pt x="10800" y="9938"/>
                    <a:pt x="10800" y="8611"/>
                  </a:cubicBezTo>
                  <a:lnTo>
                    <a:pt x="10800" y="2402"/>
                  </a:lnTo>
                  <a:cubicBezTo>
                    <a:pt x="10800" y="1075"/>
                    <a:pt x="15635" y="0"/>
                    <a:pt x="21600" y="0"/>
                  </a:cubicBezTo>
                </a:path>
              </a:pathLst>
            </a:custGeom>
            <a:noFill/>
            <a:ln w="28575" cap="flat">
              <a:solidFill>
                <a:srgbClr val="000000"/>
              </a:solidFill>
              <a:prstDash val="solid"/>
              <a:round/>
            </a:ln>
            <a:effectLst/>
          </p:spPr>
          <p:txBody>
            <a:bodyPr wrap="square" lIns="0" tIns="0" rIns="0" bIns="0" numCol="1" anchor="ctr">
              <a:noAutofit/>
            </a:bodyPr>
            <a:lstStyle/>
            <a:p>
              <a:pPr lvl="0">
                <a:defRPr sz="1800"/>
              </a:pPr>
              <a:endParaRPr/>
            </a:p>
          </p:txBody>
        </p:sp>
        <p:grpSp>
          <p:nvGrpSpPr>
            <p:cNvPr id="382" name="Group 382"/>
            <p:cNvGrpSpPr/>
            <p:nvPr/>
          </p:nvGrpSpPr>
          <p:grpSpPr>
            <a:xfrm>
              <a:off x="2384128" y="-1"/>
              <a:ext cx="1404448" cy="298451"/>
              <a:chOff x="0" y="0"/>
              <a:chExt cx="1404446" cy="298450"/>
            </a:xfrm>
          </p:grpSpPr>
          <p:sp>
            <p:nvSpPr>
              <p:cNvPr id="380" name="Shape 380"/>
              <p:cNvSpPr/>
              <p:nvPr/>
            </p:nvSpPr>
            <p:spPr>
              <a:xfrm>
                <a:off x="-1" y="0"/>
                <a:ext cx="1404448" cy="298450"/>
              </a:xfrm>
              <a:prstGeom prst="rect">
                <a:avLst/>
              </a:prstGeom>
              <a:solidFill>
                <a:srgbClr val="7A7A7A"/>
              </a:solidFill>
              <a:ln w="9525" cap="flat">
                <a:solidFill>
                  <a:srgbClr val="000000"/>
                </a:solidFill>
                <a:prstDash val="solid"/>
                <a:miter lim="800000"/>
              </a:ln>
              <a:effectLst/>
            </p:spPr>
            <p:txBody>
              <a:bodyPr wrap="square" lIns="0" tIns="0" rIns="0" bIns="0" numCol="1" anchor="ctr">
                <a:noAutofit/>
              </a:bodyPr>
              <a:lstStyle/>
              <a:p>
                <a:pPr lvl="0" algn="ctr">
                  <a:defRPr sz="1800"/>
                </a:pPr>
                <a:endParaRPr/>
              </a:p>
            </p:txBody>
          </p:sp>
          <p:sp>
            <p:nvSpPr>
              <p:cNvPr id="381" name="Shape 381"/>
              <p:cNvSpPr/>
              <p:nvPr/>
            </p:nvSpPr>
            <p:spPr>
              <a:xfrm>
                <a:off x="285970" y="62817"/>
                <a:ext cx="832506" cy="1728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lvl1pPr>
              </a:lstStyle>
              <a:p>
                <a:pPr lvl="0">
                  <a:defRPr sz="1800"/>
                </a:pPr>
                <a:r>
                  <a:rPr sz="1200"/>
                  <a:t>Static URL</a:t>
                </a:r>
              </a:p>
            </p:txBody>
          </p:sp>
        </p:grpSp>
        <p:grpSp>
          <p:nvGrpSpPr>
            <p:cNvPr id="385" name="Group 385"/>
            <p:cNvGrpSpPr/>
            <p:nvPr/>
          </p:nvGrpSpPr>
          <p:grpSpPr>
            <a:xfrm>
              <a:off x="4850469" y="1066800"/>
              <a:ext cx="1315385" cy="304801"/>
              <a:chOff x="0" y="0"/>
              <a:chExt cx="1315383" cy="304800"/>
            </a:xfrm>
          </p:grpSpPr>
          <p:sp>
            <p:nvSpPr>
              <p:cNvPr id="383" name="Shape 383"/>
              <p:cNvSpPr/>
              <p:nvPr/>
            </p:nvSpPr>
            <p:spPr>
              <a:xfrm>
                <a:off x="0" y="0"/>
                <a:ext cx="1315384" cy="304800"/>
              </a:xfrm>
              <a:prstGeom prst="rect">
                <a:avLst/>
              </a:prstGeom>
              <a:solidFill>
                <a:srgbClr val="7A7A7A"/>
              </a:solidFill>
              <a:ln w="9525" cap="flat">
                <a:solidFill>
                  <a:srgbClr val="000000"/>
                </a:solidFill>
                <a:prstDash val="solid"/>
                <a:miter lim="800000"/>
              </a:ln>
              <a:effectLst/>
            </p:spPr>
            <p:txBody>
              <a:bodyPr wrap="square" lIns="0" tIns="0" rIns="0" bIns="0" numCol="1" anchor="ctr">
                <a:noAutofit/>
              </a:bodyPr>
              <a:lstStyle/>
              <a:p>
                <a:pPr lvl="0" algn="ctr">
                  <a:defRPr sz="1800"/>
                </a:pPr>
                <a:endParaRPr/>
              </a:p>
            </p:txBody>
          </p:sp>
          <p:sp>
            <p:nvSpPr>
              <p:cNvPr id="384" name="Shape 384"/>
              <p:cNvSpPr/>
              <p:nvPr/>
            </p:nvSpPr>
            <p:spPr>
              <a:xfrm>
                <a:off x="258331" y="65992"/>
                <a:ext cx="798722" cy="1728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lvl1pPr>
              </a:lstStyle>
              <a:p>
                <a:pPr lvl="0">
                  <a:defRPr sz="1800"/>
                </a:pPr>
                <a:r>
                  <a:rPr sz="1200"/>
                  <a:t>Document</a:t>
                </a:r>
              </a:p>
            </p:txBody>
          </p:sp>
        </p:grpSp>
        <p:sp>
          <p:nvSpPr>
            <p:cNvPr id="386" name="Shape 386"/>
            <p:cNvSpPr/>
            <p:nvPr/>
          </p:nvSpPr>
          <p:spPr>
            <a:xfrm rot="16200000">
              <a:off x="5373809" y="296893"/>
              <a:ext cx="241302" cy="11715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525"/>
                    <a:pt x="10800" y="19198"/>
                  </a:cubicBezTo>
                  <a:lnTo>
                    <a:pt x="10800" y="13470"/>
                  </a:lnTo>
                  <a:cubicBezTo>
                    <a:pt x="10800" y="12144"/>
                    <a:pt x="5965" y="11069"/>
                    <a:pt x="0" y="11069"/>
                  </a:cubicBezTo>
                  <a:cubicBezTo>
                    <a:pt x="5965" y="11069"/>
                    <a:pt x="10800" y="9994"/>
                    <a:pt x="10800" y="8667"/>
                  </a:cubicBezTo>
                  <a:lnTo>
                    <a:pt x="10800" y="2402"/>
                  </a:lnTo>
                  <a:cubicBezTo>
                    <a:pt x="10800" y="1075"/>
                    <a:pt x="15635" y="0"/>
                    <a:pt x="21600" y="0"/>
                  </a:cubicBezTo>
                </a:path>
              </a:pathLst>
            </a:custGeom>
            <a:noFill/>
            <a:ln w="28575" cap="flat">
              <a:solidFill>
                <a:srgbClr val="000000"/>
              </a:solidFill>
              <a:prstDash val="solid"/>
              <a:round/>
            </a:ln>
            <a:effectLst/>
          </p:spPr>
          <p:txBody>
            <a:bodyPr wrap="square" lIns="0" tIns="0" rIns="0" bIns="0" numCol="1" anchor="ctr">
              <a:noAutofit/>
            </a:bodyPr>
            <a:lstStyle/>
            <a:p>
              <a:pPr lvl="0">
                <a:defRPr sz="1800"/>
              </a:pPr>
              <a:endParaRPr/>
            </a:p>
          </p:txBody>
        </p:sp>
        <p:grpSp>
          <p:nvGrpSpPr>
            <p:cNvPr id="389" name="Group 389"/>
            <p:cNvGrpSpPr/>
            <p:nvPr/>
          </p:nvGrpSpPr>
          <p:grpSpPr>
            <a:xfrm>
              <a:off x="3370666" y="1066800"/>
              <a:ext cx="1397595" cy="304801"/>
              <a:chOff x="0" y="0"/>
              <a:chExt cx="1397594" cy="304800"/>
            </a:xfrm>
          </p:grpSpPr>
          <p:sp>
            <p:nvSpPr>
              <p:cNvPr id="387" name="Shape 387"/>
              <p:cNvSpPr/>
              <p:nvPr/>
            </p:nvSpPr>
            <p:spPr>
              <a:xfrm>
                <a:off x="-1" y="0"/>
                <a:ext cx="1397596" cy="304800"/>
              </a:xfrm>
              <a:prstGeom prst="rect">
                <a:avLst/>
              </a:prstGeom>
              <a:solidFill>
                <a:srgbClr val="7A7A7A"/>
              </a:solidFill>
              <a:ln w="9525" cap="flat">
                <a:solidFill>
                  <a:srgbClr val="000000"/>
                </a:solidFill>
                <a:prstDash val="solid"/>
                <a:miter lim="800000"/>
              </a:ln>
              <a:effectLst/>
            </p:spPr>
            <p:txBody>
              <a:bodyPr wrap="square" lIns="0" tIns="0" rIns="0" bIns="0" numCol="1" anchor="ctr">
                <a:noAutofit/>
              </a:bodyPr>
              <a:lstStyle/>
              <a:p>
                <a:pPr lvl="0" algn="ctr">
                  <a:defRPr sz="1800"/>
                </a:pPr>
                <a:endParaRPr/>
              </a:p>
            </p:txBody>
          </p:sp>
          <p:sp>
            <p:nvSpPr>
              <p:cNvPr id="388" name="Shape 388"/>
              <p:cNvSpPr/>
              <p:nvPr/>
            </p:nvSpPr>
            <p:spPr>
              <a:xfrm>
                <a:off x="489972" y="65992"/>
                <a:ext cx="417649" cy="1728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lvl1pPr>
              </a:lstStyle>
              <a:p>
                <a:pPr lvl="0">
                  <a:defRPr sz="1800"/>
                </a:pPr>
                <a:r>
                  <a:rPr sz="1200"/>
                  <a:t>Path</a:t>
                </a:r>
              </a:p>
            </p:txBody>
          </p:sp>
        </p:grpSp>
        <p:sp>
          <p:nvSpPr>
            <p:cNvPr id="390" name="Shape 390"/>
            <p:cNvSpPr/>
            <p:nvPr/>
          </p:nvSpPr>
          <p:spPr>
            <a:xfrm rot="16200000">
              <a:off x="3775826" y="2240"/>
              <a:ext cx="241302" cy="17624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685"/>
                    <a:pt x="10800" y="19555"/>
                  </a:cubicBezTo>
                  <a:lnTo>
                    <a:pt x="10800" y="13114"/>
                  </a:lnTo>
                  <a:cubicBezTo>
                    <a:pt x="10800" y="11984"/>
                    <a:pt x="5965" y="11069"/>
                    <a:pt x="0" y="11069"/>
                  </a:cubicBezTo>
                  <a:cubicBezTo>
                    <a:pt x="5965" y="11069"/>
                    <a:pt x="10800" y="10153"/>
                    <a:pt x="10800" y="9024"/>
                  </a:cubicBezTo>
                  <a:lnTo>
                    <a:pt x="10800" y="2045"/>
                  </a:lnTo>
                  <a:cubicBezTo>
                    <a:pt x="10800" y="915"/>
                    <a:pt x="15635" y="0"/>
                    <a:pt x="21600" y="0"/>
                  </a:cubicBezTo>
                </a:path>
              </a:pathLst>
            </a:custGeom>
            <a:noFill/>
            <a:ln w="28575" cap="flat">
              <a:solidFill>
                <a:srgbClr val="000000"/>
              </a:solidFill>
              <a:prstDash val="solid"/>
              <a:round/>
            </a:ln>
            <a:effectLst/>
          </p:spPr>
          <p:txBody>
            <a:bodyPr wrap="square" lIns="0" tIns="0" rIns="0" bIns="0" numCol="1" anchor="ctr">
              <a:noAutofit/>
            </a:bodyPr>
            <a:lstStyle/>
            <a:p>
              <a:pPr lvl="0">
                <a:defRPr sz="1800"/>
              </a:pPr>
              <a:endParaRPr/>
            </a:p>
          </p:txBody>
        </p:sp>
      </p:grpSp>
      <p:sp>
        <p:nvSpPr>
          <p:cNvPr id="392" name="Shape 392"/>
          <p:cNvSpPr/>
          <p:nvPr/>
        </p:nvSpPr>
        <p:spPr>
          <a:xfrm>
            <a:off x="1571625" y="2226783"/>
            <a:ext cx="6502500" cy="320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defRPr sz="1600">
                <a:solidFill>
                  <a:srgbClr val="FF0000"/>
                </a:solidFill>
                <a:latin typeface="Courier New"/>
                <a:ea typeface="Courier New"/>
                <a:cs typeface="Courier New"/>
                <a:sym typeface="Courier New"/>
              </a:defRPr>
            </a:lvl1pPr>
          </a:lstStyle>
          <a:p>
            <a:pPr lvl="0">
              <a:defRPr sz="1800">
                <a:solidFill>
                  <a:srgbClr val="000000"/>
                </a:solidFill>
              </a:defRPr>
            </a:pPr>
            <a:r>
              <a:rPr sz="1600">
                <a:solidFill>
                  <a:srgbClr val="FF0000"/>
                </a:solidFill>
              </a:rPr>
              <a:t>http://www.wellesley.edu/Resources/about/index.html</a:t>
            </a:r>
          </a:p>
        </p:txBody>
      </p:sp>
      <p:sp>
        <p:nvSpPr>
          <p:cNvPr id="393" name="Shape 393"/>
          <p:cNvSpPr/>
          <p:nvPr/>
        </p:nvSpPr>
        <p:spPr>
          <a:xfrm>
            <a:off x="4974249" y="4082574"/>
            <a:ext cx="3970501" cy="2021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Clr>
                <a:srgbClr val="000000"/>
              </a:buClr>
              <a:buSzPts val="1600"/>
              <a:buFont typeface="Arial"/>
              <a:buChar char="•"/>
              <a:defRPr sz="1800"/>
            </a:pPr>
            <a:r>
              <a:rPr sz="1600" b="1">
                <a:latin typeface="Verdana"/>
                <a:ea typeface="Verdana"/>
                <a:cs typeface="Verdana"/>
                <a:sym typeface="Verdana"/>
              </a:rPr>
              <a:t> gov</a:t>
            </a:r>
            <a:r>
              <a:rPr sz="1600">
                <a:latin typeface="Verdana"/>
                <a:ea typeface="Verdana"/>
                <a:cs typeface="Verdana"/>
                <a:sym typeface="Verdana"/>
              </a:rPr>
              <a:t> - Government agencies </a:t>
            </a:r>
            <a:endParaRPr sz="2400"/>
          </a:p>
          <a:p>
            <a:pPr lvl="0">
              <a:buClr>
                <a:srgbClr val="000000"/>
              </a:buClr>
              <a:buSzPts val="1600"/>
              <a:buFont typeface="Arial"/>
              <a:buChar char="•"/>
              <a:defRPr sz="1800"/>
            </a:pPr>
            <a:r>
              <a:rPr sz="1600" b="1">
                <a:latin typeface="Verdana"/>
                <a:ea typeface="Verdana"/>
                <a:cs typeface="Verdana"/>
                <a:sym typeface="Verdana"/>
              </a:rPr>
              <a:t> edu</a:t>
            </a:r>
            <a:r>
              <a:rPr sz="1600">
                <a:latin typeface="Verdana"/>
                <a:ea typeface="Verdana"/>
                <a:cs typeface="Verdana"/>
                <a:sym typeface="Verdana"/>
              </a:rPr>
              <a:t> - Educational institutions </a:t>
            </a:r>
            <a:endParaRPr sz="2400"/>
          </a:p>
          <a:p>
            <a:pPr lvl="0">
              <a:buClr>
                <a:srgbClr val="000000"/>
              </a:buClr>
              <a:buSzPts val="1600"/>
              <a:buFont typeface="Arial"/>
              <a:buChar char="•"/>
              <a:defRPr sz="1800"/>
            </a:pPr>
            <a:r>
              <a:rPr sz="1600" b="1">
                <a:latin typeface="Verdana"/>
                <a:ea typeface="Verdana"/>
                <a:cs typeface="Verdana"/>
                <a:sym typeface="Verdana"/>
              </a:rPr>
              <a:t> org</a:t>
            </a:r>
            <a:r>
              <a:rPr sz="1600">
                <a:latin typeface="Verdana"/>
                <a:ea typeface="Verdana"/>
                <a:cs typeface="Verdana"/>
                <a:sym typeface="Verdana"/>
              </a:rPr>
              <a:t> - Organizations (nonprofit) </a:t>
            </a:r>
            <a:endParaRPr sz="2400"/>
          </a:p>
          <a:p>
            <a:pPr lvl="0">
              <a:buClr>
                <a:srgbClr val="000000"/>
              </a:buClr>
              <a:buSzPts val="1600"/>
              <a:buFont typeface="Arial"/>
              <a:buChar char="•"/>
              <a:defRPr sz="1800"/>
            </a:pPr>
            <a:r>
              <a:rPr sz="1600" b="1">
                <a:latin typeface="Verdana"/>
                <a:ea typeface="Verdana"/>
                <a:cs typeface="Verdana"/>
                <a:sym typeface="Verdana"/>
              </a:rPr>
              <a:t> mil</a:t>
            </a:r>
            <a:r>
              <a:rPr sz="1600">
                <a:latin typeface="Verdana"/>
                <a:ea typeface="Verdana"/>
                <a:cs typeface="Verdana"/>
                <a:sym typeface="Verdana"/>
              </a:rPr>
              <a:t> - Military </a:t>
            </a:r>
            <a:endParaRPr sz="2400"/>
          </a:p>
          <a:p>
            <a:pPr lvl="0">
              <a:buClr>
                <a:srgbClr val="000000"/>
              </a:buClr>
              <a:buSzPts val="1600"/>
              <a:buFont typeface="Arial"/>
              <a:buChar char="•"/>
              <a:defRPr sz="1800"/>
            </a:pPr>
            <a:r>
              <a:rPr sz="1600" b="1">
                <a:latin typeface="Verdana"/>
                <a:ea typeface="Verdana"/>
                <a:cs typeface="Verdana"/>
                <a:sym typeface="Verdana"/>
              </a:rPr>
              <a:t> com</a:t>
            </a:r>
            <a:r>
              <a:rPr sz="1600">
                <a:latin typeface="Verdana"/>
                <a:ea typeface="Verdana"/>
                <a:cs typeface="Verdana"/>
                <a:sym typeface="Verdana"/>
              </a:rPr>
              <a:t> - commercial business </a:t>
            </a:r>
            <a:endParaRPr sz="2400"/>
          </a:p>
          <a:p>
            <a:pPr lvl="0">
              <a:buClr>
                <a:srgbClr val="000000"/>
              </a:buClr>
              <a:buSzPts val="1600"/>
              <a:buFont typeface="Arial"/>
              <a:buChar char="•"/>
              <a:defRPr sz="1800"/>
            </a:pPr>
            <a:r>
              <a:rPr sz="1600" b="1">
                <a:latin typeface="Verdana"/>
                <a:ea typeface="Verdana"/>
                <a:cs typeface="Verdana"/>
                <a:sym typeface="Verdana"/>
              </a:rPr>
              <a:t> net</a:t>
            </a:r>
            <a:r>
              <a:rPr sz="1600">
                <a:latin typeface="Verdana"/>
                <a:ea typeface="Verdana"/>
                <a:cs typeface="Verdana"/>
                <a:sym typeface="Verdana"/>
              </a:rPr>
              <a:t> - Network organizations </a:t>
            </a:r>
            <a:endParaRPr sz="2400"/>
          </a:p>
          <a:p>
            <a:pPr lvl="0">
              <a:buClr>
                <a:srgbClr val="000000"/>
              </a:buClr>
              <a:buSzPts val="1600"/>
              <a:buFont typeface="Arial"/>
              <a:buChar char="•"/>
              <a:defRPr sz="1800"/>
            </a:pPr>
            <a:r>
              <a:rPr sz="1600" b="1">
                <a:latin typeface="Verdana"/>
                <a:ea typeface="Verdana"/>
                <a:cs typeface="Verdana"/>
                <a:sym typeface="Verdana"/>
              </a:rPr>
              <a:t> ca</a:t>
            </a:r>
            <a:r>
              <a:rPr sz="1600">
                <a:latin typeface="Verdana"/>
                <a:ea typeface="Verdana"/>
                <a:cs typeface="Verdana"/>
                <a:sym typeface="Verdana"/>
              </a:rPr>
              <a:t> – Canada </a:t>
            </a:r>
            <a:endParaRPr sz="2400"/>
          </a:p>
          <a:p>
            <a:pPr lvl="0">
              <a:buClr>
                <a:srgbClr val="000000"/>
              </a:buClr>
              <a:buSzPts val="1600"/>
              <a:buFont typeface="Arial"/>
              <a:buChar char="•"/>
              <a:defRPr sz="1800"/>
            </a:pPr>
            <a:r>
              <a:rPr sz="1600">
                <a:latin typeface="Verdana"/>
                <a:ea typeface="Verdana"/>
                <a:cs typeface="Verdana"/>
                <a:sym typeface="Verdana"/>
              </a:rPr>
              <a:t> </a:t>
            </a:r>
            <a:r>
              <a:rPr sz="1600" b="1">
                <a:latin typeface="Verdana"/>
                <a:ea typeface="Verdana"/>
                <a:cs typeface="Verdana"/>
                <a:sym typeface="Verdana"/>
              </a:rPr>
              <a:t>kz</a:t>
            </a:r>
            <a:r>
              <a:rPr sz="1600">
                <a:latin typeface="Verdana"/>
                <a:ea typeface="Verdana"/>
                <a:cs typeface="Verdana"/>
                <a:sym typeface="Verdana"/>
              </a:rPr>
              <a:t>–…</a:t>
            </a:r>
          </a:p>
        </p:txBody>
      </p:sp>
    </p:spTree>
    <p:extLst>
      <p:ext uri="{BB962C8B-B14F-4D97-AF65-F5344CB8AC3E}">
        <p14:creationId xmlns:p14="http://schemas.microsoft.com/office/powerpoint/2010/main" val="108846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90600"/>
          </a:xfrm>
        </p:spPr>
        <p:txBody>
          <a:bodyPr>
            <a:normAutofit fontScale="90000"/>
          </a:bodyPr>
          <a:lstStyle/>
          <a:p>
            <a:r>
              <a:rPr lang="en-US" dirty="0"/>
              <a:t>HTML – Language of Web Pages</a:t>
            </a:r>
          </a:p>
        </p:txBody>
      </p:sp>
      <p:sp>
        <p:nvSpPr>
          <p:cNvPr id="3" name="Content Placeholder 2"/>
          <p:cNvSpPr>
            <a:spLocks noGrp="1"/>
          </p:cNvSpPr>
          <p:nvPr>
            <p:ph idx="1"/>
          </p:nvPr>
        </p:nvSpPr>
        <p:spPr>
          <a:xfrm>
            <a:off x="762000" y="1219200"/>
            <a:ext cx="7543800" cy="4800600"/>
          </a:xfrm>
        </p:spPr>
        <p:txBody>
          <a:bodyPr/>
          <a:lstStyle/>
          <a:p>
            <a:pPr marL="0" indent="0">
              <a:buNone/>
            </a:pPr>
            <a:r>
              <a:rPr lang="en-US" dirty="0"/>
              <a:t>HTML = </a:t>
            </a:r>
            <a:r>
              <a:rPr lang="en-US" dirty="0" err="1"/>
              <a:t>HyperText</a:t>
            </a:r>
            <a:r>
              <a:rPr lang="en-US" dirty="0"/>
              <a:t> Markup Language</a:t>
            </a:r>
          </a:p>
        </p:txBody>
      </p:sp>
      <p:pic>
        <p:nvPicPr>
          <p:cNvPr id="4" name="Picture 3" descr="Screen Shot 2017-01-12 at 10.39.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30980"/>
            <a:ext cx="4406900" cy="3429000"/>
          </a:xfrm>
          <a:prstGeom prst="rect">
            <a:avLst/>
          </a:prstGeom>
        </p:spPr>
      </p:pic>
    </p:spTree>
    <p:extLst>
      <p:ext uri="{BB962C8B-B14F-4D97-AF65-F5344CB8AC3E}">
        <p14:creationId xmlns:p14="http://schemas.microsoft.com/office/powerpoint/2010/main" val="327749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90600"/>
          </a:xfrm>
        </p:spPr>
        <p:txBody>
          <a:bodyPr>
            <a:normAutofit fontScale="90000"/>
          </a:bodyPr>
          <a:lstStyle/>
          <a:p>
            <a:r>
              <a:rPr lang="en-US" dirty="0"/>
              <a:t>Web Browsers Render HTML </a:t>
            </a:r>
          </a:p>
        </p:txBody>
      </p:sp>
      <p:sp>
        <p:nvSpPr>
          <p:cNvPr id="5" name="Slide Number Placeholder 4"/>
          <p:cNvSpPr>
            <a:spLocks noGrp="1"/>
          </p:cNvSpPr>
          <p:nvPr>
            <p:ph type="sldNum" sz="quarter" idx="12"/>
          </p:nvPr>
        </p:nvSpPr>
        <p:spPr/>
        <p:txBody>
          <a:bodyPr/>
          <a:lstStyle/>
          <a:p>
            <a:pPr>
              <a:defRPr/>
            </a:pPr>
            <a:r>
              <a:rPr lang="en-US" dirty="0"/>
              <a:t>19-</a:t>
            </a:r>
            <a:fld id="{1335CE36-9D58-8A43-B360-AEAD82F4D9C5}" type="slidenum">
              <a:rPr lang="en-US" smtClean="0"/>
              <a:pPr>
                <a:defRPr/>
              </a:pPr>
              <a:t>18</a:t>
            </a:fld>
            <a:endParaRPr lang="en-US" dirty="0"/>
          </a:p>
        </p:txBody>
      </p:sp>
      <p:pic>
        <p:nvPicPr>
          <p:cNvPr id="4" name="Picture 3" descr="Screen Shot 2017-01-12 at 10.39.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53" y="1407306"/>
            <a:ext cx="3073400" cy="2628900"/>
          </a:xfrm>
          <a:prstGeom prst="rect">
            <a:avLst/>
          </a:prstGeom>
        </p:spPr>
      </p:pic>
    </p:spTree>
    <p:extLst>
      <p:ext uri="{BB962C8B-B14F-4D97-AF65-F5344CB8AC3E}">
        <p14:creationId xmlns:p14="http://schemas.microsoft.com/office/powerpoint/2010/main" val="94692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152799" cy="990600"/>
          </a:xfrm>
        </p:spPr>
        <p:txBody>
          <a:bodyPr>
            <a:normAutofit fontScale="90000"/>
          </a:bodyPr>
          <a:lstStyle/>
          <a:p>
            <a:r>
              <a:rPr lang="en-US" dirty="0"/>
              <a:t>“View Source” Shows Underlying HTML</a:t>
            </a:r>
          </a:p>
        </p:txBody>
      </p:sp>
      <p:pic>
        <p:nvPicPr>
          <p:cNvPr id="4" name="Picture 3" descr="Screen Shot 2017-01-12 at 10.40.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6124"/>
            <a:ext cx="9144000" cy="5217059"/>
          </a:xfrm>
          <a:prstGeom prst="rect">
            <a:avLst/>
          </a:prstGeom>
        </p:spPr>
      </p:pic>
    </p:spTree>
    <p:extLst>
      <p:ext uri="{BB962C8B-B14F-4D97-AF65-F5344CB8AC3E}">
        <p14:creationId xmlns:p14="http://schemas.microsoft.com/office/powerpoint/2010/main" val="64982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pPr marL="342900" indent="-342900">
              <a:buFont typeface="Arial"/>
              <a:buChar char="•"/>
            </a:pPr>
            <a:r>
              <a:rPr lang="en-US" dirty="0"/>
              <a:t>What is the Internet?</a:t>
            </a:r>
          </a:p>
          <a:p>
            <a:pPr marL="342900" indent="-342900">
              <a:buFont typeface="Arial"/>
              <a:buChar char="•"/>
            </a:pPr>
            <a:r>
              <a:rPr lang="en-US" dirty="0"/>
              <a:t>What is the Web?</a:t>
            </a:r>
          </a:p>
          <a:p>
            <a:pPr marL="342900" indent="-342900">
              <a:buFont typeface="Arial"/>
              <a:buChar char="•"/>
            </a:pPr>
            <a:r>
              <a:rPr lang="en-US" dirty="0"/>
              <a:t>Internet vs. the Web</a:t>
            </a:r>
          </a:p>
          <a:p>
            <a:pPr marL="342900" indent="-342900">
              <a:buFont typeface="Arial"/>
              <a:buChar char="•"/>
            </a:pPr>
            <a:r>
              <a:rPr lang="en-US" dirty="0"/>
              <a:t>History of the Internet</a:t>
            </a:r>
          </a:p>
          <a:p>
            <a:pPr marL="342900" indent="-342900">
              <a:buFont typeface="Arial"/>
              <a:buChar char="•"/>
            </a:pPr>
            <a:r>
              <a:rPr lang="en-US" dirty="0"/>
              <a:t>History of the Web</a:t>
            </a:r>
          </a:p>
          <a:p>
            <a:pPr marL="342900" indent="-342900">
              <a:buFont typeface="Arial"/>
              <a:buChar char="•"/>
            </a:pPr>
            <a:r>
              <a:rPr lang="en-US" dirty="0"/>
              <a:t>How does the Internet work?</a:t>
            </a:r>
          </a:p>
        </p:txBody>
      </p:sp>
    </p:spTree>
    <p:extLst>
      <p:ext uri="{BB962C8B-B14F-4D97-AF65-F5344CB8AC3E}">
        <p14:creationId xmlns:p14="http://schemas.microsoft.com/office/powerpoint/2010/main" val="132398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 </a:t>
            </a:r>
            <a:r>
              <a:rPr lang="en-US" dirty="0" err="1"/>
              <a:t>HyperText</a:t>
            </a:r>
            <a:r>
              <a:rPr lang="en-US" dirty="0"/>
              <a:t> Transfer Protocol</a:t>
            </a:r>
          </a:p>
        </p:txBody>
      </p:sp>
      <p:pic>
        <p:nvPicPr>
          <p:cNvPr id="6" name="Picture 5" descr="Screen Shot 2015-11-10 at 5.49.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371600"/>
            <a:ext cx="5715000" cy="4368800"/>
          </a:xfrm>
          <a:prstGeom prst="rect">
            <a:avLst/>
          </a:prstGeom>
        </p:spPr>
      </p:pic>
      <p:sp>
        <p:nvSpPr>
          <p:cNvPr id="7" name="TextBox 6"/>
          <p:cNvSpPr txBox="1"/>
          <p:nvPr/>
        </p:nvSpPr>
        <p:spPr>
          <a:xfrm>
            <a:off x="914400" y="5715000"/>
            <a:ext cx="3200400" cy="830997"/>
          </a:xfrm>
          <a:prstGeom prst="rect">
            <a:avLst/>
          </a:prstGeom>
          <a:noFill/>
        </p:spPr>
        <p:txBody>
          <a:bodyPr wrap="square" rtlCol="0">
            <a:spAutoFit/>
          </a:bodyPr>
          <a:lstStyle/>
          <a:p>
            <a:r>
              <a:rPr lang="en-US" dirty="0"/>
              <a:t>A PC with an Internet Explorer</a:t>
            </a:r>
          </a:p>
        </p:txBody>
      </p:sp>
      <p:sp>
        <p:nvSpPr>
          <p:cNvPr id="8" name="TextBox 7"/>
          <p:cNvSpPr txBox="1"/>
          <p:nvPr/>
        </p:nvSpPr>
        <p:spPr>
          <a:xfrm>
            <a:off x="5334000" y="5715000"/>
            <a:ext cx="3200400" cy="461665"/>
          </a:xfrm>
          <a:prstGeom prst="rect">
            <a:avLst/>
          </a:prstGeom>
          <a:noFill/>
        </p:spPr>
        <p:txBody>
          <a:bodyPr wrap="square" rtlCol="0">
            <a:spAutoFit/>
          </a:bodyPr>
          <a:lstStyle/>
          <a:p>
            <a:r>
              <a:rPr lang="en-US" dirty="0"/>
              <a:t>A Mac with Safari</a:t>
            </a:r>
          </a:p>
        </p:txBody>
      </p:sp>
    </p:spTree>
    <p:extLst>
      <p:ext uri="{BB962C8B-B14F-4D97-AF65-F5344CB8AC3E}">
        <p14:creationId xmlns:p14="http://schemas.microsoft.com/office/powerpoint/2010/main" val="172238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HTTP Response</a:t>
            </a:r>
          </a:p>
        </p:txBody>
      </p:sp>
      <p:pic>
        <p:nvPicPr>
          <p:cNvPr id="7" name="Picture 6" descr="Screen Shot 2015-11-12 at 5.00.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981200"/>
            <a:ext cx="5549900" cy="1701800"/>
          </a:xfrm>
          <a:prstGeom prst="rect">
            <a:avLst/>
          </a:prstGeom>
        </p:spPr>
      </p:pic>
      <p:sp>
        <p:nvSpPr>
          <p:cNvPr id="8" name="TextBox 7"/>
          <p:cNvSpPr txBox="1"/>
          <p:nvPr/>
        </p:nvSpPr>
        <p:spPr>
          <a:xfrm>
            <a:off x="457200" y="2590800"/>
            <a:ext cx="1185841" cy="461665"/>
          </a:xfrm>
          <a:prstGeom prst="rect">
            <a:avLst/>
          </a:prstGeom>
          <a:noFill/>
        </p:spPr>
        <p:txBody>
          <a:bodyPr wrap="none" rtlCol="0">
            <a:spAutoFit/>
          </a:bodyPr>
          <a:lstStyle/>
          <a:p>
            <a:r>
              <a:rPr lang="en-US" dirty="0">
                <a:solidFill>
                  <a:srgbClr val="FF0000"/>
                </a:solidFill>
              </a:rPr>
              <a:t>header</a:t>
            </a:r>
          </a:p>
        </p:txBody>
      </p:sp>
      <p:sp>
        <p:nvSpPr>
          <p:cNvPr id="9" name="TextBox 8"/>
          <p:cNvSpPr txBox="1"/>
          <p:nvPr/>
        </p:nvSpPr>
        <p:spPr>
          <a:xfrm>
            <a:off x="457200" y="4114800"/>
            <a:ext cx="1285478" cy="461665"/>
          </a:xfrm>
          <a:prstGeom prst="rect">
            <a:avLst/>
          </a:prstGeom>
          <a:noFill/>
        </p:spPr>
        <p:txBody>
          <a:bodyPr wrap="none" rtlCol="0">
            <a:spAutoFit/>
          </a:bodyPr>
          <a:lstStyle/>
          <a:p>
            <a:r>
              <a:rPr lang="en-US" dirty="0">
                <a:solidFill>
                  <a:srgbClr val="FF0000"/>
                </a:solidFill>
              </a:rPr>
              <a:t>content</a:t>
            </a:r>
          </a:p>
        </p:txBody>
      </p:sp>
      <p:sp>
        <p:nvSpPr>
          <p:cNvPr id="10" name="TextBox 9"/>
          <p:cNvSpPr txBox="1"/>
          <p:nvPr/>
        </p:nvSpPr>
        <p:spPr>
          <a:xfrm>
            <a:off x="1867526" y="3962400"/>
            <a:ext cx="7276474" cy="2677656"/>
          </a:xfrm>
          <a:prstGeom prst="rect">
            <a:avLst/>
          </a:prstGeom>
          <a:noFill/>
        </p:spPr>
        <p:txBody>
          <a:bodyPr wrap="square" rtlCol="0">
            <a:spAutoFit/>
          </a:bodyPr>
          <a:lstStyle/>
          <a:p>
            <a:r>
              <a:rPr lang="en-US" sz="1400" dirty="0">
                <a:latin typeface="Consolas"/>
                <a:cs typeface="Consolas"/>
              </a:rPr>
              <a:t>&lt;!DOCTYPE html&gt;</a:t>
            </a:r>
          </a:p>
          <a:p>
            <a:r>
              <a:rPr lang="en-US" sz="1400" dirty="0">
                <a:latin typeface="Consolas"/>
                <a:cs typeface="Consolas"/>
              </a:rPr>
              <a:t>&lt;html </a:t>
            </a:r>
            <a:r>
              <a:rPr lang="en-US" sz="1400" dirty="0" err="1">
                <a:latin typeface="Consolas"/>
                <a:cs typeface="Consolas"/>
              </a:rPr>
              <a:t>lang</a:t>
            </a:r>
            <a:r>
              <a:rPr lang="en-US" sz="1400" dirty="0">
                <a:latin typeface="Consolas"/>
                <a:cs typeface="Consolas"/>
              </a:rPr>
              <a:t>=""&gt;</a:t>
            </a:r>
          </a:p>
          <a:p>
            <a:r>
              <a:rPr lang="en-US" sz="1400" dirty="0">
                <a:latin typeface="Consolas"/>
                <a:cs typeface="Consolas"/>
              </a:rPr>
              <a:t>&lt;head&gt;</a:t>
            </a:r>
          </a:p>
          <a:p>
            <a:r>
              <a:rPr lang="en-US" sz="1400" dirty="0">
                <a:latin typeface="Consolas"/>
                <a:cs typeface="Consolas"/>
              </a:rPr>
              <a:t>  &lt;meta charset="UTF-8"&gt;</a:t>
            </a:r>
          </a:p>
          <a:p>
            <a:r>
              <a:rPr lang="en-US" sz="1400" dirty="0">
                <a:latin typeface="Consolas"/>
                <a:cs typeface="Consolas"/>
              </a:rPr>
              <a:t>  &lt;meta name="viewport" content="width=device-width, initial-scale=1.0"&gt;</a:t>
            </a:r>
          </a:p>
          <a:p>
            <a:r>
              <a:rPr lang="en-US" sz="1400" dirty="0">
                <a:latin typeface="Consolas"/>
                <a:cs typeface="Consolas"/>
              </a:rPr>
              <a:t>  &lt;title&gt;&lt;/title&gt;</a:t>
            </a:r>
          </a:p>
          <a:p>
            <a:r>
              <a:rPr lang="en-US" sz="1400" dirty="0">
                <a:latin typeface="Consolas"/>
                <a:cs typeface="Consolas"/>
              </a:rPr>
              <a:t>&lt;/head&gt;</a:t>
            </a:r>
          </a:p>
          <a:p>
            <a:endParaRPr lang="en-US" sz="1400" dirty="0">
              <a:latin typeface="Consolas"/>
              <a:cs typeface="Consolas"/>
            </a:endParaRPr>
          </a:p>
          <a:p>
            <a:r>
              <a:rPr lang="en-US" sz="1400" dirty="0">
                <a:latin typeface="Consolas"/>
                <a:cs typeface="Consolas"/>
              </a:rPr>
              <a:t>&lt;body&gt;</a:t>
            </a:r>
          </a:p>
          <a:p>
            <a:r>
              <a:rPr lang="en-US" sz="1400" dirty="0">
                <a:latin typeface="Consolas"/>
                <a:cs typeface="Consolas"/>
              </a:rPr>
              <a:t>  &lt;h1&gt;Welcome to CS111!&lt;/h1&gt;</a:t>
            </a:r>
          </a:p>
          <a:p>
            <a:r>
              <a:rPr lang="en-US" sz="1400" dirty="0">
                <a:latin typeface="Consolas"/>
                <a:cs typeface="Consolas"/>
              </a:rPr>
              <a:t>  &lt;h2&gt;Learn about Web APIs&lt;/h2&gt;</a:t>
            </a:r>
          </a:p>
          <a:p>
            <a:r>
              <a:rPr lang="en-US" sz="1400" dirty="0">
                <a:latin typeface="Consolas"/>
                <a:cs typeface="Consolas"/>
              </a:rPr>
              <a:t>...</a:t>
            </a:r>
          </a:p>
        </p:txBody>
      </p:sp>
    </p:spTree>
    <p:extLst>
      <p:ext uri="{BB962C8B-B14F-4D97-AF65-F5344CB8AC3E}">
        <p14:creationId xmlns:p14="http://schemas.microsoft.com/office/powerpoint/2010/main" val="764305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xfrm>
            <a:off x="457199" y="152718"/>
            <a:ext cx="7056057" cy="1371601"/>
          </a:xfrm>
          <a:prstGeom prst="rect">
            <a:avLst/>
          </a:prstGeom>
        </p:spPr>
        <p:txBody>
          <a:bodyPr/>
          <a:lstStyle>
            <a:lvl1pPr>
              <a:defRPr spc="-100"/>
            </a:lvl1pPr>
          </a:lstStyle>
          <a:p>
            <a:pPr lvl="0">
              <a:defRPr sz="1800" cap="none" spc="0">
                <a:solidFill>
                  <a:srgbClr val="000000"/>
                </a:solidFill>
              </a:defRPr>
            </a:pPr>
            <a:r>
              <a:rPr sz="3600" cap="all" spc="-100">
                <a:solidFill>
                  <a:srgbClr val="D1282E"/>
                </a:solidFill>
              </a:rPr>
              <a:t>HiSTORY OF the WEB 1/2</a:t>
            </a:r>
          </a:p>
        </p:txBody>
      </p:sp>
      <p:sp>
        <p:nvSpPr>
          <p:cNvPr id="203" name="Shape 203"/>
          <p:cNvSpPr>
            <a:spLocks noGrp="1"/>
          </p:cNvSpPr>
          <p:nvPr>
            <p:ph type="body" idx="1"/>
          </p:nvPr>
        </p:nvSpPr>
        <p:spPr>
          <a:xfrm>
            <a:off x="457200" y="1752600"/>
            <a:ext cx="7985097" cy="4725878"/>
          </a:xfrm>
          <a:prstGeom prst="rect">
            <a:avLst/>
          </a:prstGeom>
        </p:spPr>
        <p:txBody>
          <a:bodyPr>
            <a:normAutofit fontScale="92500" lnSpcReduction="10000"/>
          </a:bodyPr>
          <a:lstStyle/>
          <a:p>
            <a:pPr lvl="0" defTabSz="768095">
              <a:lnSpc>
                <a:spcPct val="80000"/>
              </a:lnSpc>
              <a:spcBef>
                <a:spcPts val="500"/>
              </a:spcBef>
              <a:defRPr sz="1800" b="0"/>
            </a:pPr>
            <a:r>
              <a:rPr sz="1848" b="1"/>
              <a:t>1945</a:t>
            </a:r>
          </a:p>
          <a:p>
            <a:pPr lvl="0" defTabSz="768095">
              <a:lnSpc>
                <a:spcPct val="80000"/>
              </a:lnSpc>
              <a:spcBef>
                <a:spcPts val="500"/>
              </a:spcBef>
              <a:defRPr sz="1800" b="0"/>
            </a:pPr>
            <a:r>
              <a:rPr sz="1848"/>
              <a:t>Vannevar Bush:  publishes seminal article “As We May Think”</a:t>
            </a:r>
          </a:p>
          <a:p>
            <a:pPr lvl="0" defTabSz="768095">
              <a:lnSpc>
                <a:spcPct val="80000"/>
              </a:lnSpc>
              <a:spcBef>
                <a:spcPts val="500"/>
              </a:spcBef>
              <a:defRPr sz="1800" b="0"/>
            </a:pPr>
            <a:endParaRPr sz="1848" b="1"/>
          </a:p>
          <a:p>
            <a:pPr lvl="0" defTabSz="768095">
              <a:lnSpc>
                <a:spcPct val="80000"/>
              </a:lnSpc>
              <a:spcBef>
                <a:spcPts val="500"/>
              </a:spcBef>
              <a:defRPr sz="1800" b="0"/>
            </a:pPr>
            <a:r>
              <a:rPr sz="1848" b="1"/>
              <a:t>1960s</a:t>
            </a:r>
          </a:p>
          <a:p>
            <a:pPr lvl="0" defTabSz="768095">
              <a:lnSpc>
                <a:spcPct val="80000"/>
              </a:lnSpc>
              <a:spcBef>
                <a:spcPts val="500"/>
              </a:spcBef>
              <a:defRPr sz="1800" b="0"/>
            </a:pPr>
            <a:r>
              <a:rPr sz="1848"/>
              <a:t>Doug Engelbart prototypes an "oNLine System" (NLS) which does hypertext browsing editing, email, and so on. He invents the mouse for this purpose. </a:t>
            </a:r>
            <a:endParaRPr sz="1848" b="1"/>
          </a:p>
          <a:p>
            <a:pPr lvl="0" defTabSz="768095">
              <a:lnSpc>
                <a:spcPct val="80000"/>
              </a:lnSpc>
              <a:spcBef>
                <a:spcPts val="500"/>
              </a:spcBef>
              <a:defRPr sz="1800" b="0"/>
            </a:pPr>
            <a:r>
              <a:rPr sz="1848"/>
              <a:t>Ted Nelson coins the word Hypertext in </a:t>
            </a:r>
            <a:r>
              <a:rPr sz="1848" i="1"/>
              <a:t>A File Structure for the Complex, the Changing, and the Indeterminate</a:t>
            </a:r>
            <a:r>
              <a:rPr sz="1848"/>
              <a:t>. 20th National Conference, </a:t>
            </a:r>
            <a:endParaRPr sz="1848" b="1"/>
          </a:p>
          <a:p>
            <a:pPr lvl="0" defTabSz="768095">
              <a:lnSpc>
                <a:spcPct val="80000"/>
              </a:lnSpc>
              <a:spcBef>
                <a:spcPts val="500"/>
              </a:spcBef>
              <a:defRPr sz="1800" b="0"/>
            </a:pPr>
            <a:endParaRPr sz="1848" b="1"/>
          </a:p>
          <a:p>
            <a:pPr lvl="0" defTabSz="768095">
              <a:lnSpc>
                <a:spcPct val="80000"/>
              </a:lnSpc>
              <a:spcBef>
                <a:spcPts val="500"/>
              </a:spcBef>
              <a:defRPr sz="1800" b="0"/>
            </a:pPr>
            <a:r>
              <a:rPr sz="1848" b="1"/>
              <a:t>1980</a:t>
            </a:r>
          </a:p>
          <a:p>
            <a:pPr lvl="0" defTabSz="768095">
              <a:lnSpc>
                <a:spcPct val="80000"/>
              </a:lnSpc>
              <a:spcBef>
                <a:spcPts val="500"/>
              </a:spcBef>
              <a:defRPr sz="1800" b="0"/>
            </a:pPr>
            <a:r>
              <a:rPr sz="1848"/>
              <a:t>TBL writes a notebook program, "Enquire", which allows links to be made between arbitrary nodes. </a:t>
            </a:r>
          </a:p>
          <a:p>
            <a:pPr lvl="0" defTabSz="768095">
              <a:lnSpc>
                <a:spcPct val="80000"/>
              </a:lnSpc>
              <a:spcBef>
                <a:spcPts val="500"/>
              </a:spcBef>
              <a:defRPr sz="1800" b="0"/>
            </a:pPr>
            <a:endParaRPr sz="1848" b="1"/>
          </a:p>
          <a:p>
            <a:pPr lvl="0" defTabSz="768095">
              <a:lnSpc>
                <a:spcPct val="80000"/>
              </a:lnSpc>
              <a:spcBef>
                <a:spcPts val="500"/>
              </a:spcBef>
              <a:defRPr sz="1800" b="0"/>
            </a:pPr>
            <a:r>
              <a:rPr sz="1848" b="1"/>
              <a:t>1989</a:t>
            </a:r>
          </a:p>
          <a:p>
            <a:pPr lvl="0" defTabSz="768095">
              <a:lnSpc>
                <a:spcPct val="80000"/>
              </a:lnSpc>
              <a:spcBef>
                <a:spcPts val="500"/>
              </a:spcBef>
              <a:defRPr sz="1800" b="0"/>
            </a:pPr>
            <a:r>
              <a:rPr sz="1848">
                <a:hlinkClick r:id="rId2"/>
              </a:rPr>
              <a:t>"Information Management: A Proposal"</a:t>
            </a:r>
            <a:r>
              <a:rPr sz="1848"/>
              <a:t> written by TBL circulated at CERN</a:t>
            </a:r>
          </a:p>
          <a:p>
            <a:pPr lvl="0" defTabSz="768095">
              <a:lnSpc>
                <a:spcPct val="80000"/>
              </a:lnSpc>
              <a:spcBef>
                <a:spcPts val="500"/>
              </a:spcBef>
              <a:defRPr sz="1800" b="0"/>
            </a:pPr>
            <a:r>
              <a:rPr sz="1848" b="1"/>
              <a:t> </a:t>
            </a:r>
          </a:p>
        </p:txBody>
      </p:sp>
    </p:spTree>
    <p:extLst>
      <p:ext uri="{BB962C8B-B14F-4D97-AF65-F5344CB8AC3E}">
        <p14:creationId xmlns:p14="http://schemas.microsoft.com/office/powerpoint/2010/main" val="537350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457200" y="152718"/>
            <a:ext cx="7620000" cy="1371601"/>
          </a:xfrm>
          <a:prstGeom prst="rect">
            <a:avLst/>
          </a:prstGeom>
        </p:spPr>
        <p:txBody>
          <a:bodyPr/>
          <a:lstStyle>
            <a:lvl1pPr>
              <a:defRPr spc="-100"/>
            </a:lvl1pPr>
          </a:lstStyle>
          <a:p>
            <a:pPr lvl="0">
              <a:defRPr sz="1800" cap="none" spc="0">
                <a:solidFill>
                  <a:srgbClr val="000000"/>
                </a:solidFill>
              </a:defRPr>
            </a:pPr>
            <a:r>
              <a:rPr sz="3600" cap="all" spc="-100">
                <a:solidFill>
                  <a:srgbClr val="D1282E"/>
                </a:solidFill>
              </a:rPr>
              <a:t>HiSTORY OF the WEB 2/2</a:t>
            </a:r>
          </a:p>
        </p:txBody>
      </p:sp>
      <p:sp>
        <p:nvSpPr>
          <p:cNvPr id="206" name="Shape 206"/>
          <p:cNvSpPr>
            <a:spLocks noGrp="1"/>
          </p:cNvSpPr>
          <p:nvPr>
            <p:ph type="body" idx="1"/>
          </p:nvPr>
        </p:nvSpPr>
        <p:spPr>
          <a:xfrm>
            <a:off x="457200" y="1752600"/>
            <a:ext cx="7620000" cy="4373563"/>
          </a:xfrm>
          <a:prstGeom prst="rect">
            <a:avLst/>
          </a:prstGeom>
        </p:spPr>
        <p:txBody>
          <a:bodyPr>
            <a:normAutofit fontScale="92500"/>
          </a:bodyPr>
          <a:lstStyle/>
          <a:p>
            <a:pPr lvl="0" defTabSz="877823">
              <a:lnSpc>
                <a:spcPct val="80000"/>
              </a:lnSpc>
              <a:spcBef>
                <a:spcPts val="500"/>
              </a:spcBef>
              <a:defRPr sz="1800" b="0"/>
            </a:pPr>
            <a:r>
              <a:rPr sz="1824" b="1"/>
              <a:t>1990</a:t>
            </a:r>
          </a:p>
          <a:p>
            <a:pPr lvl="0" defTabSz="877823">
              <a:lnSpc>
                <a:spcPct val="80000"/>
              </a:lnSpc>
              <a:spcBef>
                <a:spcPts val="500"/>
              </a:spcBef>
              <a:defRPr sz="1800" b="0"/>
            </a:pPr>
            <a:r>
              <a:rPr sz="1824"/>
              <a:t>TBL writes a global hypertext system. He names it “World Wide Web” </a:t>
            </a:r>
            <a:endParaRPr sz="1824" b="1"/>
          </a:p>
          <a:p>
            <a:pPr lvl="0" defTabSz="877823">
              <a:lnSpc>
                <a:spcPct val="80000"/>
              </a:lnSpc>
              <a:spcBef>
                <a:spcPts val="500"/>
              </a:spcBef>
              <a:defRPr sz="1800" b="0"/>
            </a:pPr>
            <a:r>
              <a:rPr sz="1824"/>
              <a:t>TBL presented poster at </a:t>
            </a:r>
            <a:r>
              <a:rPr sz="1824">
                <a:hlinkClick r:id="rId2"/>
              </a:rPr>
              <a:t>Hypertext'91</a:t>
            </a:r>
            <a:r>
              <a:rPr sz="1824"/>
              <a:t> in San Antonio, Texas (US). </a:t>
            </a:r>
          </a:p>
          <a:p>
            <a:pPr lvl="0" defTabSz="877823">
              <a:lnSpc>
                <a:spcPct val="80000"/>
              </a:lnSpc>
              <a:spcBef>
                <a:spcPts val="500"/>
              </a:spcBef>
              <a:defRPr sz="1800" b="0"/>
            </a:pPr>
            <a:endParaRPr sz="1824" b="1"/>
          </a:p>
          <a:p>
            <a:pPr lvl="0" defTabSz="877823">
              <a:lnSpc>
                <a:spcPct val="80000"/>
              </a:lnSpc>
              <a:spcBef>
                <a:spcPts val="500"/>
              </a:spcBef>
              <a:defRPr sz="1800" b="0"/>
            </a:pPr>
            <a:r>
              <a:rPr sz="1824" b="1"/>
              <a:t>1993</a:t>
            </a:r>
          </a:p>
          <a:p>
            <a:pPr lvl="0" defTabSz="877823">
              <a:lnSpc>
                <a:spcPct val="80000"/>
              </a:lnSpc>
              <a:spcBef>
                <a:spcPts val="500"/>
              </a:spcBef>
              <a:defRPr sz="1800" b="0"/>
            </a:pPr>
            <a:r>
              <a:rPr sz="1824"/>
              <a:t>Commercial use of the Internet becomes allowed.</a:t>
            </a:r>
            <a:endParaRPr sz="1824" b="1"/>
          </a:p>
          <a:p>
            <a:pPr lvl="0" defTabSz="877823">
              <a:lnSpc>
                <a:spcPct val="80000"/>
              </a:lnSpc>
              <a:spcBef>
                <a:spcPts val="500"/>
              </a:spcBef>
              <a:defRPr sz="1800" b="0"/>
            </a:pPr>
            <a:r>
              <a:rPr sz="1824"/>
              <a:t>CERN declares that WWW technology would be freely usable by anyone </a:t>
            </a:r>
            <a:endParaRPr sz="1824" b="1"/>
          </a:p>
          <a:p>
            <a:pPr lvl="0" defTabSz="877823">
              <a:lnSpc>
                <a:spcPct val="80000"/>
              </a:lnSpc>
              <a:spcBef>
                <a:spcPts val="500"/>
              </a:spcBef>
              <a:defRPr sz="1800" b="0"/>
            </a:pPr>
            <a:r>
              <a:rPr sz="1824"/>
              <a:t>NCSA releases working versions of Mosaic browser for all common platforms: X, PC/Windows and Macintosh.</a:t>
            </a:r>
          </a:p>
          <a:p>
            <a:pPr lvl="0" defTabSz="877823">
              <a:lnSpc>
                <a:spcPct val="80000"/>
              </a:lnSpc>
              <a:spcBef>
                <a:spcPts val="500"/>
              </a:spcBef>
              <a:defRPr sz="1800" b="0"/>
            </a:pPr>
            <a:endParaRPr sz="1824"/>
          </a:p>
          <a:p>
            <a:pPr lvl="0" defTabSz="877823">
              <a:lnSpc>
                <a:spcPct val="80000"/>
              </a:lnSpc>
              <a:spcBef>
                <a:spcPts val="500"/>
              </a:spcBef>
              <a:defRPr sz="1800" b="0"/>
            </a:pPr>
            <a:r>
              <a:rPr sz="1824" b="1"/>
              <a:t>1994</a:t>
            </a:r>
          </a:p>
          <a:p>
            <a:pPr lvl="0" defTabSz="877823">
              <a:lnSpc>
                <a:spcPct val="80000"/>
              </a:lnSpc>
              <a:spcBef>
                <a:spcPts val="500"/>
              </a:spcBef>
              <a:defRPr sz="1800" b="0"/>
            </a:pPr>
            <a:r>
              <a:rPr sz="1824">
                <a:hlinkClick r:id="rId3"/>
              </a:rPr>
              <a:t>First International WWW Conference</a:t>
            </a:r>
            <a:r>
              <a:rPr sz="1824"/>
              <a:t>, CERN, Geneva. Heavily oversubscribed (800 apply, 400 allowed in): the "Woodstock of the Web". </a:t>
            </a:r>
            <a:endParaRPr sz="1824" b="1"/>
          </a:p>
        </p:txBody>
      </p:sp>
    </p:spTree>
    <p:extLst>
      <p:ext uri="{BB962C8B-B14F-4D97-AF65-F5344CB8AC3E}">
        <p14:creationId xmlns:p14="http://schemas.microsoft.com/office/powerpoint/2010/main" val="3139215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image20.png" descr="headcam.gif"/>
          <p:cNvPicPr/>
          <p:nvPr/>
        </p:nvPicPr>
        <p:blipFill>
          <a:blip r:embed="rId3">
            <a:extLst/>
          </a:blip>
          <a:srcRect l="5746" t="9486" r="2299" b="1975"/>
          <a:stretch>
            <a:fillRect/>
          </a:stretch>
        </p:blipFill>
        <p:spPr>
          <a:xfrm>
            <a:off x="4876799" y="228600"/>
            <a:ext cx="4027489" cy="2819401"/>
          </a:xfrm>
          <a:prstGeom prst="rect">
            <a:avLst/>
          </a:prstGeom>
          <a:ln w="12700">
            <a:miter lim="400000"/>
          </a:ln>
        </p:spPr>
      </p:pic>
      <p:pic>
        <p:nvPicPr>
          <p:cNvPr id="209" name="image21.jpg" descr="memex-1.jpg"/>
          <p:cNvPicPr/>
          <p:nvPr/>
        </p:nvPicPr>
        <p:blipFill>
          <a:blip r:embed="rId4">
            <a:extLst/>
          </a:blip>
          <a:srcRect l="540" t="769" r="539" b="768"/>
          <a:stretch>
            <a:fillRect/>
          </a:stretch>
        </p:blipFill>
        <p:spPr>
          <a:xfrm>
            <a:off x="4370387" y="3352799"/>
            <a:ext cx="4468814" cy="3124202"/>
          </a:xfrm>
          <a:prstGeom prst="rect">
            <a:avLst/>
          </a:prstGeom>
          <a:ln w="12700">
            <a:miter lim="400000"/>
          </a:ln>
        </p:spPr>
      </p:pic>
      <p:pic>
        <p:nvPicPr>
          <p:cNvPr id="210" name="image22.jpg" descr="Vannevar_Bush_portrait.jpg"/>
          <p:cNvPicPr/>
          <p:nvPr/>
        </p:nvPicPr>
        <p:blipFill>
          <a:blip r:embed="rId5">
            <a:extLst/>
          </a:blip>
          <a:srcRect l="3751" t="3181" r="3751" b="2982"/>
          <a:stretch>
            <a:fillRect/>
          </a:stretch>
        </p:blipFill>
        <p:spPr>
          <a:xfrm>
            <a:off x="380999" y="347393"/>
            <a:ext cx="4533288" cy="3615008"/>
          </a:xfrm>
          <a:prstGeom prst="rect">
            <a:avLst/>
          </a:prstGeom>
          <a:ln w="12700">
            <a:miter lim="400000"/>
          </a:ln>
        </p:spPr>
      </p:pic>
      <p:sp>
        <p:nvSpPr>
          <p:cNvPr id="211" name="Shape 211"/>
          <p:cNvSpPr>
            <a:spLocks noGrp="1"/>
          </p:cNvSpPr>
          <p:nvPr>
            <p:ph type="title"/>
          </p:nvPr>
        </p:nvSpPr>
        <p:spPr>
          <a:xfrm>
            <a:off x="381000" y="5562600"/>
            <a:ext cx="3695700" cy="1109663"/>
          </a:xfrm>
          <a:prstGeom prst="rect">
            <a:avLst/>
          </a:prstGeom>
        </p:spPr>
        <p:txBody>
          <a:bodyPr>
            <a:normAutofit fontScale="90000"/>
          </a:bodyPr>
          <a:lstStyle/>
          <a:p>
            <a:pPr lvl="0" defTabSz="365760">
              <a:defRPr sz="1800" cap="none" spc="0">
                <a:solidFill>
                  <a:srgbClr val="000000"/>
                </a:solidFill>
              </a:defRPr>
            </a:pPr>
            <a:br>
              <a:rPr sz="1280" cap="all" spc="-24">
                <a:solidFill>
                  <a:srgbClr val="D1282E"/>
                </a:solidFill>
              </a:rPr>
            </a:br>
            <a:br>
              <a:rPr sz="1280" cap="all" spc="-24">
                <a:solidFill>
                  <a:srgbClr val="D1282E"/>
                </a:solidFill>
              </a:rPr>
            </a:br>
            <a:br>
              <a:rPr sz="1280" cap="all" spc="-24">
                <a:solidFill>
                  <a:srgbClr val="D1282E"/>
                </a:solidFill>
              </a:rPr>
            </a:br>
            <a:r>
              <a:rPr sz="1280" cap="all" spc="-40">
                <a:solidFill>
                  <a:srgbClr val="394859"/>
                </a:solidFill>
              </a:rPr>
              <a:t>Vannevar Bush</a:t>
            </a:r>
            <a:br>
              <a:rPr sz="1280" cap="all" spc="-40">
                <a:solidFill>
                  <a:srgbClr val="394859"/>
                </a:solidFill>
              </a:rPr>
            </a:br>
            <a:r>
              <a:rPr sz="1080" cap="all" spc="-40">
                <a:solidFill>
                  <a:srgbClr val="394859"/>
                </a:solidFill>
              </a:rPr>
              <a:t>As We May Think</a:t>
            </a:r>
            <a:br>
              <a:rPr sz="1080" cap="all" spc="-40">
                <a:solidFill>
                  <a:srgbClr val="394859"/>
                </a:solidFill>
              </a:rPr>
            </a:br>
            <a:r>
              <a:rPr sz="760" cap="all" spc="-40">
                <a:solidFill>
                  <a:srgbClr val="394859"/>
                </a:solidFill>
              </a:rPr>
              <a:t>The Atlantic Monthly</a:t>
            </a:r>
            <a:br>
              <a:rPr sz="760" cap="all" spc="-40">
                <a:solidFill>
                  <a:srgbClr val="394859"/>
                </a:solidFill>
              </a:rPr>
            </a:br>
            <a:r>
              <a:rPr sz="760" cap="all" spc="-40">
                <a:solidFill>
                  <a:srgbClr val="394859"/>
                </a:solidFill>
              </a:rPr>
              <a:t>1945</a:t>
            </a:r>
          </a:p>
        </p:txBody>
      </p:sp>
    </p:spTree>
    <p:extLst>
      <p:ext uri="{BB962C8B-B14F-4D97-AF65-F5344CB8AC3E}">
        <p14:creationId xmlns:p14="http://schemas.microsoft.com/office/powerpoint/2010/main" val="1753513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title"/>
          </p:nvPr>
        </p:nvSpPr>
        <p:spPr>
          <a:xfrm>
            <a:off x="457200" y="152718"/>
            <a:ext cx="5791200" cy="1371601"/>
          </a:xfrm>
          <a:prstGeom prst="rect">
            <a:avLst/>
          </a:prstGeom>
        </p:spPr>
        <p:txBody>
          <a:bodyPr/>
          <a:lstStyle>
            <a:lvl1pPr defTabSz="905255">
              <a:defRPr sz="3564" spc="-99"/>
            </a:lvl1pPr>
          </a:lstStyle>
          <a:p>
            <a:pPr lvl="0">
              <a:defRPr sz="1800" cap="none" spc="0">
                <a:solidFill>
                  <a:srgbClr val="000000"/>
                </a:solidFill>
              </a:defRPr>
            </a:pPr>
            <a:r>
              <a:rPr sz="3564" cap="all" spc="-99">
                <a:solidFill>
                  <a:srgbClr val="D1282E"/>
                </a:solidFill>
              </a:rPr>
              <a:t>Animation of the Memex</a:t>
            </a:r>
          </a:p>
        </p:txBody>
      </p:sp>
      <p:pic>
        <p:nvPicPr>
          <p:cNvPr id="216" name="image23.png" descr="Screenshot 2016-09-12 18.32.03.png"/>
          <p:cNvPicPr/>
          <p:nvPr/>
        </p:nvPicPr>
        <p:blipFill>
          <a:blip r:embed="rId3">
            <a:extLst/>
          </a:blip>
          <a:srcRect t="6998" b="6997"/>
          <a:stretch>
            <a:fillRect/>
          </a:stretch>
        </p:blipFill>
        <p:spPr>
          <a:xfrm>
            <a:off x="457200" y="1752600"/>
            <a:ext cx="7620000" cy="4373563"/>
          </a:xfrm>
          <a:prstGeom prst="rect">
            <a:avLst/>
          </a:prstGeom>
          <a:ln w="12700">
            <a:miter lim="400000"/>
          </a:ln>
        </p:spPr>
      </p:pic>
    </p:spTree>
    <p:extLst>
      <p:ext uri="{BB962C8B-B14F-4D97-AF65-F5344CB8AC3E}">
        <p14:creationId xmlns:p14="http://schemas.microsoft.com/office/powerpoint/2010/main" val="3235859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Internet</a:t>
            </a:r>
          </a:p>
        </p:txBody>
      </p:sp>
      <p:pic>
        <p:nvPicPr>
          <p:cNvPr id="4" name="Content Placeholder 3" descr="Screen Shot 2017-01-12 at 10.51.46 PM.png"/>
          <p:cNvPicPr>
            <a:picLocks noGrp="1" noChangeAspect="1"/>
          </p:cNvPicPr>
          <p:nvPr>
            <p:ph idx="1"/>
          </p:nvPr>
        </p:nvPicPr>
        <p:blipFill>
          <a:blip r:embed="rId3">
            <a:extLst>
              <a:ext uri="{28A0092B-C50C-407E-A947-70E740481C1C}">
                <a14:useLocalDpi xmlns:a14="http://schemas.microsoft.com/office/drawing/2010/main" val="0"/>
              </a:ext>
            </a:extLst>
          </a:blip>
          <a:srcRect t="2319" b="2319"/>
          <a:stretch>
            <a:fillRect/>
          </a:stretch>
        </p:blipFill>
        <p:spPr/>
      </p:pic>
      <p:sp>
        <p:nvSpPr>
          <p:cNvPr id="5" name="TextBox 4"/>
          <p:cNvSpPr txBox="1"/>
          <p:nvPr/>
        </p:nvSpPr>
        <p:spPr>
          <a:xfrm>
            <a:off x="8021625" y="6126163"/>
            <a:ext cx="698178" cy="646331"/>
          </a:xfrm>
          <a:prstGeom prst="rect">
            <a:avLst/>
          </a:prstGeom>
          <a:noFill/>
        </p:spPr>
        <p:txBody>
          <a:bodyPr wrap="none" rtlCol="0">
            <a:spAutoFit/>
          </a:bodyPr>
          <a:lstStyle/>
          <a:p>
            <a:r>
              <a:rPr lang="en-US" dirty="0"/>
              <a:t>1975</a:t>
            </a:r>
          </a:p>
          <a:p>
            <a:endParaRPr lang="en-US" dirty="0"/>
          </a:p>
        </p:txBody>
      </p:sp>
    </p:spTree>
    <p:extLst>
      <p:ext uri="{BB962C8B-B14F-4D97-AF65-F5344CB8AC3E}">
        <p14:creationId xmlns:p14="http://schemas.microsoft.com/office/powerpoint/2010/main" val="3340068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3400" y="428883"/>
            <a:ext cx="7772400" cy="787980"/>
          </a:xfrm>
        </p:spPr>
        <p:txBody>
          <a:bodyPr>
            <a:normAutofit fontScale="90000"/>
          </a:bodyPr>
          <a:lstStyle/>
          <a:p>
            <a:r>
              <a:rPr lang="en-US" dirty="0"/>
              <a:t>Brief History of the Internet</a:t>
            </a:r>
          </a:p>
        </p:txBody>
      </p:sp>
      <p:sp>
        <p:nvSpPr>
          <p:cNvPr id="78851" name="Rectangle 3"/>
          <p:cNvSpPr>
            <a:spLocks noGrp="1" noChangeArrowheads="1"/>
          </p:cNvSpPr>
          <p:nvPr>
            <p:ph type="body" idx="1"/>
          </p:nvPr>
        </p:nvSpPr>
        <p:spPr>
          <a:xfrm>
            <a:off x="457200" y="1369263"/>
            <a:ext cx="7772400" cy="4876800"/>
          </a:xfrm>
        </p:spPr>
        <p:txBody>
          <a:bodyPr/>
          <a:lstStyle/>
          <a:p>
            <a:r>
              <a:rPr lang="en-US" sz="2400" dirty="0"/>
              <a:t>1968 - DARPA </a:t>
            </a:r>
            <a:r>
              <a:rPr lang="en-US" sz="1800" dirty="0"/>
              <a:t>(Defense Advanced Research Projects Agency) </a:t>
            </a:r>
            <a:r>
              <a:rPr lang="en-US" sz="2400" dirty="0"/>
              <a:t>contracts with BBN</a:t>
            </a:r>
            <a:r>
              <a:rPr lang="en-US" sz="1800" dirty="0"/>
              <a:t> (Bolt, </a:t>
            </a:r>
            <a:r>
              <a:rPr lang="en-US" sz="1800" dirty="0" err="1"/>
              <a:t>Beranek</a:t>
            </a:r>
            <a:r>
              <a:rPr lang="en-US" sz="1800" dirty="0"/>
              <a:t> &amp; Newman) </a:t>
            </a:r>
            <a:r>
              <a:rPr lang="en-US" sz="2400" dirty="0"/>
              <a:t>to create </a:t>
            </a:r>
            <a:r>
              <a:rPr lang="en-US" sz="2400" dirty="0" err="1"/>
              <a:t>ARPAnet</a:t>
            </a:r>
            <a:endParaRPr lang="en-US" sz="2400" dirty="0"/>
          </a:p>
          <a:p>
            <a:r>
              <a:rPr lang="en-US" sz="2400" dirty="0"/>
              <a:t>1970 - First five nodes: </a:t>
            </a:r>
          </a:p>
          <a:p>
            <a:pPr lvl="1">
              <a:lnSpc>
                <a:spcPct val="70000"/>
              </a:lnSpc>
            </a:pPr>
            <a:r>
              <a:rPr lang="en-US" sz="1800" dirty="0"/>
              <a:t>UCLA</a:t>
            </a:r>
          </a:p>
          <a:p>
            <a:pPr lvl="1">
              <a:lnSpc>
                <a:spcPct val="70000"/>
              </a:lnSpc>
            </a:pPr>
            <a:r>
              <a:rPr lang="en-US" sz="1800" dirty="0"/>
              <a:t>Stanford</a:t>
            </a:r>
          </a:p>
          <a:p>
            <a:pPr lvl="1">
              <a:lnSpc>
                <a:spcPct val="70000"/>
              </a:lnSpc>
            </a:pPr>
            <a:r>
              <a:rPr lang="en-US" sz="1800" dirty="0"/>
              <a:t>UC Santa Barbara</a:t>
            </a:r>
          </a:p>
          <a:p>
            <a:pPr lvl="1">
              <a:lnSpc>
                <a:spcPct val="70000"/>
              </a:lnSpc>
            </a:pPr>
            <a:r>
              <a:rPr lang="en-US" sz="1800" dirty="0"/>
              <a:t>U of Utah, and </a:t>
            </a:r>
          </a:p>
          <a:p>
            <a:pPr lvl="1">
              <a:lnSpc>
                <a:spcPct val="70000"/>
              </a:lnSpc>
            </a:pPr>
            <a:r>
              <a:rPr lang="en-US" sz="1800" dirty="0"/>
              <a:t>BBN</a:t>
            </a:r>
          </a:p>
          <a:p>
            <a:r>
              <a:rPr lang="en-US" sz="2400" dirty="0"/>
              <a:t>1974 - TCP specification by </a:t>
            </a:r>
            <a:r>
              <a:rPr lang="en-US" sz="2400" dirty="0" err="1"/>
              <a:t>Vint</a:t>
            </a:r>
            <a:r>
              <a:rPr lang="en-US" sz="2400" dirty="0"/>
              <a:t> Cerf</a:t>
            </a:r>
          </a:p>
          <a:p>
            <a:r>
              <a:rPr lang="en-US" sz="2400" dirty="0"/>
              <a:t>1984 – On January 1, the Internet with its 1000 hosts converts en masse to using TCP/IP for its messaging</a:t>
            </a:r>
          </a:p>
        </p:txBody>
      </p:sp>
    </p:spTree>
    <p:extLst>
      <p:ext uri="{BB962C8B-B14F-4D97-AF65-F5344CB8AC3E}">
        <p14:creationId xmlns:p14="http://schemas.microsoft.com/office/powerpoint/2010/main" val="4145833323"/>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xmlns:p14="http://schemas.microsoft.com/office/powerpoint/2010/main" spd="slow" advClick="0" advTm="6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p:cNvSpPr>
          <p:nvPr>
            <p:ph type="title"/>
          </p:nvPr>
        </p:nvSpPr>
        <p:spPr>
          <a:xfrm>
            <a:off x="457199" y="274638"/>
            <a:ext cx="8315402" cy="1143300"/>
          </a:xfrm>
          <a:prstGeom prst="rect">
            <a:avLst/>
          </a:prstGeom>
          <a:extLst>
            <a:ext uri="{C572A759-6A51-4108-AA02-DFA0A04FC94B}">
              <ma14:wrappingTextBoxFlag xmlns:ma14="http://schemas.microsoft.com/office/mac/drawingml/2011/main" xmlns="" val="1"/>
            </a:ext>
          </a:extLst>
        </p:spPr>
        <p:txBody>
          <a:bodyPr lIns="45699" tIns="45699" rIns="45699" bIns="45699">
            <a:normAutofit/>
          </a:bodyPr>
          <a:lstStyle>
            <a:lvl1pPr>
              <a:defRPr sz="3600">
                <a:solidFill>
                  <a:srgbClr val="D1282E"/>
                </a:solidFill>
                <a:latin typeface="Arial Black"/>
                <a:ea typeface="Arial Black"/>
                <a:cs typeface="Arial Black"/>
                <a:sym typeface="Arial Black"/>
              </a:defRPr>
            </a:lvl1pPr>
          </a:lstStyle>
          <a:p>
            <a:pPr lvl="0">
              <a:defRPr sz="1800">
                <a:solidFill>
                  <a:srgbClr val="000000"/>
                </a:solidFill>
              </a:defRPr>
            </a:pPr>
            <a:r>
              <a:rPr sz="3600">
                <a:solidFill>
                  <a:srgbClr val="D1282E"/>
                </a:solidFill>
              </a:rPr>
              <a:t>Internet Governance</a:t>
            </a:r>
          </a:p>
        </p:txBody>
      </p:sp>
      <p:sp>
        <p:nvSpPr>
          <p:cNvPr id="443" name="Shape 443"/>
          <p:cNvSpPr/>
          <p:nvPr/>
        </p:nvSpPr>
        <p:spPr>
          <a:xfrm>
            <a:off x="514350" y="2228825"/>
            <a:ext cx="7904699" cy="146578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lvl="0">
              <a:defRPr sz="1800"/>
            </a:pPr>
            <a:r>
              <a:rPr sz="3000"/>
              <a:t>Who controls the Internet?</a:t>
            </a:r>
          </a:p>
          <a:p>
            <a:pPr lvl="0">
              <a:defRPr sz="1800"/>
            </a:pPr>
            <a:r>
              <a:rPr sz="3000"/>
              <a:t>No one!</a:t>
            </a:r>
          </a:p>
          <a:p>
            <a:pPr lvl="0">
              <a:defRPr sz="1800"/>
            </a:pPr>
            <a:r>
              <a:rPr sz="3000"/>
              <a:t>(or many different entities)</a:t>
            </a:r>
          </a:p>
        </p:txBody>
      </p:sp>
    </p:spTree>
    <p:extLst>
      <p:ext uri="{BB962C8B-B14F-4D97-AF65-F5344CB8AC3E}">
        <p14:creationId xmlns:p14="http://schemas.microsoft.com/office/powerpoint/2010/main" val="921874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 name="image21.jpg"/>
          <p:cNvPicPr/>
          <p:nvPr/>
        </p:nvPicPr>
        <p:blipFill>
          <a:blip r:embed="rId3">
            <a:extLst/>
          </a:blip>
          <a:stretch>
            <a:fillRect/>
          </a:stretch>
        </p:blipFill>
        <p:spPr>
          <a:xfrm>
            <a:off x="0" y="469784"/>
            <a:ext cx="9144001" cy="5918440"/>
          </a:xfrm>
          <a:prstGeom prst="rect">
            <a:avLst/>
          </a:prstGeom>
          <a:ln w="12700">
            <a:miter lim="400000"/>
          </a:ln>
        </p:spPr>
      </p:pic>
    </p:spTree>
    <p:extLst>
      <p:ext uri="{BB962C8B-B14F-4D97-AF65-F5344CB8AC3E}">
        <p14:creationId xmlns:p14="http://schemas.microsoft.com/office/powerpoint/2010/main" val="88502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1400" dirty="0"/>
              <a:t>19-</a:t>
            </a:r>
            <a:fld id="{92AE5A63-70F9-2C4A-A2A3-44D5CF02C5C4}" type="slidenum">
              <a:rPr lang="en-US" sz="1400"/>
              <a:pPr/>
              <a:t>3</a:t>
            </a:fld>
            <a:endParaRPr lang="en-US" sz="1400" dirty="0"/>
          </a:p>
        </p:txBody>
      </p:sp>
      <p:sp>
        <p:nvSpPr>
          <p:cNvPr id="24578" name="Rectangle 2"/>
          <p:cNvSpPr>
            <a:spLocks noGrp="1" noChangeArrowheads="1"/>
          </p:cNvSpPr>
          <p:nvPr>
            <p:ph type="title"/>
          </p:nvPr>
        </p:nvSpPr>
        <p:spPr>
          <a:xfrm>
            <a:off x="228600" y="304800"/>
            <a:ext cx="8534400" cy="685800"/>
          </a:xfrm>
        </p:spPr>
        <p:txBody>
          <a:bodyPr>
            <a:normAutofit fontScale="90000"/>
          </a:bodyPr>
          <a:lstStyle/>
          <a:p>
            <a:br>
              <a:rPr lang="en-US" dirty="0">
                <a:latin typeface="Comic Sans MS" charset="0"/>
                <a:ea typeface="MS PGothic" charset="0"/>
              </a:rPr>
            </a:br>
            <a:r>
              <a:rPr lang="en-US" sz="4000" dirty="0"/>
              <a:t>What is the Internet?</a:t>
            </a:r>
          </a:p>
        </p:txBody>
      </p:sp>
      <p:sp>
        <p:nvSpPr>
          <p:cNvPr id="2" name="TextBox 1"/>
          <p:cNvSpPr txBox="1"/>
          <p:nvPr/>
        </p:nvSpPr>
        <p:spPr>
          <a:xfrm>
            <a:off x="228600" y="1311605"/>
            <a:ext cx="3886200" cy="2308324"/>
          </a:xfrm>
          <a:prstGeom prst="rect">
            <a:avLst/>
          </a:prstGeom>
          <a:noFill/>
        </p:spPr>
        <p:txBody>
          <a:bodyPr wrap="square" rtlCol="0">
            <a:spAutoFit/>
          </a:bodyPr>
          <a:lstStyle/>
          <a:p>
            <a:r>
              <a:rPr lang="en-US" dirty="0"/>
              <a:t>A system of </a:t>
            </a:r>
            <a:r>
              <a:rPr lang="en-US" b="1" dirty="0">
                <a:solidFill>
                  <a:srgbClr val="0000FF"/>
                </a:solidFill>
              </a:rPr>
              <a:t>inter</a:t>
            </a:r>
            <a:r>
              <a:rPr lang="en-US" dirty="0"/>
              <a:t>connected computer </a:t>
            </a:r>
            <a:r>
              <a:rPr lang="en-US" b="1" dirty="0">
                <a:solidFill>
                  <a:srgbClr val="0000FF"/>
                </a:solidFill>
              </a:rPr>
              <a:t>net</a:t>
            </a:r>
            <a:r>
              <a:rPr lang="en-US" dirty="0"/>
              <a:t>works that link together billion of devices using the TCP/IP communication protocols. </a:t>
            </a:r>
          </a:p>
        </p:txBody>
      </p:sp>
      <p:pic>
        <p:nvPicPr>
          <p:cNvPr id="3" name="Picture 2" descr="Screen Shot 2015-11-10 at 4.33.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990600"/>
            <a:ext cx="4090190" cy="5249962"/>
          </a:xfrm>
          <a:prstGeom prst="rect">
            <a:avLst/>
          </a:prstGeom>
        </p:spPr>
      </p:pic>
    </p:spTree>
    <p:extLst>
      <p:ext uri="{BB962C8B-B14F-4D97-AF65-F5344CB8AC3E}">
        <p14:creationId xmlns:p14="http://schemas.microsoft.com/office/powerpoint/2010/main" val="4204037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1-12 at 10.55.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190"/>
            <a:ext cx="9144000" cy="5065776"/>
          </a:xfrm>
          <a:prstGeom prst="rect">
            <a:avLst/>
          </a:prstGeom>
        </p:spPr>
      </p:pic>
      <p:sp>
        <p:nvSpPr>
          <p:cNvPr id="5" name="TextBox 4"/>
          <p:cNvSpPr txBox="1"/>
          <p:nvPr/>
        </p:nvSpPr>
        <p:spPr>
          <a:xfrm>
            <a:off x="181437" y="5968152"/>
            <a:ext cx="6459521" cy="369332"/>
          </a:xfrm>
          <a:prstGeom prst="rect">
            <a:avLst/>
          </a:prstGeom>
          <a:noFill/>
        </p:spPr>
        <p:txBody>
          <a:bodyPr wrap="none" rtlCol="0">
            <a:spAutoFit/>
          </a:bodyPr>
          <a:lstStyle/>
          <a:p>
            <a:r>
              <a:rPr lang="en-US" dirty="0"/>
              <a:t>Submarine cables that make the Internet possible – Jan 2017</a:t>
            </a:r>
          </a:p>
        </p:txBody>
      </p:sp>
    </p:spTree>
    <p:extLst>
      <p:ext uri="{BB962C8B-B14F-4D97-AF65-F5344CB8AC3E}">
        <p14:creationId xmlns:p14="http://schemas.microsoft.com/office/powerpoint/2010/main" val="591013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p:cNvSpPr>
          <p:nvPr>
            <p:ph type="title"/>
          </p:nvPr>
        </p:nvSpPr>
        <p:spPr>
          <a:xfrm>
            <a:off x="457199" y="274638"/>
            <a:ext cx="8315402" cy="1143300"/>
          </a:xfrm>
          <a:prstGeom prst="rect">
            <a:avLst/>
          </a:prstGeom>
          <a:extLst>
            <a:ext uri="{C572A759-6A51-4108-AA02-DFA0A04FC94B}">
              <ma14:wrappingTextBoxFlag xmlns:ma14="http://schemas.microsoft.com/office/mac/drawingml/2011/main" xmlns="" val="1"/>
            </a:ext>
          </a:extLst>
        </p:spPr>
        <p:txBody>
          <a:bodyPr lIns="45699" tIns="45699" rIns="45699" bIns="45699">
            <a:normAutofit/>
          </a:bodyPr>
          <a:lstStyle>
            <a:lvl1pPr>
              <a:defRPr sz="3600">
                <a:solidFill>
                  <a:srgbClr val="D1282E"/>
                </a:solidFill>
                <a:latin typeface="Arial Black"/>
                <a:ea typeface="Arial Black"/>
                <a:cs typeface="Arial Black"/>
                <a:sym typeface="Arial Black"/>
              </a:defRPr>
            </a:lvl1pPr>
          </a:lstStyle>
          <a:p>
            <a:pPr lvl="0">
              <a:defRPr sz="1800">
                <a:solidFill>
                  <a:srgbClr val="000000"/>
                </a:solidFill>
              </a:defRPr>
            </a:pPr>
            <a:r>
              <a:rPr sz="3600">
                <a:solidFill>
                  <a:srgbClr val="D1282E"/>
                </a:solidFill>
              </a:rPr>
              <a:t>Internet Governance</a:t>
            </a:r>
          </a:p>
        </p:txBody>
      </p:sp>
      <p:pic>
        <p:nvPicPr>
          <p:cNvPr id="457" name="image27.jpg"/>
          <p:cNvPicPr/>
          <p:nvPr/>
        </p:nvPicPr>
        <p:blipFill>
          <a:blip r:embed="rId3">
            <a:extLst/>
          </a:blip>
          <a:stretch>
            <a:fillRect/>
          </a:stretch>
        </p:blipFill>
        <p:spPr>
          <a:xfrm>
            <a:off x="440475" y="1503913"/>
            <a:ext cx="8348840" cy="5135263"/>
          </a:xfrm>
          <a:prstGeom prst="rect">
            <a:avLst/>
          </a:prstGeom>
          <a:ln w="12700">
            <a:miter lim="400000"/>
          </a:ln>
        </p:spPr>
      </p:pic>
    </p:spTree>
    <p:extLst>
      <p:ext uri="{BB962C8B-B14F-4D97-AF65-F5344CB8AC3E}">
        <p14:creationId xmlns:p14="http://schemas.microsoft.com/office/powerpoint/2010/main" val="750654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p:cNvSpPr>
          <p:nvPr>
            <p:ph type="title"/>
          </p:nvPr>
        </p:nvSpPr>
        <p:spPr>
          <a:xfrm>
            <a:off x="457199" y="274638"/>
            <a:ext cx="8315402" cy="1143300"/>
          </a:xfrm>
          <a:prstGeom prst="rect">
            <a:avLst/>
          </a:prstGeom>
          <a:extLst>
            <a:ext uri="{C572A759-6A51-4108-AA02-DFA0A04FC94B}">
              <ma14:wrappingTextBoxFlag xmlns:ma14="http://schemas.microsoft.com/office/mac/drawingml/2011/main" xmlns="" val="1"/>
            </a:ext>
          </a:extLst>
        </p:spPr>
        <p:txBody>
          <a:bodyPr lIns="45699" tIns="45699" rIns="45699" bIns="45699">
            <a:normAutofit/>
          </a:bodyPr>
          <a:lstStyle>
            <a:lvl1pPr>
              <a:defRPr sz="3600">
                <a:solidFill>
                  <a:srgbClr val="D1282E"/>
                </a:solidFill>
                <a:latin typeface="Arial Black"/>
                <a:ea typeface="Arial Black"/>
                <a:cs typeface="Arial Black"/>
                <a:sym typeface="Arial Black"/>
              </a:defRPr>
            </a:lvl1pPr>
          </a:lstStyle>
          <a:p>
            <a:pPr lvl="0">
              <a:defRPr sz="1800">
                <a:solidFill>
                  <a:srgbClr val="000000"/>
                </a:solidFill>
              </a:defRPr>
            </a:pPr>
            <a:r>
              <a:rPr sz="3600">
                <a:solidFill>
                  <a:srgbClr val="D1282E"/>
                </a:solidFill>
              </a:rPr>
              <a:t>Internet Governance</a:t>
            </a:r>
          </a:p>
        </p:txBody>
      </p:sp>
      <p:sp>
        <p:nvSpPr>
          <p:cNvPr id="462" name="Shape 462"/>
          <p:cNvSpPr/>
          <p:nvPr/>
        </p:nvSpPr>
        <p:spPr>
          <a:xfrm>
            <a:off x="913250" y="2075149"/>
            <a:ext cx="3918900" cy="374000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lvl="0">
              <a:lnSpc>
                <a:spcPct val="130000"/>
              </a:lnSpc>
              <a:spcBef>
                <a:spcPts val="1700"/>
              </a:spcBef>
              <a:defRPr sz="1800"/>
            </a:pPr>
            <a:r>
              <a:rPr sz="1700">
                <a:latin typeface="Georgia"/>
                <a:ea typeface="Georgia"/>
                <a:cs typeface="Georgia"/>
                <a:sym typeface="Georgia"/>
              </a:rPr>
              <a:t>Residential ISP in the USA</a:t>
            </a:r>
            <a:endParaRPr sz="1100">
              <a:solidFill>
                <a:srgbClr val="54595D"/>
              </a:solidFill>
            </a:endParaRPr>
          </a:p>
          <a:p>
            <a:pPr marL="601435" lvl="0" indent="-210910">
              <a:lnSpc>
                <a:spcPct val="115000"/>
              </a:lnSpc>
              <a:spcBef>
                <a:spcPts val="400"/>
              </a:spcBef>
              <a:buClr>
                <a:srgbClr val="000000"/>
              </a:buClr>
              <a:buSzPts val="1000"/>
              <a:buFont typeface="Arial"/>
              <a:buChar char="●"/>
              <a:defRPr sz="1800"/>
            </a:pPr>
            <a:r>
              <a:rPr sz="1000">
                <a:hlinkClick r:id="rId3"/>
              </a:rPr>
              <a:t>Altice USA</a:t>
            </a:r>
            <a:r>
              <a:rPr sz="1000"/>
              <a:t> </a:t>
            </a:r>
          </a:p>
          <a:p>
            <a:pPr marL="601435" lvl="0" indent="-210910">
              <a:lnSpc>
                <a:spcPct val="115000"/>
              </a:lnSpc>
              <a:buClr>
                <a:srgbClr val="000000"/>
              </a:buClr>
              <a:buSzPts val="1000"/>
              <a:buFont typeface="Arial"/>
              <a:buChar char="●"/>
              <a:defRPr sz="1800"/>
            </a:pPr>
            <a:r>
              <a:rPr sz="1000">
                <a:hlinkClick r:id="rId4"/>
              </a:rPr>
              <a:t>Armstrong Zoom</a:t>
            </a:r>
            <a:endParaRPr sz="1000"/>
          </a:p>
          <a:p>
            <a:pPr marL="601435" lvl="0" indent="-210910">
              <a:lnSpc>
                <a:spcPct val="115000"/>
              </a:lnSpc>
              <a:buClr>
                <a:srgbClr val="000000"/>
              </a:buClr>
              <a:buSzPts val="1000"/>
              <a:buFont typeface="Arial"/>
              <a:buChar char="●"/>
              <a:defRPr sz="1800"/>
            </a:pPr>
            <a:r>
              <a:rPr sz="1000">
                <a:hlinkClick r:id="rId5"/>
              </a:rPr>
              <a:t>AT&amp;T Internet Services</a:t>
            </a:r>
            <a:endParaRPr sz="1000"/>
          </a:p>
          <a:p>
            <a:pPr marL="601435" lvl="0" indent="-210910">
              <a:lnSpc>
                <a:spcPct val="115000"/>
              </a:lnSpc>
              <a:buClr>
                <a:srgbClr val="000000"/>
              </a:buClr>
              <a:buSzPts val="1000"/>
              <a:buFont typeface="Arial"/>
              <a:buChar char="●"/>
              <a:defRPr sz="1800"/>
            </a:pPr>
            <a:r>
              <a:rPr sz="1000">
                <a:hlinkClick r:id="rId6"/>
              </a:rPr>
              <a:t>Atlantic Broadband</a:t>
            </a:r>
            <a:endParaRPr sz="1000"/>
          </a:p>
          <a:p>
            <a:pPr marL="601435" lvl="0" indent="-210910">
              <a:lnSpc>
                <a:spcPct val="115000"/>
              </a:lnSpc>
              <a:buClr>
                <a:srgbClr val="000000"/>
              </a:buClr>
              <a:buSzPts val="1000"/>
              <a:buFont typeface="Arial"/>
              <a:buChar char="●"/>
              <a:defRPr sz="1800"/>
            </a:pPr>
            <a:r>
              <a:rPr sz="1000">
                <a:hlinkClick r:id="rId7"/>
              </a:rPr>
              <a:t>B2X Online - VA</a:t>
            </a:r>
            <a:endParaRPr sz="1000"/>
          </a:p>
          <a:p>
            <a:pPr marL="601435" lvl="0" indent="-210910">
              <a:lnSpc>
                <a:spcPct val="115000"/>
              </a:lnSpc>
              <a:buClr>
                <a:srgbClr val="000000"/>
              </a:buClr>
              <a:buSzPts val="1000"/>
              <a:buFont typeface="Arial"/>
              <a:buChar char="●"/>
              <a:defRPr sz="1800"/>
            </a:pPr>
            <a:r>
              <a:rPr sz="1000">
                <a:hlinkClick r:id="rId8"/>
              </a:rPr>
              <a:t>Bernard Telephone Co</a:t>
            </a:r>
            <a:endParaRPr sz="1000"/>
          </a:p>
          <a:p>
            <a:pPr marL="601435" lvl="0" indent="-210910">
              <a:lnSpc>
                <a:spcPct val="115000"/>
              </a:lnSpc>
              <a:buClr>
                <a:srgbClr val="000000"/>
              </a:buClr>
              <a:buSzPts val="1000"/>
              <a:buFont typeface="Arial"/>
              <a:buChar char="●"/>
              <a:defRPr sz="1800"/>
            </a:pPr>
            <a:r>
              <a:rPr sz="1000">
                <a:hlinkClick r:id="rId9"/>
              </a:rPr>
              <a:t>CenturyLink</a:t>
            </a:r>
            <a:endParaRPr sz="1000"/>
          </a:p>
          <a:p>
            <a:pPr marL="601435" lvl="0" indent="-210910">
              <a:lnSpc>
                <a:spcPct val="115000"/>
              </a:lnSpc>
              <a:buClr>
                <a:srgbClr val="000000"/>
              </a:buClr>
              <a:buSzPts val="1000"/>
              <a:buFont typeface="Arial"/>
              <a:buChar char="●"/>
              <a:defRPr sz="1800"/>
            </a:pPr>
            <a:r>
              <a:rPr sz="1000">
                <a:hlinkClick r:id="rId10"/>
              </a:rPr>
              <a:t>Charter Communications</a:t>
            </a:r>
            <a:r>
              <a:rPr sz="1000"/>
              <a:t> </a:t>
            </a:r>
          </a:p>
          <a:p>
            <a:pPr marL="601435" lvl="0" indent="-210910">
              <a:lnSpc>
                <a:spcPct val="115000"/>
              </a:lnSpc>
              <a:buClr>
                <a:srgbClr val="000000"/>
              </a:buClr>
              <a:buSzPts val="1000"/>
              <a:buFont typeface="Arial"/>
              <a:buChar char="●"/>
              <a:defRPr sz="1800"/>
            </a:pPr>
            <a:r>
              <a:rPr sz="1000">
                <a:hlinkClick r:id="rId11"/>
              </a:rPr>
              <a:t>Cincinnati Bell</a:t>
            </a:r>
            <a:endParaRPr sz="1000"/>
          </a:p>
          <a:p>
            <a:pPr marL="601435" lvl="0" indent="-210910">
              <a:lnSpc>
                <a:spcPct val="115000"/>
              </a:lnSpc>
              <a:buClr>
                <a:srgbClr val="000000"/>
              </a:buClr>
              <a:buSzPts val="1000"/>
              <a:buFont typeface="Arial"/>
              <a:buChar char="●"/>
              <a:defRPr sz="1800"/>
            </a:pPr>
            <a:r>
              <a:rPr sz="1000">
                <a:hlinkClick r:id="rId12"/>
              </a:rPr>
              <a:t>Comcast High Speed Internet</a:t>
            </a:r>
            <a:r>
              <a:rPr sz="1000"/>
              <a:t> </a:t>
            </a:r>
          </a:p>
          <a:p>
            <a:pPr marL="601435" lvl="0" indent="-210910">
              <a:lnSpc>
                <a:spcPct val="115000"/>
              </a:lnSpc>
              <a:buClr>
                <a:srgbClr val="000000"/>
              </a:buClr>
              <a:buSzPts val="1000"/>
              <a:buFont typeface="Arial"/>
              <a:buChar char="●"/>
              <a:defRPr sz="1800"/>
            </a:pPr>
            <a:r>
              <a:rPr sz="1000">
                <a:hlinkClick r:id="rId13"/>
              </a:rPr>
              <a:t>Comelec</a:t>
            </a:r>
            <a:endParaRPr sz="1000"/>
          </a:p>
          <a:p>
            <a:pPr marL="601435" lvl="0" indent="-210910">
              <a:lnSpc>
                <a:spcPct val="115000"/>
              </a:lnSpc>
              <a:buClr>
                <a:srgbClr val="000000"/>
              </a:buClr>
              <a:buSzPts val="1000"/>
              <a:buFont typeface="Arial"/>
              <a:buChar char="●"/>
              <a:defRPr sz="1800"/>
            </a:pPr>
            <a:r>
              <a:rPr sz="1000">
                <a:hlinkClick r:id="rId14"/>
              </a:rPr>
              <a:t>Consolidated Communications</a:t>
            </a:r>
            <a:r>
              <a:rPr sz="1000"/>
              <a:t> </a:t>
            </a:r>
          </a:p>
          <a:p>
            <a:pPr marL="601435" lvl="0" indent="-210910">
              <a:lnSpc>
                <a:spcPct val="115000"/>
              </a:lnSpc>
              <a:buClr>
                <a:srgbClr val="000000"/>
              </a:buClr>
              <a:buSzPts val="1000"/>
              <a:buFont typeface="Arial"/>
              <a:buChar char="●"/>
              <a:defRPr sz="1800"/>
            </a:pPr>
            <a:r>
              <a:rPr sz="1000">
                <a:hlinkClick r:id="rId15"/>
              </a:rPr>
              <a:t>Cox Communications</a:t>
            </a:r>
            <a:endParaRPr sz="1000"/>
          </a:p>
          <a:p>
            <a:pPr marL="601435" lvl="0" indent="-210910">
              <a:lnSpc>
                <a:spcPct val="115000"/>
              </a:lnSpc>
              <a:buClr>
                <a:srgbClr val="000000"/>
              </a:buClr>
              <a:buSzPts val="1000"/>
              <a:buFont typeface="Arial"/>
              <a:buChar char="●"/>
              <a:defRPr sz="1800"/>
            </a:pPr>
            <a:r>
              <a:rPr sz="1000">
                <a:hlinkClick r:id="rId16"/>
              </a:rPr>
              <a:t>CS Technologies, Inc.</a:t>
            </a:r>
            <a:endParaRPr sz="1000"/>
          </a:p>
          <a:p>
            <a:pPr marL="601435" lvl="0" indent="-210910">
              <a:lnSpc>
                <a:spcPct val="115000"/>
              </a:lnSpc>
              <a:buClr>
                <a:srgbClr val="000000"/>
              </a:buClr>
              <a:buSzPts val="1000"/>
              <a:buFont typeface="Arial"/>
              <a:buChar char="●"/>
              <a:defRPr sz="1800"/>
            </a:pPr>
            <a:r>
              <a:rPr sz="1000">
                <a:hlinkClick r:id="rId17"/>
              </a:rPr>
              <a:t>Exede Internet</a:t>
            </a:r>
            <a:endParaRPr sz="1000"/>
          </a:p>
          <a:p>
            <a:pPr marL="601435" lvl="0" indent="-210910">
              <a:lnSpc>
                <a:spcPct val="115000"/>
              </a:lnSpc>
              <a:buClr>
                <a:srgbClr val="000000"/>
              </a:buClr>
              <a:buSzPts val="1000"/>
              <a:buFont typeface="Arial"/>
              <a:buChar char="●"/>
              <a:defRPr sz="1800"/>
            </a:pPr>
            <a:r>
              <a:rPr sz="1000">
                <a:hlinkClick r:id="rId18"/>
              </a:rPr>
              <a:t>Google Fiber</a:t>
            </a:r>
            <a:endParaRPr sz="1000"/>
          </a:p>
          <a:p>
            <a:pPr marL="601435" lvl="0" indent="-210910">
              <a:lnSpc>
                <a:spcPct val="115000"/>
              </a:lnSpc>
              <a:buClr>
                <a:srgbClr val="000000"/>
              </a:buClr>
              <a:buSzPts val="1000"/>
              <a:buFont typeface="Arial"/>
              <a:buChar char="●"/>
              <a:defRPr sz="1800"/>
            </a:pPr>
            <a:r>
              <a:rPr sz="1000">
                <a:hlinkClick r:id="rId19"/>
              </a:rPr>
              <a:t>HughesNet</a:t>
            </a:r>
            <a:endParaRPr sz="1000"/>
          </a:p>
          <a:p>
            <a:pPr marL="601435" lvl="0" indent="-210910">
              <a:lnSpc>
                <a:spcPct val="115000"/>
              </a:lnSpc>
              <a:buClr>
                <a:srgbClr val="000000"/>
              </a:buClr>
              <a:buSzPts val="1000"/>
              <a:buFont typeface="Arial"/>
              <a:buChar char="●"/>
              <a:defRPr sz="1800"/>
            </a:pPr>
            <a:r>
              <a:rPr sz="1000">
                <a:hlinkClick r:id="rId20"/>
              </a:rPr>
              <a:t>Interlync Internet Services</a:t>
            </a:r>
            <a:endParaRPr sz="1000"/>
          </a:p>
          <a:p>
            <a:pPr marL="601435" lvl="0" indent="-210910">
              <a:lnSpc>
                <a:spcPct val="115000"/>
              </a:lnSpc>
              <a:buClr>
                <a:srgbClr val="000000"/>
              </a:buClr>
              <a:buSzPts val="1000"/>
              <a:buFont typeface="Arial"/>
              <a:buChar char="●"/>
              <a:defRPr sz="1800"/>
            </a:pPr>
            <a:r>
              <a:rPr sz="1000">
                <a:hlinkClick r:id="rId21"/>
              </a:rPr>
              <a:t>ImOn Communications</a:t>
            </a:r>
            <a:endParaRPr sz="1000"/>
          </a:p>
          <a:p>
            <a:pPr marL="601435" lvl="0" indent="-210910">
              <a:lnSpc>
                <a:spcPct val="115000"/>
              </a:lnSpc>
              <a:buClr>
                <a:srgbClr val="000000"/>
              </a:buClr>
              <a:buSzPts val="1000"/>
              <a:buFont typeface="Arial"/>
              <a:buChar char="●"/>
              <a:defRPr sz="1800"/>
            </a:pPr>
            <a:r>
              <a:rPr sz="1000">
                <a:hlinkClick r:id="rId22"/>
              </a:rPr>
              <a:t>Mediacom</a:t>
            </a:r>
          </a:p>
        </p:txBody>
      </p:sp>
      <p:sp>
        <p:nvSpPr>
          <p:cNvPr id="463" name="Shape 463"/>
          <p:cNvSpPr/>
          <p:nvPr/>
        </p:nvSpPr>
        <p:spPr>
          <a:xfrm>
            <a:off x="4549900" y="2511570"/>
            <a:ext cx="3537001" cy="239881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marL="601435" lvl="0" indent="-210910">
              <a:lnSpc>
                <a:spcPct val="115000"/>
              </a:lnSpc>
              <a:spcBef>
                <a:spcPts val="300"/>
              </a:spcBef>
              <a:buClr>
                <a:srgbClr val="000000"/>
              </a:buClr>
              <a:buSzPts val="1000"/>
              <a:buFont typeface="Arial"/>
              <a:buChar char="●"/>
              <a:defRPr sz="1800"/>
            </a:pPr>
            <a:r>
              <a:rPr sz="1000">
                <a:hlinkClick r:id="rId23"/>
              </a:rPr>
              <a:t>Midcontinent Communications</a:t>
            </a:r>
            <a:endParaRPr sz="1000"/>
          </a:p>
          <a:p>
            <a:pPr marL="601435" lvl="0" indent="-210910">
              <a:lnSpc>
                <a:spcPct val="115000"/>
              </a:lnSpc>
              <a:buClr>
                <a:srgbClr val="000000"/>
              </a:buClr>
              <a:buSzPts val="1000"/>
              <a:buFont typeface="Arial"/>
              <a:buChar char="●"/>
              <a:defRPr sz="1800"/>
            </a:pPr>
            <a:r>
              <a:rPr sz="1000">
                <a:hlinkClick r:id="rId24"/>
              </a:rPr>
              <a:t>MV Link</a:t>
            </a:r>
            <a:endParaRPr sz="1000"/>
          </a:p>
          <a:p>
            <a:pPr marL="601435" lvl="0" indent="-210910">
              <a:lnSpc>
                <a:spcPct val="115000"/>
              </a:lnSpc>
              <a:buClr>
                <a:srgbClr val="000000"/>
              </a:buClr>
              <a:buSzPts val="1000"/>
              <a:buFont typeface="Arial"/>
              <a:buChar char="●"/>
              <a:defRPr sz="1800"/>
            </a:pPr>
            <a:r>
              <a:rPr sz="1000">
                <a:hlinkClick r:id="rId25"/>
              </a:rPr>
              <a:t>RCN Corporation</a:t>
            </a:r>
            <a:r>
              <a:rPr sz="1000"/>
              <a:t> (acquired by TPG)</a:t>
            </a:r>
          </a:p>
          <a:p>
            <a:pPr marL="601435" lvl="0" indent="-210910">
              <a:lnSpc>
                <a:spcPct val="115000"/>
              </a:lnSpc>
              <a:buClr>
                <a:srgbClr val="000000"/>
              </a:buClr>
              <a:buSzPts val="1000"/>
              <a:buFont typeface="Arial"/>
              <a:buChar char="●"/>
              <a:defRPr sz="1800"/>
            </a:pPr>
            <a:r>
              <a:rPr sz="1000">
                <a:hlinkClick r:id="rId26"/>
              </a:rPr>
              <a:t>Rise Broadband</a:t>
            </a:r>
            <a:endParaRPr sz="1000"/>
          </a:p>
          <a:p>
            <a:pPr marL="601435" lvl="0" indent="-210910">
              <a:lnSpc>
                <a:spcPct val="115000"/>
              </a:lnSpc>
              <a:buClr>
                <a:srgbClr val="000000"/>
              </a:buClr>
              <a:buSzPts val="1000"/>
              <a:buFont typeface="Arial"/>
              <a:buChar char="●"/>
              <a:defRPr sz="1800"/>
            </a:pPr>
            <a:r>
              <a:rPr sz="1000">
                <a:hlinkClick r:id="rId27"/>
              </a:rPr>
              <a:t>Shentel</a:t>
            </a:r>
            <a:endParaRPr sz="1000"/>
          </a:p>
          <a:p>
            <a:pPr marL="601435" lvl="0" indent="-210910">
              <a:lnSpc>
                <a:spcPct val="115000"/>
              </a:lnSpc>
              <a:buClr>
                <a:srgbClr val="000000"/>
              </a:buClr>
              <a:buSzPts val="1000"/>
              <a:buFont typeface="Arial"/>
              <a:buChar char="●"/>
              <a:defRPr sz="1800"/>
            </a:pPr>
            <a:r>
              <a:rPr sz="1000">
                <a:hlinkClick r:id="rId28"/>
              </a:rPr>
              <a:t>Sonic.net</a:t>
            </a:r>
            <a:endParaRPr sz="1000"/>
          </a:p>
          <a:p>
            <a:pPr marL="601435" lvl="0" indent="-210910">
              <a:lnSpc>
                <a:spcPct val="115000"/>
              </a:lnSpc>
              <a:buClr>
                <a:srgbClr val="000000"/>
              </a:buClr>
              <a:buSzPts val="1000"/>
              <a:buFont typeface="Arial"/>
              <a:buChar char="●"/>
              <a:defRPr sz="1800"/>
            </a:pPr>
            <a:r>
              <a:rPr sz="1000">
                <a:hlinkClick r:id="rId29"/>
              </a:rPr>
              <a:t>South Slope</a:t>
            </a:r>
            <a:endParaRPr sz="1000"/>
          </a:p>
          <a:p>
            <a:pPr marL="601435" lvl="0" indent="-210910">
              <a:lnSpc>
                <a:spcPct val="115000"/>
              </a:lnSpc>
              <a:buClr>
                <a:srgbClr val="000000"/>
              </a:buClr>
              <a:buSzPts val="1000"/>
              <a:buFont typeface="Arial"/>
              <a:buChar char="●"/>
              <a:defRPr sz="1800"/>
            </a:pPr>
            <a:r>
              <a:rPr sz="1000">
                <a:hlinkClick r:id="rId30"/>
              </a:rPr>
              <a:t>Sprint</a:t>
            </a:r>
            <a:r>
              <a:rPr sz="1000"/>
              <a:t> (including </a:t>
            </a:r>
            <a:r>
              <a:rPr sz="1000">
                <a:hlinkClick r:id="rId31"/>
              </a:rPr>
              <a:t>Clearwire</a:t>
            </a:r>
            <a:r>
              <a:rPr sz="1000"/>
              <a:t>)</a:t>
            </a:r>
          </a:p>
          <a:p>
            <a:pPr marL="601435" lvl="0" indent="-210910">
              <a:lnSpc>
                <a:spcPct val="115000"/>
              </a:lnSpc>
              <a:buClr>
                <a:srgbClr val="000000"/>
              </a:buClr>
              <a:buSzPts val="1000"/>
              <a:buFont typeface="Arial"/>
              <a:buChar char="●"/>
              <a:defRPr sz="1800"/>
            </a:pPr>
            <a:r>
              <a:rPr sz="1000">
                <a:hlinkClick r:id="rId32"/>
              </a:rPr>
              <a:t>Ting Internet</a:t>
            </a:r>
            <a:endParaRPr sz="1000"/>
          </a:p>
          <a:p>
            <a:pPr marL="601435" lvl="0" indent="-210910">
              <a:lnSpc>
                <a:spcPct val="115000"/>
              </a:lnSpc>
              <a:buClr>
                <a:srgbClr val="000000"/>
              </a:buClr>
              <a:buSzPts val="1000"/>
              <a:buFont typeface="Arial"/>
              <a:buChar char="●"/>
              <a:defRPr sz="1800"/>
            </a:pPr>
            <a:r>
              <a:rPr sz="1000">
                <a:hlinkClick r:id="rId33"/>
              </a:rPr>
              <a:t>USA Communications</a:t>
            </a:r>
            <a:endParaRPr sz="1000"/>
          </a:p>
          <a:p>
            <a:pPr marL="601435" lvl="0" indent="-210910">
              <a:lnSpc>
                <a:spcPct val="115000"/>
              </a:lnSpc>
              <a:buClr>
                <a:srgbClr val="000000"/>
              </a:buClr>
              <a:buSzPts val="1000"/>
              <a:buFont typeface="Arial"/>
              <a:buChar char="●"/>
              <a:defRPr sz="1800"/>
            </a:pPr>
            <a:r>
              <a:rPr sz="1000">
                <a:hlinkClick r:id="rId34"/>
              </a:rPr>
              <a:t>PenTeleData</a:t>
            </a:r>
            <a:endParaRPr sz="1000"/>
          </a:p>
          <a:p>
            <a:pPr marL="601435" lvl="0" indent="-210910">
              <a:lnSpc>
                <a:spcPct val="115000"/>
              </a:lnSpc>
              <a:buClr>
                <a:srgbClr val="000000"/>
              </a:buClr>
              <a:buSzPts val="1000"/>
              <a:buFont typeface="Arial"/>
              <a:buChar char="●"/>
              <a:defRPr sz="1800"/>
            </a:pPr>
            <a:r>
              <a:rPr sz="1000">
                <a:hlinkClick r:id="rId35"/>
              </a:rPr>
              <a:t>Windstream</a:t>
            </a:r>
            <a:r>
              <a:rPr sz="1000"/>
              <a:t> (including </a:t>
            </a:r>
            <a:r>
              <a:rPr sz="1000">
                <a:hlinkClick r:id="rId36"/>
              </a:rPr>
              <a:t>Earthlink</a:t>
            </a:r>
            <a:r>
              <a:rPr sz="1000"/>
              <a:t>)</a:t>
            </a:r>
          </a:p>
          <a:p>
            <a:pPr marL="601435" lvl="0" indent="-210910">
              <a:lnSpc>
                <a:spcPct val="115000"/>
              </a:lnSpc>
              <a:buClr>
                <a:srgbClr val="000000"/>
              </a:buClr>
              <a:buSzPts val="1000"/>
              <a:buFont typeface="Arial"/>
              <a:buChar char="●"/>
              <a:defRPr sz="1800"/>
            </a:pPr>
            <a:r>
              <a:rPr sz="1000">
                <a:hlinkClick r:id="rId37"/>
              </a:rPr>
              <a:t>Verizon High Speed Internet</a:t>
            </a:r>
            <a:endParaRPr sz="1000"/>
          </a:p>
          <a:p>
            <a:pPr marL="601435" lvl="0" indent="-210910">
              <a:lnSpc>
                <a:spcPct val="115000"/>
              </a:lnSpc>
              <a:buClr>
                <a:srgbClr val="000000"/>
              </a:buClr>
              <a:buSzPts val="1000"/>
              <a:buFont typeface="Arial"/>
              <a:buChar char="●"/>
              <a:defRPr sz="1800"/>
            </a:pPr>
            <a:r>
              <a:rPr sz="1000">
                <a:hlinkClick r:id="rId38"/>
              </a:rPr>
              <a:t>WideOpenWest</a:t>
            </a:r>
            <a:r>
              <a:rPr sz="1000"/>
              <a:t> (wow!)</a:t>
            </a:r>
          </a:p>
        </p:txBody>
      </p:sp>
      <p:sp>
        <p:nvSpPr>
          <p:cNvPr id="464" name="Shape 464"/>
          <p:cNvSpPr/>
          <p:nvPr/>
        </p:nvSpPr>
        <p:spPr>
          <a:xfrm>
            <a:off x="4832150" y="5389308"/>
            <a:ext cx="3537001" cy="78663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lvl="0">
              <a:defRPr sz="1800"/>
            </a:pPr>
            <a:r>
              <a:rPr sz="1400"/>
              <a:t>https://en.wikipedia.org/wiki/List_of_broadband_providers_in_the_United_States</a:t>
            </a:r>
          </a:p>
        </p:txBody>
      </p:sp>
    </p:spTree>
    <p:extLst>
      <p:ext uri="{BB962C8B-B14F-4D97-AF65-F5344CB8AC3E}">
        <p14:creationId xmlns:p14="http://schemas.microsoft.com/office/powerpoint/2010/main" val="3950111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p:cNvSpPr>
          <p:nvPr>
            <p:ph type="title"/>
          </p:nvPr>
        </p:nvSpPr>
        <p:spPr>
          <a:xfrm>
            <a:off x="457200" y="152400"/>
            <a:ext cx="5791200" cy="1371600"/>
          </a:xfrm>
          <a:prstGeom prst="rect">
            <a:avLst/>
          </a:prstGeom>
          <a:extLst>
            <a:ext uri="{C572A759-6A51-4108-AA02-DFA0A04FC94B}">
              <ma14:wrappingTextBoxFlag xmlns:ma14="http://schemas.microsoft.com/office/mac/drawingml/2011/main" xmlns="" val="1"/>
            </a:ext>
          </a:extLst>
        </p:spPr>
        <p:txBody>
          <a:bodyPr lIns="45699" tIns="45699" rIns="45699" bIns="45699">
            <a:normAutofit/>
          </a:bodyPr>
          <a:lstStyle>
            <a:lvl1pPr>
              <a:defRPr sz="3600">
                <a:solidFill>
                  <a:srgbClr val="D1282E"/>
                </a:solidFill>
                <a:latin typeface="Arial Black"/>
                <a:ea typeface="Arial Black"/>
                <a:cs typeface="Arial Black"/>
                <a:sym typeface="Arial Black"/>
              </a:defRPr>
            </a:lvl1pPr>
          </a:lstStyle>
          <a:p>
            <a:pPr lvl="0">
              <a:defRPr sz="1800">
                <a:solidFill>
                  <a:srgbClr val="000000"/>
                </a:solidFill>
              </a:defRPr>
            </a:pPr>
            <a:r>
              <a:rPr sz="3600">
                <a:solidFill>
                  <a:srgbClr val="D1282E"/>
                </a:solidFill>
              </a:rPr>
              <a:t>Net Neutrality</a:t>
            </a:r>
          </a:p>
        </p:txBody>
      </p:sp>
      <p:sp>
        <p:nvSpPr>
          <p:cNvPr id="513" name="Shape 513"/>
          <p:cNvSpPr/>
          <p:nvPr/>
        </p:nvSpPr>
        <p:spPr>
          <a:xfrm>
            <a:off x="457200" y="2129925"/>
            <a:ext cx="7863600" cy="52847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defRPr sz="2400"/>
            </a:lvl1pPr>
          </a:lstStyle>
          <a:p>
            <a:pPr lvl="0">
              <a:defRPr sz="1800"/>
            </a:pPr>
            <a:r>
              <a:rPr sz="2400"/>
              <a:t>Is this true:</a:t>
            </a:r>
          </a:p>
        </p:txBody>
      </p:sp>
      <p:pic>
        <p:nvPicPr>
          <p:cNvPr id="514" name="image28.png"/>
          <p:cNvPicPr/>
          <p:nvPr/>
        </p:nvPicPr>
        <p:blipFill>
          <a:blip r:embed="rId3">
            <a:extLst/>
          </a:blip>
          <a:stretch>
            <a:fillRect/>
          </a:stretch>
        </p:blipFill>
        <p:spPr>
          <a:xfrm>
            <a:off x="932049" y="5251975"/>
            <a:ext cx="2305627" cy="1105976"/>
          </a:xfrm>
          <a:prstGeom prst="rect">
            <a:avLst/>
          </a:prstGeom>
          <a:ln w="12700">
            <a:miter lim="400000"/>
          </a:ln>
        </p:spPr>
      </p:pic>
      <p:pic>
        <p:nvPicPr>
          <p:cNvPr id="515" name="image25.png"/>
          <p:cNvPicPr/>
          <p:nvPr/>
        </p:nvPicPr>
        <p:blipFill>
          <a:blip r:embed="rId4">
            <a:extLst/>
          </a:blip>
          <a:srcRect t="27003" b="30836"/>
          <a:stretch>
            <a:fillRect/>
          </a:stretch>
        </p:blipFill>
        <p:spPr>
          <a:xfrm>
            <a:off x="4898399" y="4399074"/>
            <a:ext cx="4119851" cy="1736901"/>
          </a:xfrm>
          <a:prstGeom prst="rect">
            <a:avLst/>
          </a:prstGeom>
          <a:ln w="12700">
            <a:miter lim="400000"/>
          </a:ln>
        </p:spPr>
      </p:pic>
      <p:pic>
        <p:nvPicPr>
          <p:cNvPr id="516" name="image22.png"/>
          <p:cNvPicPr/>
          <p:nvPr/>
        </p:nvPicPr>
        <p:blipFill>
          <a:blip r:embed="rId5">
            <a:extLst/>
          </a:blip>
          <a:stretch>
            <a:fillRect/>
          </a:stretch>
        </p:blipFill>
        <p:spPr>
          <a:xfrm>
            <a:off x="932049" y="2884149"/>
            <a:ext cx="2709686" cy="1736901"/>
          </a:xfrm>
          <a:prstGeom prst="rect">
            <a:avLst/>
          </a:prstGeom>
          <a:ln w="12700">
            <a:miter lim="400000"/>
          </a:ln>
        </p:spPr>
      </p:pic>
      <p:sp>
        <p:nvSpPr>
          <p:cNvPr id="517" name="Shape 517"/>
          <p:cNvSpPr/>
          <p:nvPr/>
        </p:nvSpPr>
        <p:spPr>
          <a:xfrm>
            <a:off x="2119224" y="4247900"/>
            <a:ext cx="500400" cy="70129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defRPr sz="3600"/>
            </a:lvl1pPr>
          </a:lstStyle>
          <a:p>
            <a:pPr lvl="0">
              <a:defRPr sz="1800"/>
            </a:pPr>
            <a:r>
              <a:rPr sz="3600"/>
              <a:t>+</a:t>
            </a:r>
          </a:p>
        </p:txBody>
      </p:sp>
      <p:sp>
        <p:nvSpPr>
          <p:cNvPr id="518" name="Shape 518"/>
          <p:cNvSpPr/>
          <p:nvPr/>
        </p:nvSpPr>
        <p:spPr>
          <a:xfrm>
            <a:off x="4321800" y="4247900"/>
            <a:ext cx="500400" cy="70129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defRPr sz="3600"/>
            </a:lvl1pPr>
          </a:lstStyle>
          <a:p>
            <a:pPr lvl="0">
              <a:defRPr sz="1800"/>
            </a:pPr>
            <a:r>
              <a:rPr sz="3600"/>
              <a:t>=</a:t>
            </a:r>
          </a:p>
        </p:txBody>
      </p:sp>
      <p:pic>
        <p:nvPicPr>
          <p:cNvPr id="519" name="image24.png"/>
          <p:cNvPicPr/>
          <p:nvPr/>
        </p:nvPicPr>
        <p:blipFill>
          <a:blip r:embed="rId6">
            <a:extLst/>
          </a:blip>
          <a:stretch>
            <a:fillRect/>
          </a:stretch>
        </p:blipFill>
        <p:spPr>
          <a:xfrm>
            <a:off x="5656750" y="3523655"/>
            <a:ext cx="2709675" cy="724246"/>
          </a:xfrm>
          <a:prstGeom prst="rect">
            <a:avLst/>
          </a:prstGeom>
          <a:ln w="12700">
            <a:miter lim="400000"/>
          </a:ln>
        </p:spPr>
      </p:pic>
    </p:spTree>
    <p:extLst>
      <p:ext uri="{BB962C8B-B14F-4D97-AF65-F5344CB8AC3E}">
        <p14:creationId xmlns:p14="http://schemas.microsoft.com/office/powerpoint/2010/main" val="2030342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a:t>Live Stats</a:t>
            </a:r>
          </a:p>
        </p:txBody>
      </p:sp>
      <p:sp>
        <p:nvSpPr>
          <p:cNvPr id="3" name="Content Placeholder 2"/>
          <p:cNvSpPr>
            <a:spLocks noGrp="1"/>
          </p:cNvSpPr>
          <p:nvPr>
            <p:ph idx="1"/>
          </p:nvPr>
        </p:nvSpPr>
        <p:spPr/>
        <p:txBody>
          <a:bodyPr/>
          <a:lstStyle/>
          <a:p>
            <a:pPr marL="342900" indent="-342900">
              <a:buFont typeface="Arial" charset="0"/>
              <a:buChar char="•"/>
            </a:pPr>
            <a:endParaRPr lang="en-US" b="0" dirty="0"/>
          </a:p>
          <a:p>
            <a:pPr marL="342900" indent="-342900">
              <a:buFont typeface="Arial" charset="0"/>
              <a:buChar char="•"/>
            </a:pPr>
            <a:r>
              <a:rPr lang="en-US" dirty="0">
                <a:hlinkClick r:id="rId2"/>
              </a:rPr>
              <a:t>Live stats</a:t>
            </a:r>
            <a:endParaRPr lang="en-US" dirty="0"/>
          </a:p>
          <a:p>
            <a:pPr marL="342900" indent="-342900">
              <a:buFont typeface="Arial" charset="0"/>
              <a:buChar char="•"/>
            </a:pPr>
            <a:r>
              <a:rPr lang="en-US" dirty="0">
                <a:hlinkClick r:id="rId3"/>
              </a:rPr>
              <a:t>Traceroute</a:t>
            </a:r>
            <a:r>
              <a:rPr lang="en-US" dirty="0"/>
              <a:t> - </a:t>
            </a:r>
            <a:r>
              <a:rPr lang="en-US" b="0" i="1" dirty="0"/>
              <a:t>a utility that records the route through the Internet between your computer and a specified destination computer. It also calculates the amount of time each hop took.</a:t>
            </a:r>
          </a:p>
          <a:p>
            <a:pPr marL="342900" indent="-342900">
              <a:buFont typeface="Arial" charset="0"/>
              <a:buChar char="•"/>
            </a:pPr>
            <a:r>
              <a:rPr lang="en-US" b="0" dirty="0"/>
              <a:t>Submarines cables: </a:t>
            </a:r>
            <a:r>
              <a:rPr lang="en-US" b="0" dirty="0">
                <a:hlinkClick r:id="rId4"/>
              </a:rPr>
              <a:t>https://www.submarinecablemap.com/</a:t>
            </a:r>
            <a:endParaRPr lang="en-US" b="0" dirty="0"/>
          </a:p>
        </p:txBody>
      </p:sp>
    </p:spTree>
    <p:extLst>
      <p:ext uri="{BB962C8B-B14F-4D97-AF65-F5344CB8AC3E}">
        <p14:creationId xmlns:p14="http://schemas.microsoft.com/office/powerpoint/2010/main" val="230801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MS PGothic" charset="0"/>
                <a:cs typeface="MS PGothic" charset="0"/>
              </a:defRPr>
            </a:lvl1pPr>
            <a:lvl2pPr marL="742950" indent="-285750">
              <a:defRPr sz="2400">
                <a:solidFill>
                  <a:schemeClr val="tx1"/>
                </a:solidFill>
                <a:latin typeface="Comic Sans MS" charset="0"/>
                <a:ea typeface="MS PGothic" charset="0"/>
                <a:cs typeface="MS PGothic" charset="0"/>
              </a:defRPr>
            </a:lvl2pPr>
            <a:lvl3pPr marL="1143000" indent="-228600">
              <a:defRPr sz="2400">
                <a:solidFill>
                  <a:schemeClr val="tx1"/>
                </a:solidFill>
                <a:latin typeface="Comic Sans MS" charset="0"/>
                <a:ea typeface="MS PGothic" charset="0"/>
                <a:cs typeface="MS PGothic" charset="0"/>
              </a:defRPr>
            </a:lvl3pPr>
            <a:lvl4pPr marL="1600200" indent="-228600">
              <a:defRPr sz="2400">
                <a:solidFill>
                  <a:schemeClr val="tx1"/>
                </a:solidFill>
                <a:latin typeface="Comic Sans MS" charset="0"/>
                <a:ea typeface="MS PGothic" charset="0"/>
                <a:cs typeface="MS PGothic" charset="0"/>
              </a:defRPr>
            </a:lvl4pPr>
            <a:lvl5pPr marL="2057400" indent="-228600">
              <a:defRPr sz="2400">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omic Sans MS" charset="0"/>
                <a:ea typeface="MS PGothic" charset="0"/>
                <a:cs typeface="MS PGothic" charset="0"/>
              </a:defRPr>
            </a:lvl9pPr>
          </a:lstStyle>
          <a:p>
            <a:r>
              <a:rPr lang="en-US" sz="1400" dirty="0"/>
              <a:t>19-</a:t>
            </a:r>
            <a:fld id="{92AE5A63-70F9-2C4A-A2A3-44D5CF02C5C4}" type="slidenum">
              <a:rPr lang="en-US" sz="1400"/>
              <a:pPr/>
              <a:t>4</a:t>
            </a:fld>
            <a:endParaRPr lang="en-US" sz="1400" dirty="0"/>
          </a:p>
        </p:txBody>
      </p:sp>
      <p:sp>
        <p:nvSpPr>
          <p:cNvPr id="24578" name="Rectangle 2"/>
          <p:cNvSpPr>
            <a:spLocks noGrp="1" noChangeArrowheads="1"/>
          </p:cNvSpPr>
          <p:nvPr>
            <p:ph type="title"/>
          </p:nvPr>
        </p:nvSpPr>
        <p:spPr>
          <a:xfrm>
            <a:off x="228600" y="264849"/>
            <a:ext cx="8534400" cy="685800"/>
          </a:xfrm>
        </p:spPr>
        <p:txBody>
          <a:bodyPr/>
          <a:lstStyle/>
          <a:p>
            <a:r>
              <a:rPr lang="en-US" dirty="0">
                <a:ea typeface="小塚ゴシック Pro H"/>
                <a:cs typeface="小塚ゴシック Pro H"/>
              </a:rPr>
              <a:t>Clients and Servers</a:t>
            </a:r>
          </a:p>
        </p:txBody>
      </p:sp>
      <p:pic>
        <p:nvPicPr>
          <p:cNvPr id="4" name="Picture 3" descr="Screen Shot 2015-11-10 at 4.41.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914400"/>
            <a:ext cx="5674298" cy="5719476"/>
          </a:xfrm>
          <a:prstGeom prst="rect">
            <a:avLst/>
          </a:prstGeom>
        </p:spPr>
      </p:pic>
      <p:sp>
        <p:nvSpPr>
          <p:cNvPr id="5" name="TextBox 4"/>
          <p:cNvSpPr txBox="1"/>
          <p:nvPr/>
        </p:nvSpPr>
        <p:spPr>
          <a:xfrm>
            <a:off x="533400" y="1447800"/>
            <a:ext cx="1600200" cy="1200328"/>
          </a:xfrm>
          <a:prstGeom prst="rect">
            <a:avLst/>
          </a:prstGeom>
          <a:noFill/>
        </p:spPr>
        <p:txBody>
          <a:bodyPr wrap="square" rtlCol="0">
            <a:spAutoFit/>
          </a:bodyPr>
          <a:lstStyle/>
          <a:p>
            <a:r>
              <a:rPr lang="en-US" dirty="0"/>
              <a:t>Client sends a request </a:t>
            </a:r>
          </a:p>
        </p:txBody>
      </p:sp>
      <p:sp>
        <p:nvSpPr>
          <p:cNvPr id="9" name="TextBox 8"/>
          <p:cNvSpPr txBox="1"/>
          <p:nvPr/>
        </p:nvSpPr>
        <p:spPr>
          <a:xfrm>
            <a:off x="7239000" y="3733800"/>
            <a:ext cx="1600200" cy="1200328"/>
          </a:xfrm>
          <a:prstGeom prst="rect">
            <a:avLst/>
          </a:prstGeom>
          <a:noFill/>
        </p:spPr>
        <p:txBody>
          <a:bodyPr wrap="square" rtlCol="0">
            <a:spAutoFit/>
          </a:bodyPr>
          <a:lstStyle/>
          <a:p>
            <a:r>
              <a:rPr lang="en-US" dirty="0"/>
              <a:t>Server sends a reply </a:t>
            </a:r>
          </a:p>
        </p:txBody>
      </p:sp>
    </p:spTree>
    <p:extLst>
      <p:ext uri="{BB962C8B-B14F-4D97-AF65-F5344CB8AC3E}">
        <p14:creationId xmlns:p14="http://schemas.microsoft.com/office/powerpoint/2010/main" val="393210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990600"/>
          </a:xfrm>
        </p:spPr>
        <p:txBody>
          <a:bodyPr/>
          <a:lstStyle/>
          <a:p>
            <a:r>
              <a:rPr lang="en-US" dirty="0"/>
              <a:t>Example: File Transfer</a:t>
            </a:r>
          </a:p>
        </p:txBody>
      </p:sp>
      <p:sp>
        <p:nvSpPr>
          <p:cNvPr id="5" name="Slide Number Placeholder 4"/>
          <p:cNvSpPr>
            <a:spLocks noGrp="1"/>
          </p:cNvSpPr>
          <p:nvPr>
            <p:ph type="sldNum" sz="quarter" idx="12"/>
          </p:nvPr>
        </p:nvSpPr>
        <p:spPr/>
        <p:txBody>
          <a:bodyPr/>
          <a:lstStyle/>
          <a:p>
            <a:pPr>
              <a:defRPr/>
            </a:pPr>
            <a:r>
              <a:rPr lang="en-US" dirty="0"/>
              <a:t>19-</a:t>
            </a:r>
            <a:fld id="{1335CE36-9D58-8A43-B360-AEAD82F4D9C5}" type="slidenum">
              <a:rPr lang="en-US" smtClean="0"/>
              <a:pPr>
                <a:defRPr/>
              </a:pPr>
              <a:t>5</a:t>
            </a:fld>
            <a:endParaRPr lang="en-US" dirty="0"/>
          </a:p>
        </p:txBody>
      </p:sp>
      <p:pic>
        <p:nvPicPr>
          <p:cNvPr id="6" name="Picture 5" descr="Screen Shot 2015-11-10 at 4.52.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838200"/>
            <a:ext cx="5156860" cy="4114800"/>
          </a:xfrm>
          <a:prstGeom prst="rect">
            <a:avLst/>
          </a:prstGeom>
        </p:spPr>
      </p:pic>
      <p:sp>
        <p:nvSpPr>
          <p:cNvPr id="7" name="TextBox 6"/>
          <p:cNvSpPr txBox="1"/>
          <p:nvPr/>
        </p:nvSpPr>
        <p:spPr>
          <a:xfrm>
            <a:off x="152400" y="1981200"/>
            <a:ext cx="1828800" cy="1569660"/>
          </a:xfrm>
          <a:prstGeom prst="rect">
            <a:avLst/>
          </a:prstGeom>
          <a:noFill/>
        </p:spPr>
        <p:txBody>
          <a:bodyPr wrap="square" rtlCol="0">
            <a:spAutoFit/>
          </a:bodyPr>
          <a:lstStyle/>
          <a:p>
            <a:r>
              <a:rPr lang="en-US" dirty="0">
                <a:solidFill>
                  <a:srgbClr val="0000FF"/>
                </a:solidFill>
              </a:rPr>
              <a:t>Client</a:t>
            </a:r>
            <a:r>
              <a:rPr lang="en-US" dirty="0"/>
              <a:t>: You and your Fetch application.</a:t>
            </a:r>
          </a:p>
        </p:txBody>
      </p:sp>
      <p:sp>
        <p:nvSpPr>
          <p:cNvPr id="8" name="TextBox 7"/>
          <p:cNvSpPr txBox="1"/>
          <p:nvPr/>
        </p:nvSpPr>
        <p:spPr>
          <a:xfrm>
            <a:off x="6629400" y="2057400"/>
            <a:ext cx="2514600" cy="830997"/>
          </a:xfrm>
          <a:prstGeom prst="rect">
            <a:avLst/>
          </a:prstGeom>
          <a:noFill/>
        </p:spPr>
        <p:txBody>
          <a:bodyPr wrap="square" rtlCol="0">
            <a:spAutoFit/>
          </a:bodyPr>
          <a:lstStyle/>
          <a:p>
            <a:r>
              <a:rPr lang="en-US" dirty="0">
                <a:solidFill>
                  <a:srgbClr val="0000FF"/>
                </a:solidFill>
              </a:rPr>
              <a:t>Server</a:t>
            </a:r>
            <a:r>
              <a:rPr lang="en-US" dirty="0"/>
              <a:t>: </a:t>
            </a:r>
            <a:r>
              <a:rPr lang="en-US" dirty="0" err="1"/>
              <a:t>cs.wellesley.edu</a:t>
            </a:r>
            <a:endParaRPr lang="en-US" dirty="0"/>
          </a:p>
        </p:txBody>
      </p:sp>
      <p:sp>
        <p:nvSpPr>
          <p:cNvPr id="9" name="TextBox 8"/>
          <p:cNvSpPr txBox="1"/>
          <p:nvPr/>
        </p:nvSpPr>
        <p:spPr>
          <a:xfrm>
            <a:off x="304800" y="4876800"/>
            <a:ext cx="8458200" cy="830997"/>
          </a:xfrm>
          <a:prstGeom prst="rect">
            <a:avLst/>
          </a:prstGeom>
          <a:noFill/>
        </p:spPr>
        <p:txBody>
          <a:bodyPr wrap="square" rtlCol="0">
            <a:spAutoFit/>
          </a:bodyPr>
          <a:lstStyle/>
          <a:p>
            <a:r>
              <a:rPr lang="en-US" dirty="0"/>
              <a:t>Request #1: Here is a file to save in my </a:t>
            </a:r>
            <a:r>
              <a:rPr lang="en-US" dirty="0" err="1"/>
              <a:t>cs</a:t>
            </a:r>
            <a:r>
              <a:rPr lang="en-US" dirty="0"/>
              <a:t> server account.</a:t>
            </a:r>
          </a:p>
          <a:p>
            <a:r>
              <a:rPr lang="en-US" dirty="0"/>
              <a:t>Response #1: Got it.</a:t>
            </a:r>
          </a:p>
        </p:txBody>
      </p:sp>
      <p:sp>
        <p:nvSpPr>
          <p:cNvPr id="10" name="TextBox 9"/>
          <p:cNvSpPr txBox="1"/>
          <p:nvPr/>
        </p:nvSpPr>
        <p:spPr>
          <a:xfrm>
            <a:off x="304800" y="5874603"/>
            <a:ext cx="8458200" cy="646331"/>
          </a:xfrm>
          <a:prstGeom prst="rect">
            <a:avLst/>
          </a:prstGeom>
          <a:noFill/>
        </p:spPr>
        <p:txBody>
          <a:bodyPr wrap="square" rtlCol="0">
            <a:spAutoFit/>
          </a:bodyPr>
          <a:lstStyle/>
          <a:p>
            <a:r>
              <a:rPr lang="en-US" dirty="0"/>
              <a:t>Request #2: Download my hw1 folder from my </a:t>
            </a:r>
            <a:r>
              <a:rPr lang="en-US" dirty="0" err="1"/>
              <a:t>cs</a:t>
            </a:r>
            <a:r>
              <a:rPr lang="en-US" dirty="0"/>
              <a:t> account.   </a:t>
            </a:r>
          </a:p>
          <a:p>
            <a:r>
              <a:rPr lang="en-US" dirty="0"/>
              <a:t>Response #2: Here it is. </a:t>
            </a:r>
          </a:p>
        </p:txBody>
      </p:sp>
    </p:spTree>
    <p:extLst>
      <p:ext uri="{BB962C8B-B14F-4D97-AF65-F5344CB8AC3E}">
        <p14:creationId xmlns:p14="http://schemas.microsoft.com/office/powerpoint/2010/main" val="177013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WWW</a:t>
            </a:r>
          </a:p>
        </p:txBody>
      </p:sp>
      <p:sp>
        <p:nvSpPr>
          <p:cNvPr id="7" name="TextBox 6"/>
          <p:cNvSpPr txBox="1"/>
          <p:nvPr/>
        </p:nvSpPr>
        <p:spPr>
          <a:xfrm>
            <a:off x="152400" y="2667000"/>
            <a:ext cx="1828800" cy="1569660"/>
          </a:xfrm>
          <a:prstGeom prst="rect">
            <a:avLst/>
          </a:prstGeom>
          <a:noFill/>
        </p:spPr>
        <p:txBody>
          <a:bodyPr wrap="square" rtlCol="0">
            <a:spAutoFit/>
          </a:bodyPr>
          <a:lstStyle/>
          <a:p>
            <a:r>
              <a:rPr lang="en-US" dirty="0">
                <a:solidFill>
                  <a:srgbClr val="0000FF"/>
                </a:solidFill>
              </a:rPr>
              <a:t>Client</a:t>
            </a:r>
            <a:r>
              <a:rPr lang="en-US" dirty="0"/>
              <a:t>: You and your web browser.</a:t>
            </a:r>
          </a:p>
        </p:txBody>
      </p:sp>
      <p:sp>
        <p:nvSpPr>
          <p:cNvPr id="9" name="TextBox 8"/>
          <p:cNvSpPr txBox="1"/>
          <p:nvPr/>
        </p:nvSpPr>
        <p:spPr>
          <a:xfrm>
            <a:off x="5792101" y="5262146"/>
            <a:ext cx="2514600" cy="830997"/>
          </a:xfrm>
          <a:prstGeom prst="rect">
            <a:avLst/>
          </a:prstGeom>
          <a:noFill/>
        </p:spPr>
        <p:txBody>
          <a:bodyPr wrap="square" rtlCol="0">
            <a:spAutoFit/>
          </a:bodyPr>
          <a:lstStyle/>
          <a:p>
            <a:r>
              <a:rPr lang="en-US" dirty="0">
                <a:solidFill>
                  <a:srgbClr val="0000FF"/>
                </a:solidFill>
              </a:rPr>
              <a:t>Server</a:t>
            </a:r>
            <a:r>
              <a:rPr lang="en-US" dirty="0"/>
              <a:t>: </a:t>
            </a:r>
            <a:r>
              <a:rPr lang="en-US" dirty="0" err="1"/>
              <a:t>cs.wellesley.edu</a:t>
            </a:r>
            <a:endParaRPr lang="en-US" dirty="0"/>
          </a:p>
        </p:txBody>
      </p:sp>
      <p:sp>
        <p:nvSpPr>
          <p:cNvPr id="10" name="TextBox 9"/>
          <p:cNvSpPr txBox="1"/>
          <p:nvPr/>
        </p:nvSpPr>
        <p:spPr>
          <a:xfrm>
            <a:off x="304800" y="6014262"/>
            <a:ext cx="7772400" cy="830997"/>
          </a:xfrm>
          <a:prstGeom prst="rect">
            <a:avLst/>
          </a:prstGeom>
          <a:noFill/>
        </p:spPr>
        <p:txBody>
          <a:bodyPr wrap="square" rtlCol="0">
            <a:spAutoFit/>
          </a:bodyPr>
          <a:lstStyle/>
          <a:p>
            <a:r>
              <a:rPr lang="en-US" dirty="0"/>
              <a:t>Request: Show me the schedule page.</a:t>
            </a:r>
          </a:p>
          <a:p>
            <a:r>
              <a:rPr lang="en-US" dirty="0"/>
              <a:t>Response: Here you go.</a:t>
            </a:r>
          </a:p>
        </p:txBody>
      </p:sp>
      <p:pic>
        <p:nvPicPr>
          <p:cNvPr id="3" name="Picture 2" descr="Screen Shot 2017-01-12 at 10.20.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828681"/>
            <a:ext cx="5864580" cy="3433465"/>
          </a:xfrm>
          <a:prstGeom prst="rect">
            <a:avLst/>
          </a:prstGeom>
        </p:spPr>
      </p:pic>
    </p:spTree>
    <p:extLst>
      <p:ext uri="{BB962C8B-B14F-4D97-AF65-F5344CB8AC3E}">
        <p14:creationId xmlns:p14="http://schemas.microsoft.com/office/powerpoint/2010/main" val="373329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 = World Wide Web</a:t>
            </a:r>
          </a:p>
        </p:txBody>
      </p:sp>
      <p:sp>
        <p:nvSpPr>
          <p:cNvPr id="5" name="Slide Number Placeholder 4"/>
          <p:cNvSpPr>
            <a:spLocks noGrp="1"/>
          </p:cNvSpPr>
          <p:nvPr>
            <p:ph type="sldNum" sz="quarter" idx="12"/>
          </p:nvPr>
        </p:nvSpPr>
        <p:spPr/>
        <p:txBody>
          <a:bodyPr/>
          <a:lstStyle/>
          <a:p>
            <a:pPr>
              <a:defRPr/>
            </a:pPr>
            <a:r>
              <a:rPr lang="en-US" dirty="0"/>
              <a:t>19-</a:t>
            </a:r>
            <a:fld id="{1335CE36-9D58-8A43-B360-AEAD82F4D9C5}" type="slidenum">
              <a:rPr lang="en-US" smtClean="0"/>
              <a:pPr>
                <a:defRPr/>
              </a:pPr>
              <a:t>7</a:t>
            </a:fld>
            <a:endParaRPr lang="en-US" dirty="0"/>
          </a:p>
        </p:txBody>
      </p:sp>
      <p:pic>
        <p:nvPicPr>
          <p:cNvPr id="6" name="Picture 5"/>
          <p:cNvPicPr>
            <a:picLocks noChangeAspect="1"/>
          </p:cNvPicPr>
          <p:nvPr/>
        </p:nvPicPr>
        <p:blipFill>
          <a:blip r:embed="rId3"/>
          <a:stretch>
            <a:fillRect/>
          </a:stretch>
        </p:blipFill>
        <p:spPr>
          <a:xfrm>
            <a:off x="228600" y="1752600"/>
            <a:ext cx="4332569" cy="2895600"/>
          </a:xfrm>
          <a:prstGeom prst="rect">
            <a:avLst/>
          </a:prstGeom>
        </p:spPr>
      </p:pic>
      <p:sp>
        <p:nvSpPr>
          <p:cNvPr id="7" name="TextBox 6"/>
          <p:cNvSpPr txBox="1"/>
          <p:nvPr/>
        </p:nvSpPr>
        <p:spPr>
          <a:xfrm>
            <a:off x="4953000" y="1752600"/>
            <a:ext cx="3733800" cy="1938992"/>
          </a:xfrm>
          <a:prstGeom prst="rect">
            <a:avLst/>
          </a:prstGeom>
          <a:noFill/>
        </p:spPr>
        <p:txBody>
          <a:bodyPr wrap="square" rtlCol="0">
            <a:spAutoFit/>
          </a:bodyPr>
          <a:lstStyle/>
          <a:p>
            <a:r>
              <a:rPr lang="en-US" dirty="0"/>
              <a:t>Tim Berners-Lee is the inventor of the WWW (1989), </a:t>
            </a:r>
            <a:r>
              <a:rPr lang="en-US" b="1" dirty="0">
                <a:solidFill>
                  <a:srgbClr val="FF0000"/>
                </a:solidFill>
              </a:rPr>
              <a:t>an application </a:t>
            </a:r>
            <a:r>
              <a:rPr lang="en-US" dirty="0"/>
              <a:t>that runs on the Internet. </a:t>
            </a:r>
          </a:p>
        </p:txBody>
      </p:sp>
      <p:sp>
        <p:nvSpPr>
          <p:cNvPr id="8" name="TextBox 7"/>
          <p:cNvSpPr txBox="1"/>
          <p:nvPr/>
        </p:nvSpPr>
        <p:spPr>
          <a:xfrm>
            <a:off x="4953000" y="3733800"/>
            <a:ext cx="3733800" cy="1569660"/>
          </a:xfrm>
          <a:prstGeom prst="rect">
            <a:avLst/>
          </a:prstGeom>
          <a:noFill/>
        </p:spPr>
        <p:txBody>
          <a:bodyPr wrap="square" rtlCol="0">
            <a:spAutoFit/>
          </a:bodyPr>
          <a:lstStyle/>
          <a:p>
            <a:r>
              <a:rPr lang="en-US" dirty="0"/>
              <a:t>He created:</a:t>
            </a:r>
          </a:p>
          <a:p>
            <a:pPr marL="342900" indent="-342900">
              <a:buFontTx/>
              <a:buChar char="-"/>
            </a:pPr>
            <a:r>
              <a:rPr lang="en-US" dirty="0"/>
              <a:t>URLs,</a:t>
            </a:r>
          </a:p>
          <a:p>
            <a:pPr marL="342900" indent="-342900">
              <a:buFontTx/>
              <a:buChar char="-"/>
            </a:pPr>
            <a:r>
              <a:rPr lang="en-US" dirty="0"/>
              <a:t>the HTTP protocol, </a:t>
            </a:r>
          </a:p>
          <a:p>
            <a:pPr marL="342900" indent="-342900">
              <a:buFontTx/>
              <a:buChar char="-"/>
            </a:pPr>
            <a:r>
              <a:rPr lang="en-US" dirty="0"/>
              <a:t>the HTML language</a:t>
            </a:r>
          </a:p>
        </p:txBody>
      </p:sp>
      <p:sp>
        <p:nvSpPr>
          <p:cNvPr id="9" name="TextBox 8"/>
          <p:cNvSpPr txBox="1"/>
          <p:nvPr/>
        </p:nvSpPr>
        <p:spPr>
          <a:xfrm>
            <a:off x="228600" y="5569803"/>
            <a:ext cx="8534400" cy="830997"/>
          </a:xfrm>
          <a:prstGeom prst="rect">
            <a:avLst/>
          </a:prstGeom>
          <a:noFill/>
        </p:spPr>
        <p:txBody>
          <a:bodyPr wrap="square" rtlCol="0">
            <a:spAutoFit/>
          </a:bodyPr>
          <a:lstStyle/>
          <a:p>
            <a:r>
              <a:rPr lang="en-US" dirty="0"/>
              <a:t>He didn’t patent his technology, he put it on the Internet for free, so that other people could build upon it. </a:t>
            </a:r>
          </a:p>
        </p:txBody>
      </p:sp>
    </p:spTree>
    <p:extLst>
      <p:ext uri="{BB962C8B-B14F-4D97-AF65-F5344CB8AC3E}">
        <p14:creationId xmlns:p14="http://schemas.microsoft.com/office/powerpoint/2010/main" val="33002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524318"/>
            <a:ext cx="8649788" cy="4316261"/>
          </a:xfrm>
        </p:spPr>
      </p:pic>
    </p:spTree>
    <p:extLst>
      <p:ext uri="{BB962C8B-B14F-4D97-AF65-F5344CB8AC3E}">
        <p14:creationId xmlns:p14="http://schemas.microsoft.com/office/powerpoint/2010/main" val="213392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271337" cy="1371600"/>
          </a:xfrm>
        </p:spPr>
        <p:txBody>
          <a:bodyPr/>
          <a:lstStyle/>
          <a:p>
            <a:r>
              <a:rPr lang="en-US" dirty="0"/>
              <a:t>Web – Design Principles</a:t>
            </a:r>
          </a:p>
        </p:txBody>
      </p:sp>
      <p:sp>
        <p:nvSpPr>
          <p:cNvPr id="3" name="Content Placeholder 2"/>
          <p:cNvSpPr>
            <a:spLocks noGrp="1"/>
          </p:cNvSpPr>
          <p:nvPr>
            <p:ph idx="1"/>
          </p:nvPr>
        </p:nvSpPr>
        <p:spPr/>
        <p:txBody>
          <a:bodyPr/>
          <a:lstStyle/>
          <a:p>
            <a:pPr marL="342900" indent="-342900">
              <a:buFont typeface="Arial"/>
              <a:buChar char="•"/>
            </a:pPr>
            <a:r>
              <a:rPr lang="en-US" dirty="0"/>
              <a:t>Decentralization</a:t>
            </a:r>
          </a:p>
          <a:p>
            <a:pPr marL="342900" indent="-342900">
              <a:buFont typeface="Arial"/>
              <a:buChar char="•"/>
            </a:pPr>
            <a:r>
              <a:rPr lang="en-US" dirty="0"/>
              <a:t>Bottom-up design</a:t>
            </a:r>
          </a:p>
          <a:p>
            <a:pPr marL="342900" indent="-342900">
              <a:buFont typeface="Arial"/>
              <a:buChar char="•"/>
            </a:pPr>
            <a:r>
              <a:rPr lang="en-US" dirty="0"/>
              <a:t>Universality</a:t>
            </a:r>
          </a:p>
          <a:p>
            <a:pPr marL="342900" indent="-342900">
              <a:buFont typeface="Arial"/>
              <a:buChar char="•"/>
            </a:pPr>
            <a:r>
              <a:rPr lang="en-US" dirty="0"/>
              <a:t>Consensus</a:t>
            </a:r>
          </a:p>
          <a:p>
            <a:pPr marL="342900" indent="-342900">
              <a:buFont typeface="Arial"/>
              <a:buChar char="•"/>
            </a:pPr>
            <a:r>
              <a:rPr lang="en-US" dirty="0"/>
              <a:t>Non-discrimination – Net Neutrality</a:t>
            </a:r>
          </a:p>
          <a:p>
            <a:endParaRPr lang="en-US" dirty="0"/>
          </a:p>
        </p:txBody>
      </p:sp>
    </p:spTree>
    <p:extLst>
      <p:ext uri="{BB962C8B-B14F-4D97-AF65-F5344CB8AC3E}">
        <p14:creationId xmlns:p14="http://schemas.microsoft.com/office/powerpoint/2010/main" val="1756092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15">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115.thmx</Template>
  <TotalTime>4700</TotalTime>
  <Words>3101</Words>
  <Application>Microsoft Macintosh PowerPoint</Application>
  <PresentationFormat>On-screen Show (4:3)</PresentationFormat>
  <Paragraphs>347</Paragraphs>
  <Slides>34</Slides>
  <Notes>25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MS PGothic</vt:lpstr>
      <vt:lpstr>MS PGothic</vt:lpstr>
      <vt:lpstr>Arial</vt:lpstr>
      <vt:lpstr>Arial Black</vt:lpstr>
      <vt:lpstr>Calibri</vt:lpstr>
      <vt:lpstr>Comic Sans MS</vt:lpstr>
      <vt:lpstr>Consolas</vt:lpstr>
      <vt:lpstr>Courier New</vt:lpstr>
      <vt:lpstr>Georgia</vt:lpstr>
      <vt:lpstr>Helvetica</vt:lpstr>
      <vt:lpstr>Lucida Sans</vt:lpstr>
      <vt:lpstr>Times</vt:lpstr>
      <vt:lpstr>Verdana</vt:lpstr>
      <vt:lpstr>小塚ゴシック Pro H</vt:lpstr>
      <vt:lpstr>115</vt:lpstr>
      <vt:lpstr>CS/MAS 115:  Computing for The Socio-Techno Web</vt:lpstr>
      <vt:lpstr>Today</vt:lpstr>
      <vt:lpstr> What is the Internet?</vt:lpstr>
      <vt:lpstr>Clients and Servers</vt:lpstr>
      <vt:lpstr>Example: File Transfer</vt:lpstr>
      <vt:lpstr>Example: WWW</vt:lpstr>
      <vt:lpstr>WWW = World Wide Web</vt:lpstr>
      <vt:lpstr>PowerPoint Presentation</vt:lpstr>
      <vt:lpstr>Web – Design Principles</vt:lpstr>
      <vt:lpstr>Discussion – NET NEUTRALITY</vt:lpstr>
      <vt:lpstr>Net Neutrality - Brief History</vt:lpstr>
      <vt:lpstr>Internet vs. WWW</vt:lpstr>
      <vt:lpstr>What is Web 2.0?</vt:lpstr>
      <vt:lpstr>The Web: HTTP, URL, HTML</vt:lpstr>
      <vt:lpstr>What is a URL?</vt:lpstr>
      <vt:lpstr>U-R-L</vt:lpstr>
      <vt:lpstr>HTML – Language of Web Pages</vt:lpstr>
      <vt:lpstr>Web Browsers Render HTML </vt:lpstr>
      <vt:lpstr>“View Source” Shows Underlying HTML</vt:lpstr>
      <vt:lpstr>HTTP = HyperText Transfer Protocol</vt:lpstr>
      <vt:lpstr>An HTTP Response</vt:lpstr>
      <vt:lpstr>HiSTORY OF the WEB 1/2</vt:lpstr>
      <vt:lpstr>HiSTORY OF the WEB 2/2</vt:lpstr>
      <vt:lpstr>   Vannevar Bush As We May Think The Atlantic Monthly 1945</vt:lpstr>
      <vt:lpstr>Animation of the Memex</vt:lpstr>
      <vt:lpstr>History of the Internet</vt:lpstr>
      <vt:lpstr>Brief History of the Internet</vt:lpstr>
      <vt:lpstr>Internet Governance</vt:lpstr>
      <vt:lpstr>PowerPoint Presentation</vt:lpstr>
      <vt:lpstr>PowerPoint Presentation</vt:lpstr>
      <vt:lpstr>Internet Governance</vt:lpstr>
      <vt:lpstr>Internet Governance</vt:lpstr>
      <vt:lpstr>Net Neutrality</vt:lpstr>
      <vt:lpstr>Live Stats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Darakhshan Mir</dc:creator>
  <cp:lastModifiedBy>Microsoft Office User</cp:lastModifiedBy>
  <cp:revision>71</cp:revision>
  <cp:lastPrinted>2018-09-23T23:05:27Z</cp:lastPrinted>
  <dcterms:created xsi:type="dcterms:W3CDTF">2014-09-09T09:05:25Z</dcterms:created>
  <dcterms:modified xsi:type="dcterms:W3CDTF">2018-09-23T23:06:40Z</dcterms:modified>
</cp:coreProperties>
</file>