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1" r:id="rId1"/>
  </p:sldMasterIdLst>
  <p:notesMasterIdLst>
    <p:notesMasterId r:id="rId42"/>
  </p:notesMasterIdLst>
  <p:handoutMasterIdLst>
    <p:handoutMasterId r:id="rId43"/>
  </p:handoutMasterIdLst>
  <p:sldIdLst>
    <p:sldId id="490" r:id="rId2"/>
    <p:sldId id="461" r:id="rId3"/>
    <p:sldId id="504" r:id="rId4"/>
    <p:sldId id="491" r:id="rId5"/>
    <p:sldId id="497" r:id="rId6"/>
    <p:sldId id="495" r:id="rId7"/>
    <p:sldId id="424" r:id="rId8"/>
    <p:sldId id="462" r:id="rId9"/>
    <p:sldId id="464" r:id="rId10"/>
    <p:sldId id="465" r:id="rId11"/>
    <p:sldId id="506" r:id="rId12"/>
    <p:sldId id="466" r:id="rId13"/>
    <p:sldId id="512" r:id="rId14"/>
    <p:sldId id="467" r:id="rId15"/>
    <p:sldId id="468" r:id="rId16"/>
    <p:sldId id="445" r:id="rId17"/>
    <p:sldId id="426" r:id="rId18"/>
    <p:sldId id="447" r:id="rId19"/>
    <p:sldId id="441" r:id="rId20"/>
    <p:sldId id="469" r:id="rId21"/>
    <p:sldId id="460" r:id="rId22"/>
    <p:sldId id="480" r:id="rId23"/>
    <p:sldId id="470" r:id="rId24"/>
    <p:sldId id="503" r:id="rId25"/>
    <p:sldId id="509" r:id="rId26"/>
    <p:sldId id="472" r:id="rId27"/>
    <p:sldId id="473" r:id="rId28"/>
    <p:sldId id="482" r:id="rId29"/>
    <p:sldId id="483" r:id="rId30"/>
    <p:sldId id="439" r:id="rId31"/>
    <p:sldId id="263" r:id="rId32"/>
    <p:sldId id="484" r:id="rId33"/>
    <p:sldId id="449" r:id="rId34"/>
    <p:sldId id="502" r:id="rId35"/>
    <p:sldId id="282" r:id="rId36"/>
    <p:sldId id="505" r:id="rId37"/>
    <p:sldId id="510" r:id="rId38"/>
    <p:sldId id="511" r:id="rId39"/>
    <p:sldId id="283" r:id="rId40"/>
    <p:sldId id="284" r:id="rId4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Lucida Sans" charset="0"/>
        <a:ea typeface="ＭＳ Ｐゴシック" charset="0"/>
        <a:cs typeface="ＭＳ Ｐゴシック" charset="0"/>
      </a:defRPr>
    </a:lvl5pPr>
    <a:lvl6pPr marL="2286000" algn="l" defTabSz="457200" rtl="0" eaLnBrk="1" latinLnBrk="0" hangingPunct="1">
      <a:defRPr sz="2400" kern="1200">
        <a:solidFill>
          <a:schemeClr val="tx1"/>
        </a:solidFill>
        <a:latin typeface="Lucida Sans" charset="0"/>
        <a:ea typeface="ＭＳ Ｐゴシック" charset="0"/>
        <a:cs typeface="ＭＳ Ｐゴシック" charset="0"/>
      </a:defRPr>
    </a:lvl6pPr>
    <a:lvl7pPr marL="2743200" algn="l" defTabSz="457200" rtl="0" eaLnBrk="1" latinLnBrk="0" hangingPunct="1">
      <a:defRPr sz="2400" kern="1200">
        <a:solidFill>
          <a:schemeClr val="tx1"/>
        </a:solidFill>
        <a:latin typeface="Lucida Sans" charset="0"/>
        <a:ea typeface="ＭＳ Ｐゴシック" charset="0"/>
        <a:cs typeface="ＭＳ Ｐゴシック" charset="0"/>
      </a:defRPr>
    </a:lvl7pPr>
    <a:lvl8pPr marL="3200400" algn="l" defTabSz="457200" rtl="0" eaLnBrk="1" latinLnBrk="0" hangingPunct="1">
      <a:defRPr sz="2400" kern="1200">
        <a:solidFill>
          <a:schemeClr val="tx1"/>
        </a:solidFill>
        <a:latin typeface="Lucida Sans" charset="0"/>
        <a:ea typeface="ＭＳ Ｐゴシック" charset="0"/>
        <a:cs typeface="ＭＳ Ｐゴシック" charset="0"/>
      </a:defRPr>
    </a:lvl8pPr>
    <a:lvl9pPr marL="3657600" algn="l" defTabSz="457200" rtl="0" eaLnBrk="1" latinLnBrk="0" hangingPunct="1">
      <a:defRPr sz="2400" kern="1200">
        <a:solidFill>
          <a:schemeClr val="tx1"/>
        </a:solidFill>
        <a:latin typeface="Lucida San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0"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F4F3EB"/>
    <a:srgbClr val="F0EEEB"/>
    <a:srgbClr val="00A000"/>
    <a:srgbClr val="A40508"/>
    <a:srgbClr val="A50021"/>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52"/>
    <p:restoredTop sz="74635" autoAdjust="0"/>
  </p:normalViewPr>
  <p:slideViewPr>
    <p:cSldViewPr>
      <p:cViewPr varScale="1">
        <p:scale>
          <a:sx n="68" d="100"/>
          <a:sy n="68" d="100"/>
        </p:scale>
        <p:origin x="352"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9" d="100"/>
        <a:sy n="59" d="100"/>
      </p:scale>
      <p:origin x="0" y="0"/>
    </p:cViewPr>
  </p:sorterViewPr>
  <p:notesViewPr>
    <p:cSldViewPr>
      <p:cViewPr varScale="1">
        <p:scale>
          <a:sx n="66" d="100"/>
          <a:sy n="66" d="100"/>
        </p:scale>
        <p:origin x="65536" y="13457817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1E2838-5925-4BB5-917D-C5B4830EA04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E7992354-1F6D-4414-A2E5-8AC98BAE23EB}">
      <dgm:prSet/>
      <dgm:spPr/>
      <dgm:t>
        <a:bodyPr/>
        <a:lstStyle/>
        <a:p>
          <a:pPr rtl="0"/>
          <a:r>
            <a:rPr lang="en-US" dirty="0"/>
            <a:t>1</a:t>
          </a:r>
        </a:p>
      </dgm:t>
    </dgm:pt>
    <dgm:pt modelId="{DBDE6831-CBAD-43E8-9508-28C914A653AE}" type="parTrans" cxnId="{78E85DE5-5CC1-4928-8961-C48D3A7F57EE}">
      <dgm:prSet/>
      <dgm:spPr/>
      <dgm:t>
        <a:bodyPr/>
        <a:lstStyle/>
        <a:p>
          <a:endParaRPr lang="en-US"/>
        </a:p>
      </dgm:t>
    </dgm:pt>
    <dgm:pt modelId="{2923F81D-751D-4D5B-AC40-78A196EAF14B}" type="sibTrans" cxnId="{78E85DE5-5CC1-4928-8961-C48D3A7F57EE}">
      <dgm:prSet/>
      <dgm:spPr>
        <a:solidFill>
          <a:schemeClr val="bg1"/>
        </a:solidFill>
      </dgm:spPr>
      <dgm:t>
        <a:bodyPr/>
        <a:lstStyle/>
        <a:p>
          <a:endParaRPr lang="en-US"/>
        </a:p>
      </dgm:t>
    </dgm:pt>
    <dgm:pt modelId="{40A56AA2-5A12-4050-AC6C-BB331C2DB25C}">
      <dgm:prSet/>
      <dgm:spPr>
        <a:solidFill>
          <a:schemeClr val="accent6">
            <a:lumMod val="50000"/>
          </a:schemeClr>
        </a:solidFill>
        <a:ln>
          <a:solidFill>
            <a:schemeClr val="accent6"/>
          </a:solidFill>
        </a:ln>
      </dgm:spPr>
      <dgm:t>
        <a:bodyPr/>
        <a:lstStyle/>
        <a:p>
          <a:pPr rtl="0"/>
          <a:r>
            <a:rPr lang="en-US" dirty="0">
              <a:solidFill>
                <a:schemeClr val="tx1"/>
              </a:solidFill>
            </a:rPr>
            <a:t>2</a:t>
          </a:r>
        </a:p>
      </dgm:t>
    </dgm:pt>
    <dgm:pt modelId="{A96F500A-03CB-4FA7-ABE0-A08CD7F4B2B3}" type="parTrans" cxnId="{437F75E8-0BDA-4DF2-90D8-2EB929CC381C}">
      <dgm:prSet/>
      <dgm:spPr/>
      <dgm:t>
        <a:bodyPr/>
        <a:lstStyle/>
        <a:p>
          <a:endParaRPr lang="en-US"/>
        </a:p>
      </dgm:t>
    </dgm:pt>
    <dgm:pt modelId="{D8CFE623-B6C5-4650-9A41-530FC492E99C}" type="sibTrans" cxnId="{437F75E8-0BDA-4DF2-90D8-2EB929CC381C}">
      <dgm:prSet/>
      <dgm:spPr>
        <a:solidFill>
          <a:schemeClr val="bg1"/>
        </a:solidFill>
      </dgm:spPr>
      <dgm:t>
        <a:bodyPr/>
        <a:lstStyle/>
        <a:p>
          <a:endParaRPr lang="en-US"/>
        </a:p>
      </dgm:t>
    </dgm:pt>
    <dgm:pt modelId="{A960F102-8ABD-4720-9D42-1517C58B50AA}">
      <dgm:prSet/>
      <dgm:spPr/>
      <dgm:t>
        <a:bodyPr/>
        <a:lstStyle/>
        <a:p>
          <a:pPr rtl="0"/>
          <a:r>
            <a:rPr lang="en-US" dirty="0"/>
            <a:t>3</a:t>
          </a:r>
        </a:p>
      </dgm:t>
    </dgm:pt>
    <dgm:pt modelId="{E1C57221-67EC-4991-A688-5A5F52BD419C}" type="parTrans" cxnId="{4F35683B-DC1B-41A2-B6A7-FD1F4F3D514A}">
      <dgm:prSet/>
      <dgm:spPr/>
      <dgm:t>
        <a:bodyPr/>
        <a:lstStyle/>
        <a:p>
          <a:endParaRPr lang="en-US"/>
        </a:p>
      </dgm:t>
    </dgm:pt>
    <dgm:pt modelId="{69629BAE-B38A-47EF-BDFE-B740BEBE9B35}" type="sibTrans" cxnId="{4F35683B-DC1B-41A2-B6A7-FD1F4F3D514A}">
      <dgm:prSet/>
      <dgm:spPr>
        <a:solidFill>
          <a:schemeClr val="bg1"/>
        </a:solidFill>
      </dgm:spPr>
      <dgm:t>
        <a:bodyPr/>
        <a:lstStyle/>
        <a:p>
          <a:endParaRPr lang="en-US"/>
        </a:p>
      </dgm:t>
    </dgm:pt>
    <dgm:pt modelId="{CF2742C0-47B9-4D96-BC13-FE9B96968657}">
      <dgm:prSet/>
      <dgm:spPr/>
      <dgm:t>
        <a:bodyPr/>
        <a:lstStyle/>
        <a:p>
          <a:pPr rtl="0"/>
          <a:r>
            <a:rPr lang="en-US" dirty="0"/>
            <a:t>4</a:t>
          </a:r>
        </a:p>
      </dgm:t>
    </dgm:pt>
    <dgm:pt modelId="{B0D0C5D9-6D4E-4196-A27B-432890A5A0E0}" type="parTrans" cxnId="{4033CD25-B0BA-4DD8-88DC-B54D1CF9B521}">
      <dgm:prSet/>
      <dgm:spPr/>
      <dgm:t>
        <a:bodyPr/>
        <a:lstStyle/>
        <a:p>
          <a:endParaRPr lang="en-US"/>
        </a:p>
      </dgm:t>
    </dgm:pt>
    <dgm:pt modelId="{BB698504-8B48-459A-8C4E-EB3190207CF4}" type="sibTrans" cxnId="{4033CD25-B0BA-4DD8-88DC-B54D1CF9B521}">
      <dgm:prSet/>
      <dgm:spPr>
        <a:solidFill>
          <a:schemeClr val="bg1"/>
        </a:solidFill>
      </dgm:spPr>
      <dgm:t>
        <a:bodyPr/>
        <a:lstStyle/>
        <a:p>
          <a:endParaRPr lang="en-US"/>
        </a:p>
      </dgm:t>
    </dgm:pt>
    <dgm:pt modelId="{B213B207-7E3D-4B02-890E-A132B073755F}">
      <dgm:prSet/>
      <dgm:spPr/>
      <dgm:t>
        <a:bodyPr/>
        <a:lstStyle/>
        <a:p>
          <a:pPr rtl="0"/>
          <a:r>
            <a:rPr lang="en-US" dirty="0"/>
            <a:t>5</a:t>
          </a:r>
        </a:p>
      </dgm:t>
    </dgm:pt>
    <dgm:pt modelId="{0CB2DE15-EB24-432D-B2FA-308ACC2BF97A}" type="parTrans" cxnId="{4676433E-2133-41EB-97DB-28C8A4B11528}">
      <dgm:prSet/>
      <dgm:spPr/>
      <dgm:t>
        <a:bodyPr/>
        <a:lstStyle/>
        <a:p>
          <a:endParaRPr lang="en-US"/>
        </a:p>
      </dgm:t>
    </dgm:pt>
    <dgm:pt modelId="{A0E4AEDA-48CF-4DCD-B9E4-4CBAB1E7FA89}" type="sibTrans" cxnId="{4676433E-2133-41EB-97DB-28C8A4B11528}">
      <dgm:prSet/>
      <dgm:spPr>
        <a:solidFill>
          <a:schemeClr val="bg1"/>
        </a:solidFill>
      </dgm:spPr>
      <dgm:t>
        <a:bodyPr/>
        <a:lstStyle/>
        <a:p>
          <a:endParaRPr lang="en-US"/>
        </a:p>
      </dgm:t>
    </dgm:pt>
    <dgm:pt modelId="{BAE871CE-0D4F-4E39-835E-F088E0A8D7B8}">
      <dgm:prSet/>
      <dgm:spPr/>
      <dgm:t>
        <a:bodyPr/>
        <a:lstStyle/>
        <a:p>
          <a:pPr rtl="0"/>
          <a:r>
            <a:rPr lang="en-US" dirty="0"/>
            <a:t>6</a:t>
          </a:r>
        </a:p>
      </dgm:t>
    </dgm:pt>
    <dgm:pt modelId="{85FB1C8B-37D5-4C89-AE94-0020E917F85F}" type="parTrans" cxnId="{D40C6781-8001-455D-956E-A3D5ED916272}">
      <dgm:prSet/>
      <dgm:spPr/>
      <dgm:t>
        <a:bodyPr/>
        <a:lstStyle/>
        <a:p>
          <a:endParaRPr lang="en-US"/>
        </a:p>
      </dgm:t>
    </dgm:pt>
    <dgm:pt modelId="{08953837-4EBB-4837-A55E-743358B82544}" type="sibTrans" cxnId="{D40C6781-8001-455D-956E-A3D5ED916272}">
      <dgm:prSet/>
      <dgm:spPr>
        <a:solidFill>
          <a:schemeClr val="bg1"/>
        </a:solidFill>
      </dgm:spPr>
      <dgm:t>
        <a:bodyPr/>
        <a:lstStyle/>
        <a:p>
          <a:endParaRPr lang="en-US"/>
        </a:p>
      </dgm:t>
    </dgm:pt>
    <dgm:pt modelId="{BFB30A8D-3A24-4CD5-8C9B-071AFCA49B32}">
      <dgm:prSet/>
      <dgm:spPr/>
      <dgm:t>
        <a:bodyPr/>
        <a:lstStyle/>
        <a:p>
          <a:pPr rtl="0"/>
          <a:r>
            <a:rPr lang="en-US" dirty="0"/>
            <a:t>7</a:t>
          </a:r>
        </a:p>
      </dgm:t>
    </dgm:pt>
    <dgm:pt modelId="{A50E7F47-15BC-4D03-99C0-A6B0976D9E03}" type="parTrans" cxnId="{C33B43DD-8A26-4D5B-8AE6-261EFD16CCFA}">
      <dgm:prSet/>
      <dgm:spPr/>
      <dgm:t>
        <a:bodyPr/>
        <a:lstStyle/>
        <a:p>
          <a:endParaRPr lang="en-US"/>
        </a:p>
      </dgm:t>
    </dgm:pt>
    <dgm:pt modelId="{E166647C-FBEA-461C-8F1A-576E91B552D0}" type="sibTrans" cxnId="{C33B43DD-8A26-4D5B-8AE6-261EFD16CCFA}">
      <dgm:prSet/>
      <dgm:spPr>
        <a:solidFill>
          <a:schemeClr val="bg1"/>
        </a:solidFill>
      </dgm:spPr>
      <dgm:t>
        <a:bodyPr/>
        <a:lstStyle/>
        <a:p>
          <a:endParaRPr lang="en-US"/>
        </a:p>
      </dgm:t>
    </dgm:pt>
    <dgm:pt modelId="{9A873BFE-5DD6-4C50-822C-7ADF1B640653}">
      <dgm:prSet/>
      <dgm:spPr/>
      <dgm:t>
        <a:bodyPr/>
        <a:lstStyle/>
        <a:p>
          <a:pPr rtl="0"/>
          <a:r>
            <a:rPr lang="en-US" dirty="0"/>
            <a:t>8</a:t>
          </a:r>
        </a:p>
      </dgm:t>
    </dgm:pt>
    <dgm:pt modelId="{7E08FA4B-DB81-4ABC-B07F-A633C8CB1EEC}" type="parTrans" cxnId="{951DDDA3-50F2-4683-BE36-060F1C46A836}">
      <dgm:prSet/>
      <dgm:spPr/>
      <dgm:t>
        <a:bodyPr/>
        <a:lstStyle/>
        <a:p>
          <a:endParaRPr lang="en-US"/>
        </a:p>
      </dgm:t>
    </dgm:pt>
    <dgm:pt modelId="{2541D0BB-D4CF-4B1C-B5A3-12E66D29F3CB}" type="sibTrans" cxnId="{951DDDA3-50F2-4683-BE36-060F1C46A836}">
      <dgm:prSet/>
      <dgm:spPr>
        <a:solidFill>
          <a:schemeClr val="bg1"/>
        </a:solidFill>
      </dgm:spPr>
      <dgm:t>
        <a:bodyPr/>
        <a:lstStyle/>
        <a:p>
          <a:endParaRPr lang="en-US"/>
        </a:p>
      </dgm:t>
    </dgm:pt>
    <dgm:pt modelId="{0DF21FC9-A2B3-4EC9-8D75-2C75DB0A31DE}" type="pres">
      <dgm:prSet presAssocID="{9A1E2838-5925-4BB5-917D-C5B4830EA049}" presName="cycle" presStyleCnt="0">
        <dgm:presLayoutVars>
          <dgm:dir/>
          <dgm:resizeHandles val="exact"/>
        </dgm:presLayoutVars>
      </dgm:prSet>
      <dgm:spPr/>
    </dgm:pt>
    <dgm:pt modelId="{6059B86F-9E73-45A4-9222-6887A3C34E73}" type="pres">
      <dgm:prSet presAssocID="{E7992354-1F6D-4414-A2E5-8AC98BAE23EB}" presName="node" presStyleLbl="node1" presStyleIdx="0" presStyleCnt="8">
        <dgm:presLayoutVars>
          <dgm:bulletEnabled val="1"/>
        </dgm:presLayoutVars>
      </dgm:prSet>
      <dgm:spPr/>
    </dgm:pt>
    <dgm:pt modelId="{655E9E0E-F74C-49E4-9D92-C8149E6F1E41}" type="pres">
      <dgm:prSet presAssocID="{2923F81D-751D-4D5B-AC40-78A196EAF14B}" presName="sibTrans" presStyleLbl="sibTrans2D1" presStyleIdx="0" presStyleCnt="8"/>
      <dgm:spPr/>
    </dgm:pt>
    <dgm:pt modelId="{9BA6B140-722C-4578-A95C-D1507138C3D1}" type="pres">
      <dgm:prSet presAssocID="{2923F81D-751D-4D5B-AC40-78A196EAF14B}" presName="connectorText" presStyleLbl="sibTrans2D1" presStyleIdx="0" presStyleCnt="8"/>
      <dgm:spPr/>
    </dgm:pt>
    <dgm:pt modelId="{B5D2277F-59FC-4267-8F01-8117BE393E30}" type="pres">
      <dgm:prSet presAssocID="{40A56AA2-5A12-4050-AC6C-BB331C2DB25C}" presName="node" presStyleLbl="node1" presStyleIdx="1" presStyleCnt="8">
        <dgm:presLayoutVars>
          <dgm:bulletEnabled val="1"/>
        </dgm:presLayoutVars>
      </dgm:prSet>
      <dgm:spPr/>
    </dgm:pt>
    <dgm:pt modelId="{C50ABA18-B18A-4F8F-92DD-2B5CA3E8871C}" type="pres">
      <dgm:prSet presAssocID="{D8CFE623-B6C5-4650-9A41-530FC492E99C}" presName="sibTrans" presStyleLbl="sibTrans2D1" presStyleIdx="1" presStyleCnt="8"/>
      <dgm:spPr/>
    </dgm:pt>
    <dgm:pt modelId="{4552CF52-92B7-4BE7-94FD-609563F4CED6}" type="pres">
      <dgm:prSet presAssocID="{D8CFE623-B6C5-4650-9A41-530FC492E99C}" presName="connectorText" presStyleLbl="sibTrans2D1" presStyleIdx="1" presStyleCnt="8"/>
      <dgm:spPr/>
    </dgm:pt>
    <dgm:pt modelId="{AE859A8A-DB2E-4123-A668-96EEBAE49736}" type="pres">
      <dgm:prSet presAssocID="{A960F102-8ABD-4720-9D42-1517C58B50AA}" presName="node" presStyleLbl="node1" presStyleIdx="2" presStyleCnt="8">
        <dgm:presLayoutVars>
          <dgm:bulletEnabled val="1"/>
        </dgm:presLayoutVars>
      </dgm:prSet>
      <dgm:spPr/>
    </dgm:pt>
    <dgm:pt modelId="{4DC8D6B8-732C-43B2-B162-BE1EFAA217F8}" type="pres">
      <dgm:prSet presAssocID="{69629BAE-B38A-47EF-BDFE-B740BEBE9B35}" presName="sibTrans" presStyleLbl="sibTrans2D1" presStyleIdx="2" presStyleCnt="8"/>
      <dgm:spPr/>
    </dgm:pt>
    <dgm:pt modelId="{7E983BB4-4635-4A73-AC72-6B866B962B5D}" type="pres">
      <dgm:prSet presAssocID="{69629BAE-B38A-47EF-BDFE-B740BEBE9B35}" presName="connectorText" presStyleLbl="sibTrans2D1" presStyleIdx="2" presStyleCnt="8"/>
      <dgm:spPr/>
    </dgm:pt>
    <dgm:pt modelId="{8A54D369-B98D-4F21-9F37-F2D9B9CCEDF4}" type="pres">
      <dgm:prSet presAssocID="{CF2742C0-47B9-4D96-BC13-FE9B96968657}" presName="node" presStyleLbl="node1" presStyleIdx="3" presStyleCnt="8">
        <dgm:presLayoutVars>
          <dgm:bulletEnabled val="1"/>
        </dgm:presLayoutVars>
      </dgm:prSet>
      <dgm:spPr/>
    </dgm:pt>
    <dgm:pt modelId="{B0336C6B-9CB2-4403-A07D-6407F4940185}" type="pres">
      <dgm:prSet presAssocID="{BB698504-8B48-459A-8C4E-EB3190207CF4}" presName="sibTrans" presStyleLbl="sibTrans2D1" presStyleIdx="3" presStyleCnt="8"/>
      <dgm:spPr/>
    </dgm:pt>
    <dgm:pt modelId="{D8AAEE58-3525-4370-A2DF-2DCFBED0933B}" type="pres">
      <dgm:prSet presAssocID="{BB698504-8B48-459A-8C4E-EB3190207CF4}" presName="connectorText" presStyleLbl="sibTrans2D1" presStyleIdx="3" presStyleCnt="8"/>
      <dgm:spPr/>
    </dgm:pt>
    <dgm:pt modelId="{321A8E86-EB81-435F-B2AE-F01E46146F71}" type="pres">
      <dgm:prSet presAssocID="{B213B207-7E3D-4B02-890E-A132B073755F}" presName="node" presStyleLbl="node1" presStyleIdx="4" presStyleCnt="8">
        <dgm:presLayoutVars>
          <dgm:bulletEnabled val="1"/>
        </dgm:presLayoutVars>
      </dgm:prSet>
      <dgm:spPr/>
    </dgm:pt>
    <dgm:pt modelId="{781E4239-5D88-40BD-A1AF-3462469F7F46}" type="pres">
      <dgm:prSet presAssocID="{A0E4AEDA-48CF-4DCD-B9E4-4CBAB1E7FA89}" presName="sibTrans" presStyleLbl="sibTrans2D1" presStyleIdx="4" presStyleCnt="8"/>
      <dgm:spPr/>
    </dgm:pt>
    <dgm:pt modelId="{A97F9869-B2FF-47E6-A598-71A74ED905C0}" type="pres">
      <dgm:prSet presAssocID="{A0E4AEDA-48CF-4DCD-B9E4-4CBAB1E7FA89}" presName="connectorText" presStyleLbl="sibTrans2D1" presStyleIdx="4" presStyleCnt="8"/>
      <dgm:spPr/>
    </dgm:pt>
    <dgm:pt modelId="{C447C735-3867-4051-ADAE-B337BEA291D0}" type="pres">
      <dgm:prSet presAssocID="{BAE871CE-0D4F-4E39-835E-F088E0A8D7B8}" presName="node" presStyleLbl="node1" presStyleIdx="5" presStyleCnt="8">
        <dgm:presLayoutVars>
          <dgm:bulletEnabled val="1"/>
        </dgm:presLayoutVars>
      </dgm:prSet>
      <dgm:spPr/>
    </dgm:pt>
    <dgm:pt modelId="{C657C9B8-079D-4338-942A-091873982266}" type="pres">
      <dgm:prSet presAssocID="{08953837-4EBB-4837-A55E-743358B82544}" presName="sibTrans" presStyleLbl="sibTrans2D1" presStyleIdx="5" presStyleCnt="8"/>
      <dgm:spPr/>
    </dgm:pt>
    <dgm:pt modelId="{0C76FDF2-1750-47D6-AEA4-EC5F46235FA0}" type="pres">
      <dgm:prSet presAssocID="{08953837-4EBB-4837-A55E-743358B82544}" presName="connectorText" presStyleLbl="sibTrans2D1" presStyleIdx="5" presStyleCnt="8"/>
      <dgm:spPr/>
    </dgm:pt>
    <dgm:pt modelId="{DF11B0F4-D26C-4E01-A36C-65447AB8B4BC}" type="pres">
      <dgm:prSet presAssocID="{BFB30A8D-3A24-4CD5-8C9B-071AFCA49B32}" presName="node" presStyleLbl="node1" presStyleIdx="6" presStyleCnt="8">
        <dgm:presLayoutVars>
          <dgm:bulletEnabled val="1"/>
        </dgm:presLayoutVars>
      </dgm:prSet>
      <dgm:spPr/>
    </dgm:pt>
    <dgm:pt modelId="{5C476B41-1571-4DE5-BF61-D33D4E233551}" type="pres">
      <dgm:prSet presAssocID="{E166647C-FBEA-461C-8F1A-576E91B552D0}" presName="sibTrans" presStyleLbl="sibTrans2D1" presStyleIdx="6" presStyleCnt="8"/>
      <dgm:spPr/>
    </dgm:pt>
    <dgm:pt modelId="{740C9AEA-FD0A-4A8E-9C15-92D89E20C915}" type="pres">
      <dgm:prSet presAssocID="{E166647C-FBEA-461C-8F1A-576E91B552D0}" presName="connectorText" presStyleLbl="sibTrans2D1" presStyleIdx="6" presStyleCnt="8"/>
      <dgm:spPr/>
    </dgm:pt>
    <dgm:pt modelId="{552E698B-9307-4716-B9BB-76C02C34C1D3}" type="pres">
      <dgm:prSet presAssocID="{9A873BFE-5DD6-4C50-822C-7ADF1B640653}" presName="node" presStyleLbl="node1" presStyleIdx="7" presStyleCnt="8">
        <dgm:presLayoutVars>
          <dgm:bulletEnabled val="1"/>
        </dgm:presLayoutVars>
      </dgm:prSet>
      <dgm:spPr/>
    </dgm:pt>
    <dgm:pt modelId="{A54656C1-F800-421C-B0EB-44351915424F}" type="pres">
      <dgm:prSet presAssocID="{2541D0BB-D4CF-4B1C-B5A3-12E66D29F3CB}" presName="sibTrans" presStyleLbl="sibTrans2D1" presStyleIdx="7" presStyleCnt="8"/>
      <dgm:spPr/>
    </dgm:pt>
    <dgm:pt modelId="{1B921D54-816E-4634-9FAF-33549D0183D5}" type="pres">
      <dgm:prSet presAssocID="{2541D0BB-D4CF-4B1C-B5A3-12E66D29F3CB}" presName="connectorText" presStyleLbl="sibTrans2D1" presStyleIdx="7" presStyleCnt="8"/>
      <dgm:spPr/>
    </dgm:pt>
  </dgm:ptLst>
  <dgm:cxnLst>
    <dgm:cxn modelId="{2324C001-AFD8-B345-97CC-1538C4A3CE39}" type="presOf" srcId="{9A873BFE-5DD6-4C50-822C-7ADF1B640653}" destId="{552E698B-9307-4716-B9BB-76C02C34C1D3}" srcOrd="0" destOrd="0" presId="urn:microsoft.com/office/officeart/2005/8/layout/cycle2"/>
    <dgm:cxn modelId="{8F4DE90A-A03A-A24E-B477-296921BEB528}" type="presOf" srcId="{08953837-4EBB-4837-A55E-743358B82544}" destId="{C657C9B8-079D-4338-942A-091873982266}" srcOrd="0" destOrd="0" presId="urn:microsoft.com/office/officeart/2005/8/layout/cycle2"/>
    <dgm:cxn modelId="{24049214-1BA4-0E4B-87DC-9651ECC03A6F}" type="presOf" srcId="{2541D0BB-D4CF-4B1C-B5A3-12E66D29F3CB}" destId="{1B921D54-816E-4634-9FAF-33549D0183D5}" srcOrd="1" destOrd="0" presId="urn:microsoft.com/office/officeart/2005/8/layout/cycle2"/>
    <dgm:cxn modelId="{969A1719-C724-9040-8226-37013D1A2E46}" type="presOf" srcId="{9A1E2838-5925-4BB5-917D-C5B4830EA049}" destId="{0DF21FC9-A2B3-4EC9-8D75-2C75DB0A31DE}" srcOrd="0" destOrd="0" presId="urn:microsoft.com/office/officeart/2005/8/layout/cycle2"/>
    <dgm:cxn modelId="{B7830923-5401-714C-8B06-857AD868B930}" type="presOf" srcId="{E7992354-1F6D-4414-A2E5-8AC98BAE23EB}" destId="{6059B86F-9E73-45A4-9222-6887A3C34E73}" srcOrd="0" destOrd="0" presId="urn:microsoft.com/office/officeart/2005/8/layout/cycle2"/>
    <dgm:cxn modelId="{4033CD25-B0BA-4DD8-88DC-B54D1CF9B521}" srcId="{9A1E2838-5925-4BB5-917D-C5B4830EA049}" destId="{CF2742C0-47B9-4D96-BC13-FE9B96968657}" srcOrd="3" destOrd="0" parTransId="{B0D0C5D9-6D4E-4196-A27B-432890A5A0E0}" sibTransId="{BB698504-8B48-459A-8C4E-EB3190207CF4}"/>
    <dgm:cxn modelId="{B2E97837-89F8-AE44-9AAB-1447CD075AA8}" type="presOf" srcId="{08953837-4EBB-4837-A55E-743358B82544}" destId="{0C76FDF2-1750-47D6-AEA4-EC5F46235FA0}" srcOrd="1" destOrd="0" presId="urn:microsoft.com/office/officeart/2005/8/layout/cycle2"/>
    <dgm:cxn modelId="{4F35683B-DC1B-41A2-B6A7-FD1F4F3D514A}" srcId="{9A1E2838-5925-4BB5-917D-C5B4830EA049}" destId="{A960F102-8ABD-4720-9D42-1517C58B50AA}" srcOrd="2" destOrd="0" parTransId="{E1C57221-67EC-4991-A688-5A5F52BD419C}" sibTransId="{69629BAE-B38A-47EF-BDFE-B740BEBE9B35}"/>
    <dgm:cxn modelId="{4676433E-2133-41EB-97DB-28C8A4B11528}" srcId="{9A1E2838-5925-4BB5-917D-C5B4830EA049}" destId="{B213B207-7E3D-4B02-890E-A132B073755F}" srcOrd="4" destOrd="0" parTransId="{0CB2DE15-EB24-432D-B2FA-308ACC2BF97A}" sibTransId="{A0E4AEDA-48CF-4DCD-B9E4-4CBAB1E7FA89}"/>
    <dgm:cxn modelId="{8776D860-81DA-A848-B783-6CAF12638EFB}" type="presOf" srcId="{D8CFE623-B6C5-4650-9A41-530FC492E99C}" destId="{4552CF52-92B7-4BE7-94FD-609563F4CED6}" srcOrd="1" destOrd="0" presId="urn:microsoft.com/office/officeart/2005/8/layout/cycle2"/>
    <dgm:cxn modelId="{9C982068-CB45-AB47-AFA8-2AA011867D4C}" type="presOf" srcId="{69629BAE-B38A-47EF-BDFE-B740BEBE9B35}" destId="{7E983BB4-4635-4A73-AC72-6B866B962B5D}" srcOrd="1" destOrd="0" presId="urn:microsoft.com/office/officeart/2005/8/layout/cycle2"/>
    <dgm:cxn modelId="{3982546C-2C88-884B-996E-625A895B36E7}" type="presOf" srcId="{2541D0BB-D4CF-4B1C-B5A3-12E66D29F3CB}" destId="{A54656C1-F800-421C-B0EB-44351915424F}" srcOrd="0" destOrd="0" presId="urn:microsoft.com/office/officeart/2005/8/layout/cycle2"/>
    <dgm:cxn modelId="{5BA39170-390E-894E-BB1B-77B20156E6C9}" type="presOf" srcId="{69629BAE-B38A-47EF-BDFE-B740BEBE9B35}" destId="{4DC8D6B8-732C-43B2-B162-BE1EFAA217F8}" srcOrd="0" destOrd="0" presId="urn:microsoft.com/office/officeart/2005/8/layout/cycle2"/>
    <dgm:cxn modelId="{66404471-BA11-5547-BC98-8EAFDB246BD5}" type="presOf" srcId="{A960F102-8ABD-4720-9D42-1517C58B50AA}" destId="{AE859A8A-DB2E-4123-A668-96EEBAE49736}" srcOrd="0" destOrd="0" presId="urn:microsoft.com/office/officeart/2005/8/layout/cycle2"/>
    <dgm:cxn modelId="{D40C6781-8001-455D-956E-A3D5ED916272}" srcId="{9A1E2838-5925-4BB5-917D-C5B4830EA049}" destId="{BAE871CE-0D4F-4E39-835E-F088E0A8D7B8}" srcOrd="5" destOrd="0" parTransId="{85FB1C8B-37D5-4C89-AE94-0020E917F85F}" sibTransId="{08953837-4EBB-4837-A55E-743358B82544}"/>
    <dgm:cxn modelId="{BFD7FD82-1F8E-0943-B457-BB94B0BDA2F7}" type="presOf" srcId="{BFB30A8D-3A24-4CD5-8C9B-071AFCA49B32}" destId="{DF11B0F4-D26C-4E01-A36C-65447AB8B4BC}" srcOrd="0" destOrd="0" presId="urn:microsoft.com/office/officeart/2005/8/layout/cycle2"/>
    <dgm:cxn modelId="{095D9288-2967-2B42-91AA-DF14CF3CBC8F}" type="presOf" srcId="{B213B207-7E3D-4B02-890E-A132B073755F}" destId="{321A8E86-EB81-435F-B2AE-F01E46146F71}" srcOrd="0" destOrd="0" presId="urn:microsoft.com/office/officeart/2005/8/layout/cycle2"/>
    <dgm:cxn modelId="{1C403691-997A-3E46-A7F9-2563E103E064}" type="presOf" srcId="{2923F81D-751D-4D5B-AC40-78A196EAF14B}" destId="{655E9E0E-F74C-49E4-9D92-C8149E6F1E41}" srcOrd="0" destOrd="0" presId="urn:microsoft.com/office/officeart/2005/8/layout/cycle2"/>
    <dgm:cxn modelId="{9CFB3798-D071-5044-8F4F-58B4A9C121FD}" type="presOf" srcId="{2923F81D-751D-4D5B-AC40-78A196EAF14B}" destId="{9BA6B140-722C-4578-A95C-D1507138C3D1}" srcOrd="1" destOrd="0" presId="urn:microsoft.com/office/officeart/2005/8/layout/cycle2"/>
    <dgm:cxn modelId="{C3295C9B-BF9E-6441-9780-1F87859F9B26}" type="presOf" srcId="{CF2742C0-47B9-4D96-BC13-FE9B96968657}" destId="{8A54D369-B98D-4F21-9F37-F2D9B9CCEDF4}" srcOrd="0" destOrd="0" presId="urn:microsoft.com/office/officeart/2005/8/layout/cycle2"/>
    <dgm:cxn modelId="{951DDDA3-50F2-4683-BE36-060F1C46A836}" srcId="{9A1E2838-5925-4BB5-917D-C5B4830EA049}" destId="{9A873BFE-5DD6-4C50-822C-7ADF1B640653}" srcOrd="7" destOrd="0" parTransId="{7E08FA4B-DB81-4ABC-B07F-A633C8CB1EEC}" sibTransId="{2541D0BB-D4CF-4B1C-B5A3-12E66D29F3CB}"/>
    <dgm:cxn modelId="{20399DA9-FCEC-7D49-8FDC-5F4ABCFF10B7}" type="presOf" srcId="{BAE871CE-0D4F-4E39-835E-F088E0A8D7B8}" destId="{C447C735-3867-4051-ADAE-B337BEA291D0}" srcOrd="0" destOrd="0" presId="urn:microsoft.com/office/officeart/2005/8/layout/cycle2"/>
    <dgm:cxn modelId="{482E0EAE-727F-B94C-82CF-3D439DDDDE42}" type="presOf" srcId="{40A56AA2-5A12-4050-AC6C-BB331C2DB25C}" destId="{B5D2277F-59FC-4267-8F01-8117BE393E30}" srcOrd="0" destOrd="0" presId="urn:microsoft.com/office/officeart/2005/8/layout/cycle2"/>
    <dgm:cxn modelId="{4DD918B9-DC75-3C47-869B-CB77BCF308EC}" type="presOf" srcId="{E166647C-FBEA-461C-8F1A-576E91B552D0}" destId="{5C476B41-1571-4DE5-BF61-D33D4E233551}" srcOrd="0" destOrd="0" presId="urn:microsoft.com/office/officeart/2005/8/layout/cycle2"/>
    <dgm:cxn modelId="{35D567BA-BA9D-264C-A5EC-AAEF5119ACB1}" type="presOf" srcId="{BB698504-8B48-459A-8C4E-EB3190207CF4}" destId="{B0336C6B-9CB2-4403-A07D-6407F4940185}" srcOrd="0" destOrd="0" presId="urn:microsoft.com/office/officeart/2005/8/layout/cycle2"/>
    <dgm:cxn modelId="{056DC9C0-32C7-A743-BC9C-EA70263871E8}" type="presOf" srcId="{A0E4AEDA-48CF-4DCD-B9E4-4CBAB1E7FA89}" destId="{781E4239-5D88-40BD-A1AF-3462469F7F46}" srcOrd="0" destOrd="0" presId="urn:microsoft.com/office/officeart/2005/8/layout/cycle2"/>
    <dgm:cxn modelId="{921EBECA-B8D2-5F48-9510-584A7FAED87D}" type="presOf" srcId="{D8CFE623-B6C5-4650-9A41-530FC492E99C}" destId="{C50ABA18-B18A-4F8F-92DD-2B5CA3E8871C}" srcOrd="0" destOrd="0" presId="urn:microsoft.com/office/officeart/2005/8/layout/cycle2"/>
    <dgm:cxn modelId="{C33B43DD-8A26-4D5B-8AE6-261EFD16CCFA}" srcId="{9A1E2838-5925-4BB5-917D-C5B4830EA049}" destId="{BFB30A8D-3A24-4CD5-8C9B-071AFCA49B32}" srcOrd="6" destOrd="0" parTransId="{A50E7F47-15BC-4D03-99C0-A6B0976D9E03}" sibTransId="{E166647C-FBEA-461C-8F1A-576E91B552D0}"/>
    <dgm:cxn modelId="{BCA0CADF-2957-5A4E-9BDB-2CF3FBE0CEB8}" type="presOf" srcId="{A0E4AEDA-48CF-4DCD-B9E4-4CBAB1E7FA89}" destId="{A97F9869-B2FF-47E6-A598-71A74ED905C0}" srcOrd="1" destOrd="0" presId="urn:microsoft.com/office/officeart/2005/8/layout/cycle2"/>
    <dgm:cxn modelId="{78E85DE5-5CC1-4928-8961-C48D3A7F57EE}" srcId="{9A1E2838-5925-4BB5-917D-C5B4830EA049}" destId="{E7992354-1F6D-4414-A2E5-8AC98BAE23EB}" srcOrd="0" destOrd="0" parTransId="{DBDE6831-CBAD-43E8-9508-28C914A653AE}" sibTransId="{2923F81D-751D-4D5B-AC40-78A196EAF14B}"/>
    <dgm:cxn modelId="{437F75E8-0BDA-4DF2-90D8-2EB929CC381C}" srcId="{9A1E2838-5925-4BB5-917D-C5B4830EA049}" destId="{40A56AA2-5A12-4050-AC6C-BB331C2DB25C}" srcOrd="1" destOrd="0" parTransId="{A96F500A-03CB-4FA7-ABE0-A08CD7F4B2B3}" sibTransId="{D8CFE623-B6C5-4650-9A41-530FC492E99C}"/>
    <dgm:cxn modelId="{C0EE48ED-B1BA-8A46-9B1F-D086238CA060}" type="presOf" srcId="{BB698504-8B48-459A-8C4E-EB3190207CF4}" destId="{D8AAEE58-3525-4370-A2DF-2DCFBED0933B}" srcOrd="1" destOrd="0" presId="urn:microsoft.com/office/officeart/2005/8/layout/cycle2"/>
    <dgm:cxn modelId="{EE6BB6F0-C7A4-D64A-A82C-02F1E709FA94}" type="presOf" srcId="{E166647C-FBEA-461C-8F1A-576E91B552D0}" destId="{740C9AEA-FD0A-4A8E-9C15-92D89E20C915}" srcOrd="1" destOrd="0" presId="urn:microsoft.com/office/officeart/2005/8/layout/cycle2"/>
    <dgm:cxn modelId="{B8EB1397-642A-184E-B81B-55F56194764E}" type="presParOf" srcId="{0DF21FC9-A2B3-4EC9-8D75-2C75DB0A31DE}" destId="{6059B86F-9E73-45A4-9222-6887A3C34E73}" srcOrd="0" destOrd="0" presId="urn:microsoft.com/office/officeart/2005/8/layout/cycle2"/>
    <dgm:cxn modelId="{3E6229DC-E919-8B4D-A371-B76E512D838B}" type="presParOf" srcId="{0DF21FC9-A2B3-4EC9-8D75-2C75DB0A31DE}" destId="{655E9E0E-F74C-49E4-9D92-C8149E6F1E41}" srcOrd="1" destOrd="0" presId="urn:microsoft.com/office/officeart/2005/8/layout/cycle2"/>
    <dgm:cxn modelId="{34A8E3A4-2C63-2E49-8979-904A4AD46EC8}" type="presParOf" srcId="{655E9E0E-F74C-49E4-9D92-C8149E6F1E41}" destId="{9BA6B140-722C-4578-A95C-D1507138C3D1}" srcOrd="0" destOrd="0" presId="urn:microsoft.com/office/officeart/2005/8/layout/cycle2"/>
    <dgm:cxn modelId="{5BCA658E-578D-4F4C-B0AD-8E560A200686}" type="presParOf" srcId="{0DF21FC9-A2B3-4EC9-8D75-2C75DB0A31DE}" destId="{B5D2277F-59FC-4267-8F01-8117BE393E30}" srcOrd="2" destOrd="0" presId="urn:microsoft.com/office/officeart/2005/8/layout/cycle2"/>
    <dgm:cxn modelId="{1CA3CAD8-F8D8-5B4E-8FCD-9F06E71CCDEE}" type="presParOf" srcId="{0DF21FC9-A2B3-4EC9-8D75-2C75DB0A31DE}" destId="{C50ABA18-B18A-4F8F-92DD-2B5CA3E8871C}" srcOrd="3" destOrd="0" presId="urn:microsoft.com/office/officeart/2005/8/layout/cycle2"/>
    <dgm:cxn modelId="{81D5B070-1F00-6F45-A2A4-DBFEE4B4C8D5}" type="presParOf" srcId="{C50ABA18-B18A-4F8F-92DD-2B5CA3E8871C}" destId="{4552CF52-92B7-4BE7-94FD-609563F4CED6}" srcOrd="0" destOrd="0" presId="urn:microsoft.com/office/officeart/2005/8/layout/cycle2"/>
    <dgm:cxn modelId="{25198CA2-D71E-BF4A-A247-17F020E7D2A2}" type="presParOf" srcId="{0DF21FC9-A2B3-4EC9-8D75-2C75DB0A31DE}" destId="{AE859A8A-DB2E-4123-A668-96EEBAE49736}" srcOrd="4" destOrd="0" presId="urn:microsoft.com/office/officeart/2005/8/layout/cycle2"/>
    <dgm:cxn modelId="{95330417-C3D9-EB49-94E5-591129442523}" type="presParOf" srcId="{0DF21FC9-A2B3-4EC9-8D75-2C75DB0A31DE}" destId="{4DC8D6B8-732C-43B2-B162-BE1EFAA217F8}" srcOrd="5" destOrd="0" presId="urn:microsoft.com/office/officeart/2005/8/layout/cycle2"/>
    <dgm:cxn modelId="{FC065FDE-208E-3D4B-B542-13DE1092E072}" type="presParOf" srcId="{4DC8D6B8-732C-43B2-B162-BE1EFAA217F8}" destId="{7E983BB4-4635-4A73-AC72-6B866B962B5D}" srcOrd="0" destOrd="0" presId="urn:microsoft.com/office/officeart/2005/8/layout/cycle2"/>
    <dgm:cxn modelId="{75373D9A-40DF-094B-B0E6-5733147D66D7}" type="presParOf" srcId="{0DF21FC9-A2B3-4EC9-8D75-2C75DB0A31DE}" destId="{8A54D369-B98D-4F21-9F37-F2D9B9CCEDF4}" srcOrd="6" destOrd="0" presId="urn:microsoft.com/office/officeart/2005/8/layout/cycle2"/>
    <dgm:cxn modelId="{350811F7-82E4-4E41-9EA2-2E9BA4A40DA9}" type="presParOf" srcId="{0DF21FC9-A2B3-4EC9-8D75-2C75DB0A31DE}" destId="{B0336C6B-9CB2-4403-A07D-6407F4940185}" srcOrd="7" destOrd="0" presId="urn:microsoft.com/office/officeart/2005/8/layout/cycle2"/>
    <dgm:cxn modelId="{487BC67F-D89D-7B4C-8878-4BCFA28493C2}" type="presParOf" srcId="{B0336C6B-9CB2-4403-A07D-6407F4940185}" destId="{D8AAEE58-3525-4370-A2DF-2DCFBED0933B}" srcOrd="0" destOrd="0" presId="urn:microsoft.com/office/officeart/2005/8/layout/cycle2"/>
    <dgm:cxn modelId="{2BDBB25A-1A44-474B-A2FA-1B1C0AFF742E}" type="presParOf" srcId="{0DF21FC9-A2B3-4EC9-8D75-2C75DB0A31DE}" destId="{321A8E86-EB81-435F-B2AE-F01E46146F71}" srcOrd="8" destOrd="0" presId="urn:microsoft.com/office/officeart/2005/8/layout/cycle2"/>
    <dgm:cxn modelId="{B6121BC7-C9B5-FD4E-AFF8-ABEE763EADD1}" type="presParOf" srcId="{0DF21FC9-A2B3-4EC9-8D75-2C75DB0A31DE}" destId="{781E4239-5D88-40BD-A1AF-3462469F7F46}" srcOrd="9" destOrd="0" presId="urn:microsoft.com/office/officeart/2005/8/layout/cycle2"/>
    <dgm:cxn modelId="{CD481486-A704-A746-B590-7AF70F802042}" type="presParOf" srcId="{781E4239-5D88-40BD-A1AF-3462469F7F46}" destId="{A97F9869-B2FF-47E6-A598-71A74ED905C0}" srcOrd="0" destOrd="0" presId="urn:microsoft.com/office/officeart/2005/8/layout/cycle2"/>
    <dgm:cxn modelId="{5689182D-EC21-0540-8E85-578E86B9DFA9}" type="presParOf" srcId="{0DF21FC9-A2B3-4EC9-8D75-2C75DB0A31DE}" destId="{C447C735-3867-4051-ADAE-B337BEA291D0}" srcOrd="10" destOrd="0" presId="urn:microsoft.com/office/officeart/2005/8/layout/cycle2"/>
    <dgm:cxn modelId="{739217A4-FA1A-1748-AD5E-E9704B06A53F}" type="presParOf" srcId="{0DF21FC9-A2B3-4EC9-8D75-2C75DB0A31DE}" destId="{C657C9B8-079D-4338-942A-091873982266}" srcOrd="11" destOrd="0" presId="urn:microsoft.com/office/officeart/2005/8/layout/cycle2"/>
    <dgm:cxn modelId="{8C16F711-2597-9841-AAAA-934B6FFE874C}" type="presParOf" srcId="{C657C9B8-079D-4338-942A-091873982266}" destId="{0C76FDF2-1750-47D6-AEA4-EC5F46235FA0}" srcOrd="0" destOrd="0" presId="urn:microsoft.com/office/officeart/2005/8/layout/cycle2"/>
    <dgm:cxn modelId="{E95A458B-7B8E-2B48-B169-C403888B1309}" type="presParOf" srcId="{0DF21FC9-A2B3-4EC9-8D75-2C75DB0A31DE}" destId="{DF11B0F4-D26C-4E01-A36C-65447AB8B4BC}" srcOrd="12" destOrd="0" presId="urn:microsoft.com/office/officeart/2005/8/layout/cycle2"/>
    <dgm:cxn modelId="{10151F35-1655-B446-B340-A0654757F022}" type="presParOf" srcId="{0DF21FC9-A2B3-4EC9-8D75-2C75DB0A31DE}" destId="{5C476B41-1571-4DE5-BF61-D33D4E233551}" srcOrd="13" destOrd="0" presId="urn:microsoft.com/office/officeart/2005/8/layout/cycle2"/>
    <dgm:cxn modelId="{FA1BF57E-001B-E94F-B1BC-5FD4F6AA0B52}" type="presParOf" srcId="{5C476B41-1571-4DE5-BF61-D33D4E233551}" destId="{740C9AEA-FD0A-4A8E-9C15-92D89E20C915}" srcOrd="0" destOrd="0" presId="urn:microsoft.com/office/officeart/2005/8/layout/cycle2"/>
    <dgm:cxn modelId="{3A274E1D-151A-1B43-95A2-AA8B3E2B041D}" type="presParOf" srcId="{0DF21FC9-A2B3-4EC9-8D75-2C75DB0A31DE}" destId="{552E698B-9307-4716-B9BB-76C02C34C1D3}" srcOrd="14" destOrd="0" presId="urn:microsoft.com/office/officeart/2005/8/layout/cycle2"/>
    <dgm:cxn modelId="{641C7675-9DB6-5740-8EE7-30EE5BAAC1B3}" type="presParOf" srcId="{0DF21FC9-A2B3-4EC9-8D75-2C75DB0A31DE}" destId="{A54656C1-F800-421C-B0EB-44351915424F}" srcOrd="15" destOrd="0" presId="urn:microsoft.com/office/officeart/2005/8/layout/cycle2"/>
    <dgm:cxn modelId="{26874374-6347-5D48-B299-520099AEF95E}" type="presParOf" srcId="{A54656C1-F800-421C-B0EB-44351915424F}" destId="{1B921D54-816E-4634-9FAF-33549D0183D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9B86F-9E73-45A4-9222-6887A3C34E73}">
      <dsp:nvSpPr>
        <dsp:cNvPr id="0" name=""/>
        <dsp:cNvSpPr/>
      </dsp:nvSpPr>
      <dsp:spPr>
        <a:xfrm>
          <a:off x="1695468" y="19"/>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1</a:t>
          </a:r>
        </a:p>
      </dsp:txBody>
      <dsp:txXfrm>
        <a:off x="1767997" y="72548"/>
        <a:ext cx="350204" cy="350204"/>
      </dsp:txXfrm>
    </dsp:sp>
    <dsp:sp modelId="{655E9E0E-F74C-49E4-9D92-C8149E6F1E41}">
      <dsp:nvSpPr>
        <dsp:cNvPr id="0" name=""/>
        <dsp:cNvSpPr/>
      </dsp:nvSpPr>
      <dsp:spPr>
        <a:xfrm rot="1350000">
          <a:off x="2217345" y="304929"/>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218848" y="330804"/>
        <a:ext cx="92130" cy="100291"/>
      </dsp:txXfrm>
    </dsp:sp>
    <dsp:sp modelId="{B5D2277F-59FC-4267-8F01-8117BE393E30}">
      <dsp:nvSpPr>
        <dsp:cNvPr id="0" name=""/>
        <dsp:cNvSpPr/>
      </dsp:nvSpPr>
      <dsp:spPr>
        <a:xfrm>
          <a:off x="2382457" y="284579"/>
          <a:ext cx="495262" cy="495262"/>
        </a:xfrm>
        <a:prstGeom prst="ellipse">
          <a:avLst/>
        </a:prstGeom>
        <a:solidFill>
          <a:schemeClr val="accent6">
            <a:lumMod val="50000"/>
          </a:schemeClr>
        </a:solidFill>
        <a:ln w="285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solidFill>
                <a:schemeClr val="tx1"/>
              </a:solidFill>
            </a:rPr>
            <a:t>2</a:t>
          </a:r>
        </a:p>
      </dsp:txBody>
      <dsp:txXfrm>
        <a:off x="2454986" y="357108"/>
        <a:ext cx="350204" cy="350204"/>
      </dsp:txXfrm>
    </dsp:sp>
    <dsp:sp modelId="{C50ABA18-B18A-4F8F-92DD-2B5CA3E8871C}">
      <dsp:nvSpPr>
        <dsp:cNvPr id="0" name=""/>
        <dsp:cNvSpPr/>
      </dsp:nvSpPr>
      <dsp:spPr>
        <a:xfrm rot="4050000">
          <a:off x="2705136" y="788688"/>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17323" y="803879"/>
        <a:ext cx="92130" cy="100291"/>
      </dsp:txXfrm>
    </dsp:sp>
    <dsp:sp modelId="{AE859A8A-DB2E-4123-A668-96EEBAE49736}">
      <dsp:nvSpPr>
        <dsp:cNvPr id="0" name=""/>
        <dsp:cNvSpPr/>
      </dsp:nvSpPr>
      <dsp:spPr>
        <a:xfrm>
          <a:off x="2667017" y="971568"/>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3</a:t>
          </a:r>
        </a:p>
      </dsp:txBody>
      <dsp:txXfrm>
        <a:off x="2739546" y="1044097"/>
        <a:ext cx="350204" cy="350204"/>
      </dsp:txXfrm>
    </dsp:sp>
    <dsp:sp modelId="{4DC8D6B8-732C-43B2-B162-BE1EFAA217F8}">
      <dsp:nvSpPr>
        <dsp:cNvPr id="0" name=""/>
        <dsp:cNvSpPr/>
      </dsp:nvSpPr>
      <dsp:spPr>
        <a:xfrm rot="6750000">
          <a:off x="2707987" y="1475677"/>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735284" y="1490868"/>
        <a:ext cx="92130" cy="100291"/>
      </dsp:txXfrm>
    </dsp:sp>
    <dsp:sp modelId="{8A54D369-B98D-4F21-9F37-F2D9B9CCEDF4}">
      <dsp:nvSpPr>
        <dsp:cNvPr id="0" name=""/>
        <dsp:cNvSpPr/>
      </dsp:nvSpPr>
      <dsp:spPr>
        <a:xfrm>
          <a:off x="2382457" y="1658557"/>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4</a:t>
          </a:r>
        </a:p>
      </dsp:txBody>
      <dsp:txXfrm>
        <a:off x="2454986" y="1731086"/>
        <a:ext cx="350204" cy="350204"/>
      </dsp:txXfrm>
    </dsp:sp>
    <dsp:sp modelId="{B0336C6B-9CB2-4403-A07D-6407F4940185}">
      <dsp:nvSpPr>
        <dsp:cNvPr id="0" name=""/>
        <dsp:cNvSpPr/>
      </dsp:nvSpPr>
      <dsp:spPr>
        <a:xfrm rot="9450000">
          <a:off x="2224228" y="1963467"/>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2262209" y="1989342"/>
        <a:ext cx="92130" cy="100291"/>
      </dsp:txXfrm>
    </dsp:sp>
    <dsp:sp modelId="{321A8E86-EB81-435F-B2AE-F01E46146F71}">
      <dsp:nvSpPr>
        <dsp:cNvPr id="0" name=""/>
        <dsp:cNvSpPr/>
      </dsp:nvSpPr>
      <dsp:spPr>
        <a:xfrm>
          <a:off x="1695468" y="1943117"/>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5</a:t>
          </a:r>
        </a:p>
      </dsp:txBody>
      <dsp:txXfrm>
        <a:off x="1767997" y="2015646"/>
        <a:ext cx="350204" cy="350204"/>
      </dsp:txXfrm>
    </dsp:sp>
    <dsp:sp modelId="{781E4239-5D88-40BD-A1AF-3462469F7F46}">
      <dsp:nvSpPr>
        <dsp:cNvPr id="0" name=""/>
        <dsp:cNvSpPr/>
      </dsp:nvSpPr>
      <dsp:spPr>
        <a:xfrm rot="12150000">
          <a:off x="1537239" y="1966318"/>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575220" y="2007303"/>
        <a:ext cx="92130" cy="100291"/>
      </dsp:txXfrm>
    </dsp:sp>
    <dsp:sp modelId="{C447C735-3867-4051-ADAE-B337BEA291D0}">
      <dsp:nvSpPr>
        <dsp:cNvPr id="0" name=""/>
        <dsp:cNvSpPr/>
      </dsp:nvSpPr>
      <dsp:spPr>
        <a:xfrm>
          <a:off x="1008479" y="1658557"/>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6</a:t>
          </a:r>
        </a:p>
      </dsp:txBody>
      <dsp:txXfrm>
        <a:off x="1081008" y="1731086"/>
        <a:ext cx="350204" cy="350204"/>
      </dsp:txXfrm>
    </dsp:sp>
    <dsp:sp modelId="{C657C9B8-079D-4338-942A-091873982266}">
      <dsp:nvSpPr>
        <dsp:cNvPr id="0" name=""/>
        <dsp:cNvSpPr/>
      </dsp:nvSpPr>
      <dsp:spPr>
        <a:xfrm rot="14850000">
          <a:off x="1049449" y="1482560"/>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1076746" y="1534229"/>
        <a:ext cx="92130" cy="100291"/>
      </dsp:txXfrm>
    </dsp:sp>
    <dsp:sp modelId="{DF11B0F4-D26C-4E01-A36C-65447AB8B4BC}">
      <dsp:nvSpPr>
        <dsp:cNvPr id="0" name=""/>
        <dsp:cNvSpPr/>
      </dsp:nvSpPr>
      <dsp:spPr>
        <a:xfrm>
          <a:off x="723919" y="971568"/>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7</a:t>
          </a:r>
        </a:p>
      </dsp:txBody>
      <dsp:txXfrm>
        <a:off x="796448" y="1044097"/>
        <a:ext cx="350204" cy="350204"/>
      </dsp:txXfrm>
    </dsp:sp>
    <dsp:sp modelId="{5C476B41-1571-4DE5-BF61-D33D4E233551}">
      <dsp:nvSpPr>
        <dsp:cNvPr id="0" name=""/>
        <dsp:cNvSpPr/>
      </dsp:nvSpPr>
      <dsp:spPr>
        <a:xfrm rot="17550000">
          <a:off x="1046598" y="795571"/>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058785" y="847240"/>
        <a:ext cx="92130" cy="100291"/>
      </dsp:txXfrm>
    </dsp:sp>
    <dsp:sp modelId="{552E698B-9307-4716-B9BB-76C02C34C1D3}">
      <dsp:nvSpPr>
        <dsp:cNvPr id="0" name=""/>
        <dsp:cNvSpPr/>
      </dsp:nvSpPr>
      <dsp:spPr>
        <a:xfrm>
          <a:off x="1008479" y="284579"/>
          <a:ext cx="495262" cy="495262"/>
        </a:xfrm>
        <a:prstGeom prst="ellipse">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rtl="0">
            <a:lnSpc>
              <a:spcPct val="90000"/>
            </a:lnSpc>
            <a:spcBef>
              <a:spcPct val="0"/>
            </a:spcBef>
            <a:spcAft>
              <a:spcPct val="35000"/>
            </a:spcAft>
            <a:buNone/>
          </a:pPr>
          <a:r>
            <a:rPr lang="en-US" sz="2200" kern="1200" dirty="0"/>
            <a:t>8</a:t>
          </a:r>
        </a:p>
      </dsp:txBody>
      <dsp:txXfrm>
        <a:off x="1081008" y="357108"/>
        <a:ext cx="350204" cy="350204"/>
      </dsp:txXfrm>
    </dsp:sp>
    <dsp:sp modelId="{A54656C1-F800-421C-B0EB-44351915424F}">
      <dsp:nvSpPr>
        <dsp:cNvPr id="0" name=""/>
        <dsp:cNvSpPr/>
      </dsp:nvSpPr>
      <dsp:spPr>
        <a:xfrm rot="20250000">
          <a:off x="1530357" y="307780"/>
          <a:ext cx="131614" cy="167151"/>
        </a:xfrm>
        <a:prstGeom prst="rightArrow">
          <a:avLst>
            <a:gd name="adj1" fmla="val 60000"/>
            <a:gd name="adj2" fmla="val 50000"/>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1531860" y="348765"/>
        <a:ext cx="92130" cy="10029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ahoma" charset="0"/>
                <a:ea typeface="+mn-ea"/>
                <a:cs typeface="+mn-cs"/>
              </a:defRPr>
            </a:lvl1pPr>
          </a:lstStyle>
          <a:p>
            <a:pPr>
              <a:defRPr/>
            </a:pPr>
            <a:endParaRPr lang="en-US"/>
          </a:p>
        </p:txBody>
      </p:sp>
      <p:sp>
        <p:nvSpPr>
          <p:cNvPr id="972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ahoma" charset="0"/>
                <a:ea typeface="+mn-ea"/>
                <a:cs typeface="+mn-cs"/>
              </a:defRPr>
            </a:lvl1pPr>
          </a:lstStyle>
          <a:p>
            <a:pPr>
              <a:defRPr/>
            </a:pPr>
            <a:endParaRPr lang="en-US"/>
          </a:p>
        </p:txBody>
      </p:sp>
      <p:sp>
        <p:nvSpPr>
          <p:cNvPr id="972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ahoma" charset="0"/>
              </a:defRPr>
            </a:lvl1pPr>
          </a:lstStyle>
          <a:p>
            <a:pPr>
              <a:defRPr/>
            </a:pPr>
            <a:fld id="{EB395E0D-B292-D74B-B03E-E337AE83F3EC}" type="slidenum">
              <a:rPr lang="en-US"/>
              <a:pPr>
                <a:defRPr/>
              </a:pPr>
              <a:t>‹#›</a:t>
            </a:fld>
            <a:endParaRPr lang="en-US"/>
          </a:p>
        </p:txBody>
      </p:sp>
    </p:spTree>
    <p:extLst>
      <p:ext uri="{BB962C8B-B14F-4D97-AF65-F5344CB8AC3E}">
        <p14:creationId xmlns:p14="http://schemas.microsoft.com/office/powerpoint/2010/main" val="384457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endParaRPr lang="en-US"/>
          </a:p>
        </p:txBody>
      </p:sp>
      <p:sp>
        <p:nvSpPr>
          <p:cNvPr id="1013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a typeface="+mn-ea"/>
                <a:cs typeface="+mn-cs"/>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Lst>
        </p:spPr>
      </p:sp>
      <p:sp>
        <p:nvSpPr>
          <p:cNvPr id="1013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13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a typeface="+mn-ea"/>
                <a:cs typeface="+mn-cs"/>
              </a:defRPr>
            </a:lvl1pPr>
          </a:lstStyle>
          <a:p>
            <a:pPr>
              <a:defRPr/>
            </a:pPr>
            <a:endParaRPr lang="en-US"/>
          </a:p>
        </p:txBody>
      </p:sp>
      <p:sp>
        <p:nvSpPr>
          <p:cNvPr id="1013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303A4E8-3F0D-8A43-8B38-CDE0083873FE}" type="slidenum">
              <a:rPr lang="en-US"/>
              <a:pPr>
                <a:defRPr/>
              </a:pPr>
              <a:t>‹#›</a:t>
            </a:fld>
            <a:endParaRPr lang="en-US"/>
          </a:p>
        </p:txBody>
      </p:sp>
    </p:spTree>
    <p:extLst>
      <p:ext uri="{BB962C8B-B14F-4D97-AF65-F5344CB8AC3E}">
        <p14:creationId xmlns:p14="http://schemas.microsoft.com/office/powerpoint/2010/main" val="2648104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cs.wellesley.edu/~oshaer/CS05.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image source: http://</a:t>
            </a:r>
            <a:r>
              <a:rPr lang="en-US" dirty="0" err="1">
                <a:ea typeface="ＭＳ Ｐゴシック" charset="0"/>
                <a:cs typeface="ＭＳ Ｐゴシック" charset="0"/>
              </a:rPr>
              <a:t>www.igenii.com</a:t>
            </a:r>
            <a:r>
              <a:rPr lang="en-US" dirty="0">
                <a:ea typeface="ＭＳ Ｐゴシック" charset="0"/>
                <a:cs typeface="ＭＳ Ｐゴシック" charset="0"/>
              </a:rPr>
              <a:t>/blog/Social%20Media/social-media/</a:t>
            </a:r>
          </a:p>
          <a:p>
            <a:r>
              <a:rPr lang="en-US" dirty="0" err="1">
                <a:ea typeface="ＭＳ Ｐゴシック" charset="0"/>
                <a:cs typeface="ＭＳ Ｐゴシック" charset="0"/>
              </a:rPr>
              <a:t>twitter.com</a:t>
            </a:r>
            <a:endParaRPr lang="en-US" dirty="0">
              <a:ea typeface="ＭＳ Ｐゴシック" charset="0"/>
              <a:cs typeface="ＭＳ Ｐゴシック" charset="0"/>
            </a:endParaRPr>
          </a:p>
          <a:p>
            <a:r>
              <a:rPr lang="en-US" dirty="0">
                <a:ea typeface="ＭＳ Ｐゴシック" charset="0"/>
                <a:cs typeface="ＭＳ Ｐゴシック" charset="0"/>
              </a:rPr>
              <a:t>http://</a:t>
            </a:r>
            <a:r>
              <a:rPr lang="en-US" dirty="0" err="1">
                <a:ea typeface="ＭＳ Ｐゴシック" charset="0"/>
                <a:cs typeface="ＭＳ Ｐゴシック" charset="0"/>
              </a:rPr>
              <a:t>www.worthofweb.com</a:t>
            </a:r>
            <a:r>
              <a:rPr lang="en-US" dirty="0">
                <a:ea typeface="ＭＳ Ｐゴシック" charset="0"/>
                <a:cs typeface="ＭＳ Ｐゴシック" charset="0"/>
              </a:rPr>
              <a:t>/blog/case-study-this-revolution-will-be-tweeted/</a:t>
            </a:r>
          </a:p>
          <a:p>
            <a:r>
              <a:rPr lang="en-US" dirty="0">
                <a:ea typeface="ＭＳ Ｐゴシック" charset="0"/>
                <a:cs typeface="ＭＳ Ｐゴシック" charset="0"/>
              </a:rPr>
              <a:t>http://</a:t>
            </a:r>
            <a:r>
              <a:rPr lang="en-US" dirty="0" err="1">
                <a:ea typeface="ＭＳ Ｐゴシック" charset="0"/>
                <a:cs typeface="ＭＳ Ｐゴシック" charset="0"/>
              </a:rPr>
              <a:t>foxwoodonlinemarketing.typepad.com</a:t>
            </a:r>
            <a:r>
              <a:rPr lang="en-US" dirty="0">
                <a:ea typeface="ＭＳ Ｐゴシック" charset="0"/>
                <a:cs typeface="ＭＳ Ｐゴシック" charset="0"/>
              </a:rPr>
              <a:t>/my-blog/social-media/</a:t>
            </a:r>
          </a:p>
          <a:p>
            <a:endParaRPr lang="en-US" dirty="0">
              <a:ea typeface="ＭＳ Ｐゴシック" charset="0"/>
              <a:cs typeface="ＭＳ Ｐゴシック" charset="0"/>
            </a:endParaRPr>
          </a:p>
          <a:p>
            <a:r>
              <a:rPr lang="en-US" dirty="0">
                <a:ea typeface="ＭＳ Ｐゴシック" charset="0"/>
                <a:cs typeface="ＭＳ Ｐゴシック" charset="0"/>
              </a:rPr>
              <a:t>Topic of the days encompasses</a:t>
            </a:r>
            <a:r>
              <a:rPr lang="en-US" baseline="0" dirty="0">
                <a:ea typeface="ＭＳ Ｐゴシック" charset="0"/>
                <a:cs typeface="ＭＳ Ｐゴシック" charset="0"/>
              </a:rPr>
              <a:t> all aspects of society: communication, innovation, complexity, spread etc.</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BE9FD9F5-95AE-AE4E-9E92-F9DD2B7BC2F6}"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a:ea typeface="ＭＳ Ｐゴシック" charset="0"/>
                <a:cs typeface="ＭＳ Ｐゴシック" charset="0"/>
              </a:rPr>
              <a:t>Paths represent indirect relationships.</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26396637-C4FB-2944-98B6-2FB5AF3F2300}" type="slidenum">
              <a:rPr lang="en-US" sz="1200"/>
              <a:pPr eaLnBrk="1" hangingPunct="1"/>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ln/>
        </p:spPr>
      </p:sp>
      <p:sp>
        <p:nvSpPr>
          <p:cNvPr id="17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What do you observe – read from the paper image links to paper:</a:t>
            </a:r>
          </a:p>
          <a:p>
            <a:r>
              <a:rPr lang="en-US" dirty="0">
                <a:ea typeface="ＭＳ Ｐゴシック" charset="0"/>
                <a:cs typeface="ＭＳ Ｐゴシック" charset="0"/>
              </a:rPr>
              <a:t>“The results showed that, unlike many adult networks, there was no core group of very sexually active people at the high school. There were not many students who had many partners and who provided links to the rest of the community.</a:t>
            </a:r>
          </a:p>
          <a:p>
            <a:r>
              <a:rPr lang="en-US" dirty="0">
                <a:ea typeface="ＭＳ Ｐゴシック" charset="0"/>
                <a:cs typeface="ＭＳ Ｐゴシック" charset="0"/>
              </a:rPr>
              <a:t>Instead, the romantic and sexual network at the school created long chains of connections that spread out through the community, with few places where students directly shared the same partners with each other. But they were indirectly linked, partner to partner to partner. One component of the network linked 288 students – more than half of those who were romantically active at the school – in one long chain. (See figure for a representation of the network.)”</a:t>
            </a:r>
          </a:p>
          <a:p>
            <a:endParaRPr lang="en-US" dirty="0">
              <a:ea typeface="ＭＳ Ｐゴシック" charset="0"/>
              <a:cs typeface="ＭＳ Ｐゴシック" charset="0"/>
            </a:endParaRPr>
          </a:p>
          <a:p>
            <a:r>
              <a:rPr lang="en-US" dirty="0">
                <a:ea typeface="ＭＳ Ｐゴシック" charset="0"/>
                <a:cs typeface="ＭＳ Ｐゴシック" charset="0"/>
              </a:rPr>
              <a:t>This is just the largest component – but there were 19</a:t>
            </a:r>
            <a:r>
              <a:rPr lang="en-US" baseline="0" dirty="0">
                <a:ea typeface="ＭＳ Ｐゴシック" charset="0"/>
                <a:cs typeface="ＭＳ Ｐゴシック" charset="0"/>
              </a:rPr>
              <a:t> components,</a:t>
            </a:r>
            <a:endParaRPr lang="en-US" dirty="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ea typeface="ＭＳ Ｐゴシック" charset="0"/>
              <a:cs typeface="ＭＳ Ｐゴシック"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4209FB1C-3A7F-A94F-85E9-119F88CA7958}"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a:solidFill>
                  <a:schemeClr val="tx1"/>
                </a:solidFill>
                <a:effectLst/>
                <a:latin typeface="Arial" charset="0"/>
                <a:ea typeface="ＭＳ Ｐゴシック" charset="-128"/>
                <a:cs typeface="ＭＳ Ｐゴシック" charset="-128"/>
              </a:rPr>
              <a:t>A </a:t>
            </a:r>
            <a:r>
              <a:rPr kumimoji="1" lang="en-US" sz="1200" b="1" i="0" kern="1200" dirty="0">
                <a:solidFill>
                  <a:schemeClr val="tx1"/>
                </a:solidFill>
                <a:effectLst/>
                <a:latin typeface="Arial" charset="0"/>
                <a:ea typeface="ＭＳ Ｐゴシック" charset="-128"/>
                <a:cs typeface="ＭＳ Ｐゴシック" charset="-128"/>
              </a:rPr>
              <a:t>graph</a:t>
            </a:r>
            <a:r>
              <a:rPr kumimoji="1" lang="en-US" sz="1200" b="0" i="0" kern="1200" dirty="0">
                <a:solidFill>
                  <a:schemeClr val="tx1"/>
                </a:solidFill>
                <a:effectLst/>
                <a:latin typeface="Arial" charset="0"/>
                <a:ea typeface="ＭＳ Ｐゴシック" charset="-128"/>
                <a:cs typeface="ＭＳ Ｐゴシック" charset="-128"/>
              </a:rPr>
              <a:t> that is not </a:t>
            </a:r>
            <a:r>
              <a:rPr kumimoji="1" lang="en-US" sz="1200" b="1" i="0" kern="1200" dirty="0">
                <a:solidFill>
                  <a:schemeClr val="tx1"/>
                </a:solidFill>
                <a:effectLst/>
                <a:latin typeface="Arial" charset="0"/>
                <a:ea typeface="ＭＳ Ｐゴシック" charset="-128"/>
                <a:cs typeface="ＭＳ Ｐゴシック" charset="-128"/>
              </a:rPr>
              <a:t>connected</a:t>
            </a:r>
            <a:r>
              <a:rPr kumimoji="1" lang="en-US" sz="1200" b="0" i="0" kern="1200" dirty="0">
                <a:solidFill>
                  <a:schemeClr val="tx1"/>
                </a:solidFill>
                <a:effectLst/>
                <a:latin typeface="Arial" charset="0"/>
                <a:ea typeface="ＭＳ Ｐゴシック" charset="-128"/>
                <a:cs typeface="ＭＳ Ｐゴシック" charset="-128"/>
              </a:rPr>
              <a:t> is disconnected.</a:t>
            </a:r>
            <a:endParaRPr lang="en-US" dirty="0"/>
          </a:p>
        </p:txBody>
      </p:sp>
      <p:sp>
        <p:nvSpPr>
          <p:cNvPr id="4" name="Slide Number Placeholder 3"/>
          <p:cNvSpPr>
            <a:spLocks noGrp="1"/>
          </p:cNvSpPr>
          <p:nvPr>
            <p:ph type="sldNum" sz="quarter" idx="5"/>
          </p:nvPr>
        </p:nvSpPr>
        <p:spPr/>
        <p:txBody>
          <a:bodyPr/>
          <a:lstStyle/>
          <a:p>
            <a:pPr>
              <a:defRPr/>
            </a:pPr>
            <a:fld id="{9303A4E8-3F0D-8A43-8B38-CDE0083873FE}" type="slidenum">
              <a:rPr lang="en-US" smtClean="0"/>
              <a:pPr>
                <a:defRPr/>
              </a:pPr>
              <a:t>13</a:t>
            </a:fld>
            <a:endParaRPr lang="en-US"/>
          </a:p>
        </p:txBody>
      </p:sp>
    </p:spTree>
    <p:extLst>
      <p:ext uri="{BB962C8B-B14F-4D97-AF65-F5344CB8AC3E}">
        <p14:creationId xmlns:p14="http://schemas.microsoft.com/office/powerpoint/2010/main" val="721659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Distance=shortest path</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Distance concepts that embedded into popular culture</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69BA7F66-840D-8445-A381-0C8644A5A32B}"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If you look at the network of films and actors at the center is Kevin Bacon.</a:t>
            </a:r>
          </a:p>
          <a:p>
            <a:pPr eaLnBrk="1" hangingPunct="1">
              <a:spcBef>
                <a:spcPct val="0"/>
              </a:spcBef>
            </a:pPr>
            <a:endParaRPr lang="en-US" dirty="0">
              <a:ea typeface="ＭＳ Ｐゴシック" charset="0"/>
              <a:cs typeface="ＭＳ Ｐゴシック" charset="0"/>
            </a:endParaRPr>
          </a:p>
          <a:p>
            <a:pPr eaLnBrk="1" hangingPunct="1">
              <a:spcBef>
                <a:spcPct val="0"/>
              </a:spcBef>
            </a:pPr>
            <a:r>
              <a:rPr lang="en-US" dirty="0">
                <a:ea typeface="ＭＳ Ｐゴシック" charset="0"/>
                <a:cs typeface="ＭＳ Ｐゴシック" charset="0"/>
              </a:rPr>
              <a:t>2</a:t>
            </a:r>
            <a:r>
              <a:rPr lang="en-US" baseline="30000" dirty="0">
                <a:ea typeface="ＭＳ Ｐゴシック" charset="0"/>
                <a:cs typeface="ＭＳ Ｐゴシック" charset="0"/>
              </a:rPr>
              <a:t>nd</a:t>
            </a:r>
            <a:r>
              <a:rPr lang="en-US" dirty="0">
                <a:ea typeface="ＭＳ Ｐゴシック" charset="0"/>
                <a:cs typeface="ＭＳ Ｐゴシック" charset="0"/>
              </a:rPr>
              <a:t> rate but very busy. Not very selective.</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764C3AF0-8B69-2347-9222-EABDE43AD9E2}"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spect="1" noChangeArrowheads="1" noTextEdit="1"/>
          </p:cNvSpPr>
          <p:nvPr>
            <p:ph type="sldImg"/>
          </p:nvPr>
        </p:nvSpPr>
        <p:spPr>
          <a:ln/>
        </p:spPr>
      </p:sp>
      <p:sp>
        <p:nvSpPr>
          <p:cNvPr id="2560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ln/>
        </p:spPr>
      </p:sp>
      <p:sp>
        <p:nvSpPr>
          <p:cNvPr id="27650"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err="1">
                <a:ea typeface="ＭＳ Ｐゴシック" charset="0"/>
                <a:cs typeface="ＭＳ Ｐゴシック" charset="0"/>
              </a:rPr>
              <a:t>ImDB</a:t>
            </a:r>
            <a:r>
              <a:rPr lang="en-US" dirty="0">
                <a:ea typeface="ＭＳ Ｐゴシック" charset="0"/>
                <a:cs typeface="ＭＳ Ｐゴシック" charset="0"/>
              </a:rPr>
              <a:t> was created by Brian’s </a:t>
            </a:r>
            <a:r>
              <a:rPr lang="en-US" dirty="0" err="1">
                <a:ea typeface="ＭＳ Ｐゴシック" charset="0"/>
                <a:cs typeface="ＭＳ Ｐゴシック" charset="0"/>
              </a:rPr>
              <a:t>Tjaden’s</a:t>
            </a:r>
            <a:r>
              <a:rPr lang="en-US" dirty="0">
                <a:ea typeface="ＭＳ Ｐゴシック" charset="0"/>
                <a:cs typeface="ＭＳ Ｐゴシック" charset="0"/>
              </a:rPr>
              <a:t> brother.</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In getting you </a:t>
            </a:r>
            <a:r>
              <a:rPr lang="en-US" dirty="0" err="1">
                <a:ea typeface="ＭＳ Ｐゴシック" charset="0"/>
                <a:cs typeface="ＭＳ Ｐゴシック" charset="0"/>
              </a:rPr>
              <a:t>phD</a:t>
            </a:r>
            <a:r>
              <a:rPr lang="en-US" dirty="0">
                <a:ea typeface="ＭＳ Ｐゴシック" charset="0"/>
                <a:cs typeface="ＭＳ Ｐゴシック" charset="0"/>
              </a:rPr>
              <a:t> there is a connection with an advisor.</a:t>
            </a:r>
          </a:p>
          <a:p>
            <a:endParaRPr lang="en-US" dirty="0">
              <a:ea typeface="ＭＳ Ｐゴシック" charset="0"/>
              <a:cs typeface="ＭＳ Ｐゴシック" charset="0"/>
            </a:endParaRPr>
          </a:p>
          <a:p>
            <a:r>
              <a:rPr lang="en-US" dirty="0">
                <a:ea typeface="ＭＳ Ｐゴシック" charset="0"/>
                <a:cs typeface="ＭＳ Ｐゴシック" charset="0"/>
              </a:rPr>
              <a:t>14 generations to Euler!</a:t>
            </a:r>
          </a:p>
          <a:p>
            <a:r>
              <a:rPr lang="en-US" dirty="0">
                <a:ea typeface="ＭＳ Ｐゴシック" charset="0"/>
                <a:cs typeface="ＭＳ Ｐゴシック" charset="0"/>
              </a:rPr>
              <a:t>Mostly a tree. A few weird relationships (a triangle to the mid-right, a few cycles in previous centuries. Joint advisors.)</a:t>
            </a:r>
          </a:p>
          <a:p>
            <a:r>
              <a:rPr lang="en-US" dirty="0">
                <a:ea typeface="ＭＳ Ｐゴシック" charset="0"/>
                <a:cs typeface="ＭＳ Ｐゴシック" charset="0"/>
              </a:rPr>
              <a:t>You can divide it into countries!</a:t>
            </a:r>
          </a:p>
          <a:p>
            <a:r>
              <a:rPr kumimoji="1" lang="en-US" sz="1200" kern="1200" dirty="0">
                <a:solidFill>
                  <a:schemeClr val="tx1"/>
                </a:solidFill>
                <a:effectLst/>
                <a:latin typeface="Arial" charset="0"/>
                <a:ea typeface="ＭＳ Ｐゴシック" charset="-128"/>
                <a:cs typeface="ＭＳ Ｐゴシック" charset="-128"/>
              </a:rPr>
              <a:t>Math:</a:t>
            </a:r>
          </a:p>
          <a:p>
            <a:r>
              <a:rPr kumimoji="1" lang="en-US" sz="1200" kern="1200" dirty="0">
                <a:solidFill>
                  <a:schemeClr val="tx1"/>
                </a:solidFill>
                <a:effectLst/>
                <a:latin typeface="Arial" charset="0"/>
                <a:ea typeface="ＭＳ Ｐゴシック" charset="-128"/>
                <a:cs typeface="ＭＳ Ｐゴシック" charset="-128"/>
              </a:rPr>
              <a:t>The intent of this project is to compile information about ALL the mathematicians of the world. We earnestly solicit information from all schools who participate in the development of research level mathematics and from all individuals who may know desired information.</a:t>
            </a:r>
          </a:p>
          <a:p>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a:ln/>
        </p:spPr>
      </p:sp>
      <p:sp>
        <p:nvSpPr>
          <p:cNvPr id="33794"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One of the greatest mathematician. Never owned an house a car – only a bag. Move from university to university</a:t>
            </a:r>
            <a:r>
              <a:rPr lang="en-US" baseline="0" dirty="0">
                <a:ea typeface="ＭＳ Ｐゴシック" charset="0"/>
                <a:cs typeface="ＭＳ Ｐゴシック" charset="0"/>
              </a:rPr>
              <a:t> spend a few weeks write a paper.</a:t>
            </a:r>
          </a:p>
          <a:p>
            <a:r>
              <a:rPr lang="en-US" baseline="0" dirty="0">
                <a:ea typeface="ＭＳ Ｐゴシック" charset="0"/>
                <a:cs typeface="ＭＳ Ｐゴシック" charset="0"/>
              </a:rPr>
              <a:t>Very short humble thinking mathematics all the time. </a:t>
            </a:r>
            <a:endParaRPr lang="en-US" dirty="0">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a:ln/>
        </p:spPr>
      </p:sp>
      <p:sp>
        <p:nvSpPr>
          <p:cNvPr id="409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Ask students: what is an online social network?</a:t>
            </a:r>
          </a:p>
          <a:p>
            <a:endParaRPr lang="en-US" dirty="0">
              <a:ea typeface="ＭＳ Ｐゴシック" charset="0"/>
              <a:cs typeface="ＭＳ Ｐゴシック" charset="0"/>
            </a:endParaRPr>
          </a:p>
          <a:p>
            <a:r>
              <a:rPr lang="en-US" dirty="0">
                <a:ea typeface="ＭＳ Ｐゴシック" charset="0"/>
                <a:cs typeface="ＭＳ Ｐゴシック" charset="0"/>
              </a:rPr>
              <a:t>Is </a:t>
            </a:r>
            <a:r>
              <a:rPr lang="en-US" dirty="0" err="1">
                <a:ea typeface="ＭＳ Ｐゴシック" charset="0"/>
                <a:cs typeface="ＭＳ Ｐゴシック" charset="0"/>
              </a:rPr>
              <a:t>wikipedia</a:t>
            </a:r>
            <a:r>
              <a:rPr lang="en-US" dirty="0">
                <a:ea typeface="ＭＳ Ｐゴシック" charset="0"/>
                <a:cs typeface="ＭＳ Ｐゴシック" charset="0"/>
              </a:rPr>
              <a:t> social network? A social network of knowledge. En example of collaboration that humanity </a:t>
            </a:r>
            <a:r>
              <a:rPr lang="en-US" dirty="0" err="1">
                <a:ea typeface="ＭＳ Ｐゴシック" charset="0"/>
                <a:cs typeface="ＭＳ Ｐゴシック" charset="0"/>
              </a:rPr>
              <a:t>hasnever</a:t>
            </a:r>
            <a:r>
              <a:rPr lang="en-US" dirty="0">
                <a:ea typeface="ＭＳ Ｐゴシック" charset="0"/>
                <a:cs typeface="ＭＳ Ｐゴシック" charset="0"/>
              </a:rPr>
              <a:t> seen behavior. Difficult to believe initially but now more reliable than best encyclopedia.</a:t>
            </a:r>
          </a:p>
          <a:p>
            <a:endParaRPr lang="en-US" dirty="0">
              <a:ea typeface="ＭＳ Ｐゴシック" charset="0"/>
              <a:cs typeface="ＭＳ Ｐゴシック" charset="0"/>
            </a:endParaRPr>
          </a:p>
          <a:p>
            <a:r>
              <a:rPr lang="en-US" dirty="0">
                <a:ea typeface="ＭＳ Ｐゴシック" charset="0"/>
                <a:cs typeface="ＭＳ Ｐゴシック" charset="0"/>
              </a:rPr>
              <a:t>Different platforms have their own culture.</a:t>
            </a:r>
          </a:p>
          <a:p>
            <a:r>
              <a:rPr lang="en-US" dirty="0" err="1">
                <a:ea typeface="ＭＳ Ｐゴシック" charset="0"/>
                <a:cs typeface="ＭＳ Ｐゴシック" charset="0"/>
              </a:rPr>
              <a:t>Orkut</a:t>
            </a:r>
            <a:r>
              <a:rPr lang="en-US" dirty="0">
                <a:ea typeface="ＭＳ Ｐゴシック" charset="0"/>
                <a:cs typeface="ＭＳ Ｐゴシック" charset="0"/>
              </a:rPr>
              <a:t> – named after a Google employee – social network for people in Brazil.</a:t>
            </a:r>
          </a:p>
          <a:p>
            <a:r>
              <a:rPr lang="en-US" dirty="0">
                <a:ea typeface="ＭＳ Ｐゴシック" charset="0"/>
                <a:cs typeface="ＭＳ Ｐゴシック" charset="0"/>
              </a:rPr>
              <a:t>My </a:t>
            </a:r>
            <a:r>
              <a:rPr lang="en-US" dirty="0" err="1">
                <a:ea typeface="ＭＳ Ｐゴシック" charset="0"/>
                <a:cs typeface="ＭＳ Ｐゴシック" charset="0"/>
              </a:rPr>
              <a:t>favourite</a:t>
            </a:r>
            <a:r>
              <a:rPr lang="en-US" dirty="0">
                <a:ea typeface="ＭＳ Ｐゴシック" charset="0"/>
                <a:cs typeface="ＭＳ Ｐゴシック" charset="0"/>
              </a:rPr>
              <a:t> is Twitter – get my</a:t>
            </a:r>
            <a:r>
              <a:rPr lang="en-US" baseline="0" dirty="0">
                <a:ea typeface="ＭＳ Ｐゴシック" charset="0"/>
                <a:cs typeface="ＭＳ Ｐゴシック" charset="0"/>
              </a:rPr>
              <a:t> own newsfeed</a:t>
            </a:r>
          </a:p>
          <a:p>
            <a:r>
              <a:rPr lang="en-US" baseline="0" dirty="0" err="1">
                <a:ea typeface="ＭＳ Ｐゴシック" charset="0"/>
                <a:cs typeface="ＭＳ Ｐゴシック" charset="0"/>
              </a:rPr>
              <a:t>Linkedin</a:t>
            </a:r>
            <a:r>
              <a:rPr lang="en-US" baseline="0" dirty="0">
                <a:ea typeface="ＭＳ Ｐゴシック" charset="0"/>
                <a:cs typeface="ＭＳ Ｐゴシック" charset="0"/>
              </a:rPr>
              <a:t> – be aware when you’re </a:t>
            </a:r>
            <a:r>
              <a:rPr lang="en-US" baseline="0" dirty="0" err="1">
                <a:ea typeface="ＭＳ Ｐゴシック" charset="0"/>
                <a:cs typeface="ＭＳ Ｐゴシック" charset="0"/>
              </a:rPr>
              <a:t>loooking</a:t>
            </a:r>
            <a:r>
              <a:rPr lang="en-US" baseline="0" dirty="0">
                <a:ea typeface="ＭＳ Ｐゴシック" charset="0"/>
                <a:cs typeface="ＭＳ Ｐゴシック" charset="0"/>
              </a:rPr>
              <a:t> for a job</a:t>
            </a:r>
            <a:br>
              <a:rPr lang="en-US" baseline="0" dirty="0">
                <a:ea typeface="ＭＳ Ｐゴシック" charset="0"/>
                <a:cs typeface="ＭＳ Ｐゴシック" charset="0"/>
              </a:rPr>
            </a:br>
            <a:endParaRPr lang="en-US" dirty="0">
              <a:ea typeface="ＭＳ Ｐゴシック" charset="0"/>
              <a:cs typeface="ＭＳ Ｐゴシック" charset="0"/>
            </a:endParaRPr>
          </a:p>
          <a:p>
            <a:r>
              <a:rPr lang="en-US" dirty="0">
                <a:ea typeface="ＭＳ Ｐゴシック" charset="0"/>
                <a:cs typeface="ＭＳ Ｐゴシック" charset="0"/>
              </a:rPr>
              <a:t>What are</a:t>
            </a:r>
            <a:r>
              <a:rPr lang="en-US" baseline="0" dirty="0">
                <a:ea typeface="ＭＳ Ｐゴシック" charset="0"/>
                <a:cs typeface="ＭＳ Ｐゴシック" charset="0"/>
              </a:rPr>
              <a:t> some common characteristics of these social networks?</a:t>
            </a:r>
          </a:p>
          <a:p>
            <a:r>
              <a:rPr lang="en-US" baseline="0" dirty="0">
                <a:ea typeface="ＭＳ Ｐゴシック" charset="0"/>
                <a:cs typeface="ＭＳ Ｐゴシック" charset="0"/>
              </a:rPr>
              <a:t>Relationship between entities – (not only people).</a:t>
            </a:r>
          </a:p>
          <a:p>
            <a:r>
              <a:rPr lang="en-US" baseline="0" dirty="0">
                <a:ea typeface="ＭＳ Ｐゴシック" charset="0"/>
                <a:cs typeface="ＭＳ Ｐゴシック" charset="0"/>
              </a:rPr>
              <a:t>What are some of the differences?</a:t>
            </a:r>
            <a:endParaRPr lang="en-US" dirty="0">
              <a:ea typeface="ＭＳ Ｐゴシック" charset="0"/>
              <a:cs typeface="ＭＳ Ｐゴシック" charset="0"/>
            </a:endParaRPr>
          </a:p>
        </p:txBody>
      </p:sp>
      <p:sp>
        <p:nvSpPr>
          <p:cNvPr id="409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A92786B1-7B6B-E242-8B1F-E477C7C54B63}"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2E9AA7D8-EA49-784F-BDB9-F5D1BFBD3CF0}"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Ron Graham</a:t>
            </a:r>
            <a:r>
              <a:rPr lang="ja-JP" altLang="en-US" dirty="0">
                <a:ea typeface="ＭＳ Ｐゴシック" charset="0"/>
                <a:cs typeface="ＭＳ Ｐゴシック" charset="0"/>
              </a:rPr>
              <a:t>’</a:t>
            </a:r>
            <a:r>
              <a:rPr lang="en-US" altLang="ja-JP" dirty="0">
                <a:ea typeface="ＭＳ Ｐゴシック" charset="0"/>
                <a:cs typeface="ＭＳ Ｐゴシック" charset="0"/>
              </a:rPr>
              <a:t>s hand-drawn picture of a part of the mathematics collaboration graph, centered on Paul </a:t>
            </a:r>
            <a:r>
              <a:rPr lang="en-US" altLang="ja-JP" dirty="0" err="1">
                <a:ea typeface="ＭＳ Ｐゴシック" charset="0"/>
                <a:cs typeface="ＭＳ Ｐゴシック" charset="0"/>
              </a:rPr>
              <a:t>Erdo</a:t>
            </a:r>
            <a:r>
              <a:rPr lang="en-US" altLang="ja-JP" dirty="0">
                <a:ea typeface="ＭＳ Ｐゴシック" charset="0"/>
                <a:cs typeface="ＭＳ Ｐゴシック" charset="0"/>
              </a:rPr>
              <a:t> ̈s [190]. (Image from http://</a:t>
            </a:r>
            <a:r>
              <a:rPr lang="en-US" altLang="ja-JP" dirty="0" err="1">
                <a:ea typeface="ＭＳ Ｐゴシック" charset="0"/>
                <a:cs typeface="ＭＳ Ｐゴシック" charset="0"/>
              </a:rPr>
              <a:t>www.oakland.edu</a:t>
            </a:r>
            <a:r>
              <a:rPr lang="en-US" altLang="ja-JP" dirty="0">
                <a:ea typeface="ＭＳ Ｐゴシック" charset="0"/>
                <a:cs typeface="ＭＳ Ｐゴシック" charset="0"/>
              </a:rPr>
              <a:t>/</a:t>
            </a:r>
            <a:r>
              <a:rPr lang="en-US" altLang="ja-JP" dirty="0" err="1">
                <a:ea typeface="ＭＳ Ｐゴシック" charset="0"/>
                <a:cs typeface="ＭＳ Ｐゴシック" charset="0"/>
              </a:rPr>
              <a:t>enp</a:t>
            </a:r>
            <a:r>
              <a:rPr lang="en-US" altLang="ja-JP" dirty="0">
                <a:ea typeface="ＭＳ Ｐゴシック" charset="0"/>
                <a:cs typeface="ＭＳ Ｐゴシック" charset="0"/>
              </a:rPr>
              <a:t>/</a:t>
            </a:r>
            <a:r>
              <a:rPr lang="en-US" altLang="ja-JP" dirty="0" err="1">
                <a:ea typeface="ＭＳ Ｐゴシック" charset="0"/>
                <a:cs typeface="ＭＳ Ｐゴシック" charset="0"/>
              </a:rPr>
              <a:t>cgraph.jpg</a:t>
            </a:r>
            <a:r>
              <a:rPr lang="en-US" altLang="ja-JP" dirty="0">
                <a:ea typeface="ＭＳ Ｐゴシック" charset="0"/>
                <a:cs typeface="ＭＳ Ｐゴシック" charset="0"/>
              </a:rPr>
              <a:t>)</a:t>
            </a:r>
            <a:endParaRPr lang="en-US" dirty="0">
              <a:ea typeface="ＭＳ Ｐゴシック" charset="0"/>
              <a:cs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416A7A01-0020-134D-80D4-E61CF287684D}"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303A4E8-3F0D-8A43-8B38-CDE0083873FE}" type="slidenum">
              <a:rPr lang="en-US" smtClean="0"/>
              <a:pPr>
                <a:defRPr/>
              </a:pPr>
              <a:t>22</a:t>
            </a:fld>
            <a:endParaRPr lang="en-US"/>
          </a:p>
        </p:txBody>
      </p:sp>
    </p:spTree>
    <p:extLst>
      <p:ext uri="{BB962C8B-B14F-4D97-AF65-F5344CB8AC3E}">
        <p14:creationId xmlns:p14="http://schemas.microsoft.com/office/powerpoint/2010/main" val="40440462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a:ea typeface="ＭＳ Ｐゴシック" charset="0"/>
              <a:cs typeface="ＭＳ Ｐゴシック"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0726E594-611C-9149-9CEA-961FCFCE179B}"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dirty="0">
                <a:ea typeface="ＭＳ Ｐゴシック" charset="0"/>
                <a:cs typeface="ＭＳ Ｐゴシック" charset="0"/>
              </a:rPr>
              <a:t>What type of graph to expect? </a:t>
            </a:r>
          </a:p>
          <a:p>
            <a:pPr algn="ctr"/>
            <a:r>
              <a:rPr lang="en-US" dirty="0">
                <a:ea typeface="ＭＳ Ｐゴシック" charset="0"/>
                <a:cs typeface="ＭＳ Ｐゴシック" charset="0"/>
              </a:rPr>
              <a:t>A tree? Clustered?</a:t>
            </a:r>
          </a:p>
          <a:p>
            <a:pPr algn="ctr"/>
            <a:endParaRPr lang="en-US" dirty="0">
              <a:ea typeface="ＭＳ Ｐゴシック" charset="0"/>
              <a:cs typeface="ＭＳ Ｐゴシック" charset="0"/>
            </a:endParaRPr>
          </a:p>
          <a:p>
            <a:pPr algn="ctr"/>
            <a:r>
              <a:rPr lang="en-US" dirty="0">
                <a:ea typeface="ＭＳ Ｐゴシック" charset="0"/>
                <a:cs typeface="ＭＳ Ｐゴシック" charset="0"/>
              </a:rPr>
              <a:t>Chung, F. R. K.; </a:t>
            </a:r>
            <a:r>
              <a:rPr lang="en-US" dirty="0" err="1">
                <a:ea typeface="ＭＳ Ｐゴシック" charset="0"/>
                <a:cs typeface="ＭＳ Ｐゴシック" charset="0"/>
              </a:rPr>
              <a:t>Erdős</a:t>
            </a:r>
            <a:r>
              <a:rPr lang="en-US" dirty="0">
                <a:ea typeface="ＭＳ Ｐゴシック" charset="0"/>
                <a:cs typeface="ＭＳ Ｐゴシック" charset="0"/>
              </a:rPr>
              <a:t>, P.; Graham, R. L. On the product of the point and line covering numbers of a graph.  Second International Conference on Combinatorial Mathematics (New York, 1978),  pp. 597--602, Ann. New York Acad. Sci., 319, New York Acad. Sci., New York, 1979. </a:t>
            </a:r>
          </a:p>
          <a:p>
            <a:pPr algn="ctr"/>
            <a:r>
              <a:rPr lang="en-US" dirty="0">
                <a:ea typeface="ＭＳ Ｐゴシック" charset="0"/>
                <a:cs typeface="ＭＳ Ｐゴシック" charset="0"/>
              </a:rPr>
              <a:t>Chung, Fan R. K.; Leighton, Frank Thomson; Rosenberg, Arnold L. Embedding graphs in books: a layout problem with applications to VLSI design.  Graph theory with applications to algorithms and computer science (Kalamazoo, Mich., 1984),  175--188, Wiley-</a:t>
            </a:r>
            <a:r>
              <a:rPr lang="en-US" dirty="0" err="1">
                <a:ea typeface="ＭＳ Ｐゴシック" charset="0"/>
                <a:cs typeface="ＭＳ Ｐゴシック" charset="0"/>
              </a:rPr>
              <a:t>Intersci</a:t>
            </a:r>
            <a:r>
              <a:rPr lang="en-US" dirty="0">
                <a:ea typeface="ＭＳ Ｐゴシック" charset="0"/>
                <a:cs typeface="ＭＳ Ｐゴシック" charset="0"/>
              </a:rPr>
              <a:t>. Publ., Wiley, New York, 1985. </a:t>
            </a:r>
          </a:p>
          <a:p>
            <a:pPr algn="ctr"/>
            <a:r>
              <a:rPr lang="en-US" dirty="0">
                <a:ea typeface="ＭＳ Ｐゴシック" charset="0"/>
                <a:cs typeface="ＭＳ Ｐゴシック" charset="0"/>
              </a:rPr>
              <a:t>Andrews, Matthew; Leighton, Tom; Metaxas, P. Takis; Zhang, Lisa Automatic methods for hiding latency in high bandwidth networks (extended abstract).  Proceedings of the Twenty-eighth Annual ACM Symposium on the Theory of Computing (Philadelphia, PA, 1996),  257--265, ACM, New York, 1996. </a:t>
            </a:r>
          </a:p>
          <a:p>
            <a:endParaRPr lang="en-US" dirty="0">
              <a:ea typeface="ＭＳ Ｐゴシック" charset="0"/>
              <a:cs typeface="ＭＳ Ｐゴシック"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A7EEB525-EBE9-204E-8376-9FA1B8A91F3E}" type="slidenum">
              <a:rPr lang="en-US" sz="1200"/>
              <a:pPr eaLnBrk="1" hangingPunct="1"/>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r>
              <a:rPr lang="en-US" dirty="0">
                <a:ea typeface="ＭＳ Ｐゴシック" charset="0"/>
                <a:cs typeface="ＭＳ Ｐゴシック" charset="0"/>
              </a:rPr>
              <a:t>What type of graph to expect? </a:t>
            </a:r>
          </a:p>
          <a:p>
            <a:pPr algn="ctr"/>
            <a:r>
              <a:rPr lang="en-US" dirty="0">
                <a:ea typeface="ＭＳ Ｐゴシック" charset="0"/>
                <a:cs typeface="ＭＳ Ｐゴシック" charset="0"/>
              </a:rPr>
              <a:t>A tree? Clustered?</a:t>
            </a:r>
          </a:p>
          <a:p>
            <a:pPr algn="ctr"/>
            <a:endParaRPr lang="en-US" dirty="0">
              <a:ea typeface="ＭＳ Ｐゴシック" charset="0"/>
              <a:cs typeface="ＭＳ Ｐゴシック" charset="0"/>
            </a:endParaRPr>
          </a:p>
          <a:p>
            <a:pPr algn="ctr"/>
            <a:r>
              <a:rPr lang="en-US" dirty="0">
                <a:ea typeface="ＭＳ Ｐゴシック" charset="0"/>
                <a:cs typeface="ＭＳ Ｐゴシック" charset="0"/>
              </a:rPr>
              <a:t>Chung, F. R. K.; </a:t>
            </a:r>
            <a:r>
              <a:rPr lang="en-US" dirty="0" err="1">
                <a:ea typeface="ＭＳ Ｐゴシック" charset="0"/>
                <a:cs typeface="ＭＳ Ｐゴシック" charset="0"/>
              </a:rPr>
              <a:t>Erdős</a:t>
            </a:r>
            <a:r>
              <a:rPr lang="en-US" dirty="0">
                <a:ea typeface="ＭＳ Ｐゴシック" charset="0"/>
                <a:cs typeface="ＭＳ Ｐゴシック" charset="0"/>
              </a:rPr>
              <a:t>, P.; Graham, R. L. On the product of the point and line covering numbers of a graph.  Second International Conference on Combinatorial Mathematics (New York, 1978),  pp. 597--602, Ann. New York Acad. Sci., 319, New York Acad. Sci., New York, 1979. </a:t>
            </a:r>
          </a:p>
          <a:p>
            <a:pPr algn="ctr"/>
            <a:r>
              <a:rPr lang="en-US" dirty="0">
                <a:ea typeface="ＭＳ Ｐゴシック" charset="0"/>
                <a:cs typeface="ＭＳ Ｐゴシック" charset="0"/>
              </a:rPr>
              <a:t>Chung, Fan R. K.; Leighton, Frank Thomson; Rosenberg, Arnold L. Embedding graphs in books: a layout problem with applications to VLSI design.  Graph theory with applications to algorithms and computer science (Kalamazoo, Mich., 1984),  175--188, Wiley-</a:t>
            </a:r>
            <a:r>
              <a:rPr lang="en-US" dirty="0" err="1">
                <a:ea typeface="ＭＳ Ｐゴシック" charset="0"/>
                <a:cs typeface="ＭＳ Ｐゴシック" charset="0"/>
              </a:rPr>
              <a:t>Intersci</a:t>
            </a:r>
            <a:r>
              <a:rPr lang="en-US" dirty="0">
                <a:ea typeface="ＭＳ Ｐゴシック" charset="0"/>
                <a:cs typeface="ＭＳ Ｐゴシック" charset="0"/>
              </a:rPr>
              <a:t>. Publ., Wiley, New York, 1985. </a:t>
            </a:r>
          </a:p>
          <a:p>
            <a:pPr algn="ctr"/>
            <a:r>
              <a:rPr lang="en-US" dirty="0">
                <a:ea typeface="ＭＳ Ｐゴシック" charset="0"/>
                <a:cs typeface="ＭＳ Ｐゴシック" charset="0"/>
              </a:rPr>
              <a:t>Andrews, Matthew; Leighton, Tom; Metaxas, P. Takis; Zhang, Lisa Automatic methods for hiding latency in high bandwidth networks (extended abstract).  Proceedings of the Twenty-eighth Annual ACM Symposium on the Theory of Computing (Philadelphia, PA, 1996),  257--265, ACM, New York, 1996. </a:t>
            </a:r>
          </a:p>
          <a:p>
            <a:pPr algn="ctr"/>
            <a:endParaRPr lang="en-US" dirty="0">
              <a:ea typeface="ＭＳ Ｐゴシック" charset="0"/>
              <a:cs typeface="ＭＳ Ｐゴシック" charset="0"/>
            </a:endParaRPr>
          </a:p>
          <a:p>
            <a:pPr algn="ctr"/>
            <a:r>
              <a:rPr kumimoji="1" lang="en-US" sz="1200" b="0" i="0" kern="1200" dirty="0">
                <a:solidFill>
                  <a:schemeClr val="tx1"/>
                </a:solidFill>
                <a:effectLst/>
                <a:latin typeface="Arial" charset="0"/>
                <a:ea typeface="ＭＳ Ｐゴシック" charset="-128"/>
                <a:cs typeface="ＭＳ Ｐゴシック" charset="-128"/>
              </a:rPr>
              <a:t>C. </a:t>
            </a:r>
            <a:r>
              <a:rPr kumimoji="1" lang="en-US" sz="1200" b="0" i="0" kern="1200" dirty="0" err="1">
                <a:solidFill>
                  <a:schemeClr val="tx1"/>
                </a:solidFill>
                <a:effectLst/>
                <a:latin typeface="Arial" charset="0"/>
                <a:ea typeface="ＭＳ Ｐゴシック" charset="-128"/>
                <a:cs typeface="ＭＳ Ｐゴシック" charset="-128"/>
              </a:rPr>
              <a:t>Pollalis</a:t>
            </a:r>
            <a:r>
              <a:rPr kumimoji="1" lang="en-US" sz="1200" b="0" i="0" kern="1200" dirty="0">
                <a:solidFill>
                  <a:schemeClr val="tx1"/>
                </a:solidFill>
                <a:effectLst/>
                <a:latin typeface="Arial" charset="0"/>
                <a:ea typeface="ＭＳ Ｐゴシック" charset="-128"/>
                <a:cs typeface="ＭＳ Ｐゴシック" charset="-128"/>
              </a:rPr>
              <a:t>, C. </a:t>
            </a:r>
            <a:r>
              <a:rPr kumimoji="1" lang="en-US" sz="1200" b="0" i="0" kern="1200" dirty="0" err="1">
                <a:solidFill>
                  <a:schemeClr val="tx1"/>
                </a:solidFill>
                <a:effectLst/>
                <a:latin typeface="Arial" charset="0"/>
                <a:ea typeface="ＭＳ Ｐゴシック" charset="-128"/>
                <a:cs typeface="ＭＳ Ｐゴシック" charset="-128"/>
              </a:rPr>
              <a:t>Grevet</a:t>
            </a:r>
            <a:r>
              <a:rPr kumimoji="1" lang="en-US" sz="1200" b="0" i="0" kern="1200" dirty="0">
                <a:solidFill>
                  <a:schemeClr val="tx1"/>
                </a:solidFill>
                <a:effectLst/>
                <a:latin typeface="Arial" charset="0"/>
                <a:ea typeface="ＭＳ Ｐゴシック" charset="-128"/>
                <a:cs typeface="ＭＳ Ｐゴシック" charset="-128"/>
              </a:rPr>
              <a:t>, L. </a:t>
            </a:r>
            <a:r>
              <a:rPr kumimoji="1" lang="en-US" sz="1200" b="0" i="0" kern="1200" dirty="0" err="1">
                <a:solidFill>
                  <a:schemeClr val="tx1"/>
                </a:solidFill>
                <a:effectLst/>
                <a:latin typeface="Arial" charset="0"/>
                <a:ea typeface="ＭＳ Ｐゴシック" charset="-128"/>
                <a:cs typeface="ＭＳ Ｐゴシック" charset="-128"/>
              </a:rPr>
              <a:t>Westendorf</a:t>
            </a:r>
            <a:r>
              <a:rPr kumimoji="1" lang="en-US" sz="1200" b="0" i="0" kern="1200" dirty="0">
                <a:solidFill>
                  <a:schemeClr val="tx1"/>
                </a:solidFill>
                <a:effectLst/>
                <a:latin typeface="Arial" charset="0"/>
                <a:ea typeface="ＭＳ Ｐゴシック" charset="-128"/>
                <a:cs typeface="ＭＳ Ｐゴシック" charset="-128"/>
              </a:rPr>
              <a:t>, S. Finn, O. </a:t>
            </a:r>
            <a:r>
              <a:rPr kumimoji="1" lang="en-US" sz="1200" b="0" i="0" kern="1200" dirty="0" err="1">
                <a:solidFill>
                  <a:schemeClr val="tx1"/>
                </a:solidFill>
                <a:effectLst/>
                <a:latin typeface="Arial" charset="0"/>
                <a:ea typeface="ＭＳ Ｐゴシック" charset="-128"/>
                <a:cs typeface="ＭＳ Ｐゴシック" charset="-128"/>
              </a:rPr>
              <a:t>Shaer</a:t>
            </a:r>
            <a:r>
              <a:rPr kumimoji="1" lang="en-US" sz="1200" b="0" i="0" kern="1200" dirty="0">
                <a:solidFill>
                  <a:schemeClr val="tx1"/>
                </a:solidFill>
                <a:effectLst/>
                <a:latin typeface="Arial" charset="0"/>
                <a:ea typeface="ＭＳ Ｐゴシック" charset="-128"/>
                <a:cs typeface="ＭＳ Ｐゴシック" charset="-128"/>
              </a:rPr>
              <a:t>, and P. Metaxas. 2018. </a:t>
            </a:r>
            <a:r>
              <a:rPr kumimoji="1" lang="en-US" sz="1200" b="0" i="0" u="none" strike="noStrike" kern="1200" dirty="0">
                <a:solidFill>
                  <a:schemeClr val="tx1"/>
                </a:solidFill>
                <a:effectLst/>
                <a:latin typeface="Arial" charset="0"/>
                <a:ea typeface="ＭＳ Ｐゴシック" charset="-128"/>
                <a:cs typeface="ＭＳ Ｐゴシック" charset="-128"/>
                <a:hlinkClick r:id="rId3"/>
              </a:rPr>
              <a:t>Classroom Activity for Critical Analysis of News Propagation Online</a:t>
            </a:r>
            <a:r>
              <a:rPr kumimoji="1" lang="en-US" sz="1200" b="0" i="0" kern="1200" dirty="0">
                <a:solidFill>
                  <a:schemeClr val="tx1"/>
                </a:solidFill>
                <a:effectLst/>
                <a:latin typeface="Arial" charset="0"/>
                <a:ea typeface="ＭＳ Ｐゴシック" charset="-128"/>
                <a:cs typeface="ＭＳ Ｐゴシック" charset="-128"/>
              </a:rPr>
              <a:t>. In Extended Abstracts of the 2018 CHI Conference on Human Factors in Computing Systems (CHI EA '18). ACM.</a:t>
            </a:r>
            <a:endParaRPr lang="en-US" dirty="0">
              <a:ea typeface="ＭＳ Ｐゴシック" charset="0"/>
              <a:cs typeface="ＭＳ Ｐゴシック" charset="0"/>
            </a:endParaRPr>
          </a:p>
          <a:p>
            <a:endParaRPr lang="en-US" dirty="0">
              <a:ea typeface="ＭＳ Ｐゴシック" charset="0"/>
              <a:cs typeface="ＭＳ Ｐゴシック" charset="0"/>
            </a:endParaRPr>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A7EEB525-EBE9-204E-8376-9FA1B8A91F3E}" type="slidenum">
              <a:rPr lang="en-US" sz="1200"/>
              <a:pPr eaLnBrk="1" hangingPunct="1"/>
              <a:t>25</a:t>
            </a:fld>
            <a:endParaRPr lang="en-US" sz="1200"/>
          </a:p>
        </p:txBody>
      </p:sp>
    </p:spTree>
    <p:extLst>
      <p:ext uri="{BB962C8B-B14F-4D97-AF65-F5344CB8AC3E}">
        <p14:creationId xmlns:p14="http://schemas.microsoft.com/office/powerpoint/2010/main" val="1336654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Update with my paper</a:t>
            </a:r>
            <a:r>
              <a:rPr lang="en-US" baseline="0" dirty="0">
                <a:ea typeface="ＭＳ Ｐゴシック" charset="0"/>
                <a:cs typeface="ＭＳ Ｐゴシック" charset="0"/>
              </a:rPr>
              <a:t> with </a:t>
            </a:r>
            <a:r>
              <a:rPr lang="en-US" baseline="0" dirty="0" err="1">
                <a:ea typeface="ＭＳ Ｐゴシック" charset="0"/>
                <a:cs typeface="ＭＳ Ｐゴシック" charset="0"/>
              </a:rPr>
              <a:t>takis</a:t>
            </a:r>
            <a:r>
              <a:rPr lang="en-US" baseline="0" dirty="0">
                <a:ea typeface="ＭＳ Ｐゴシック" charset="0"/>
                <a:cs typeface="ＭＳ Ｐゴシック" charset="0"/>
              </a:rPr>
              <a:t>.</a:t>
            </a:r>
            <a:endParaRPr lang="en-US" dirty="0">
              <a:ea typeface="ＭＳ Ｐゴシック" charset="0"/>
              <a:cs typeface="ＭＳ Ｐゴシック"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53678ABE-7B4E-F643-9A25-49DADBA3365E}" type="slidenum">
              <a:rPr lang="en-US" sz="1200"/>
              <a:pPr eaLnBrk="1" hangingPunct="1"/>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sz="1200" kern="1200" dirty="0">
                <a:solidFill>
                  <a:schemeClr val="tx1"/>
                </a:solidFill>
                <a:effectLst/>
                <a:latin typeface="Arial" charset="0"/>
                <a:ea typeface="ＭＳ Ｐゴシック" charset="-128"/>
                <a:cs typeface="ＭＳ Ｐゴシック" charset="-128"/>
              </a:rPr>
              <a:t>As another means of measuring network graphs, we can define the diameter of a network as the longest of all the calculated shortest paths in a network. It is the shortest distance between the two most distant nodes in the network. In other words, once the shortest path length from every node to all other nodes is calculated, the diameter is the longest of all the calculated path lengths. The diameter is representative of the linear size of a network.</a:t>
            </a:r>
          </a:p>
          <a:p>
            <a:pPr eaLnBrk="1" hangingPunct="1">
              <a:spcBef>
                <a:spcPct val="0"/>
              </a:spcBef>
            </a:pPr>
            <a:endParaRPr lang="en-US" dirty="0">
              <a:ea typeface="ＭＳ Ｐゴシック" charset="0"/>
              <a:cs typeface="ＭＳ Ｐゴシック"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4D0F935D-8F25-D84D-BB18-7BED066E42B6}" type="slidenum">
              <a:rPr lang="en-US" sz="120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Sociologist wanted to figure out what is the longest chain of people: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latin typeface="Calibri"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latin typeface="Calibri" charset="0"/>
              </a:rPr>
              <a:t>296 People in Omaha, NE, were given a letter,</a:t>
            </a:r>
            <a:br>
              <a:rPr lang="en-US" dirty="0">
                <a:latin typeface="Calibri" charset="0"/>
              </a:rPr>
            </a:br>
            <a:r>
              <a:rPr lang="en-US" dirty="0">
                <a:latin typeface="Calibri" charset="0"/>
              </a:rPr>
              <a:t>asked to try to reach a stockbroker in Sharon, MA,</a:t>
            </a:r>
            <a:br>
              <a:rPr lang="en-US" dirty="0">
                <a:latin typeface="Calibri" charset="0"/>
              </a:rPr>
            </a:br>
            <a:r>
              <a:rPr lang="en-US" dirty="0">
                <a:latin typeface="Calibri" charset="0"/>
              </a:rPr>
              <a:t>via personal acquaintances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ＭＳ Ｐゴシック" charset="-128"/>
                <a:cs typeface="ＭＳ Ｐゴシック" charset="-128"/>
              </a:rPr>
              <a:t>This idea has been termed the small-world phenomenon — the idea that the world looks “small” when you think of how short a path of friends it takes to get from you to almost anyone else. It’s also known, perhaps more memorably, as the six degrees of separation; this phrase comes from the play of this title by John </a:t>
            </a:r>
            <a:r>
              <a:rPr kumimoji="1" lang="en-US" sz="1200" kern="1200" dirty="0" err="1">
                <a:solidFill>
                  <a:schemeClr val="tx1"/>
                </a:solidFill>
                <a:effectLst/>
                <a:latin typeface="Arial" charset="0"/>
                <a:ea typeface="ＭＳ Ｐゴシック" charset="-128"/>
                <a:cs typeface="ＭＳ Ｐゴシック" charset="-128"/>
              </a:rPr>
              <a:t>Guare</a:t>
            </a:r>
            <a:r>
              <a:rPr kumimoji="1" lang="en-US" sz="1200" kern="1200" dirty="0">
                <a:solidFill>
                  <a:schemeClr val="tx1"/>
                </a:solidFill>
                <a:effectLst/>
                <a:latin typeface="Arial" charset="0"/>
                <a:ea typeface="ＭＳ Ｐゴシック" charset="-128"/>
                <a:cs typeface="ＭＳ Ｐゴシック" charset="-128"/>
              </a:rPr>
              <a:t> [200], and in particular from the line uttered by one of the play’s characters: “I read somewhere that everybody on this planet is separated by only six other people. Six degrees of separation between us and everyone else on this planet.”</a:t>
            </a:r>
          </a:p>
          <a:p>
            <a:endParaRPr lang="en-US" dirty="0"/>
          </a:p>
        </p:txBody>
      </p:sp>
      <p:sp>
        <p:nvSpPr>
          <p:cNvPr id="4" name="Slide Number Placeholder 3"/>
          <p:cNvSpPr>
            <a:spLocks noGrp="1"/>
          </p:cNvSpPr>
          <p:nvPr>
            <p:ph type="sldNum" sz="quarter" idx="10"/>
          </p:nvPr>
        </p:nvSpPr>
        <p:spPr/>
        <p:txBody>
          <a:bodyPr/>
          <a:lstStyle/>
          <a:p>
            <a:pPr>
              <a:defRPr/>
            </a:pPr>
            <a:fld id="{9303A4E8-3F0D-8A43-8B38-CDE0083873FE}" type="slidenum">
              <a:rPr lang="en-US" smtClean="0"/>
              <a:pPr>
                <a:defRPr/>
              </a:pPr>
              <a:t>28</a:t>
            </a:fld>
            <a:endParaRPr lang="en-US"/>
          </a:p>
        </p:txBody>
      </p:sp>
    </p:spTree>
    <p:extLst>
      <p:ext uri="{BB962C8B-B14F-4D97-AF65-F5344CB8AC3E}">
        <p14:creationId xmlns:p14="http://schemas.microsoft.com/office/powerpoint/2010/main" val="600898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ＭＳ Ｐゴシック" charset="-128"/>
                <a:cs typeface="ＭＳ Ｐゴシック" charset="-128"/>
              </a:rPr>
              <a:t>This idea has been termed the small-world phenomenon — the idea that the world looks “small” when you think of how short a path of friends it takes to get from you to almost anyone else. It’s also known, perhaps more memorably, as the six degrees of separation; this phrase comes from the play of this title by John </a:t>
            </a:r>
            <a:r>
              <a:rPr kumimoji="1" lang="en-US" sz="1200" kern="1200" dirty="0" err="1">
                <a:solidFill>
                  <a:schemeClr val="tx1"/>
                </a:solidFill>
                <a:effectLst/>
                <a:latin typeface="Arial" charset="0"/>
                <a:ea typeface="ＭＳ Ｐゴシック" charset="-128"/>
                <a:cs typeface="ＭＳ Ｐゴシック" charset="-128"/>
              </a:rPr>
              <a:t>Guare</a:t>
            </a:r>
            <a:r>
              <a:rPr kumimoji="1" lang="en-US" sz="1200" kern="1200" dirty="0">
                <a:solidFill>
                  <a:schemeClr val="tx1"/>
                </a:solidFill>
                <a:effectLst/>
                <a:latin typeface="Arial" charset="0"/>
                <a:ea typeface="ＭＳ Ｐゴシック" charset="-128"/>
                <a:cs typeface="ＭＳ Ｐゴシック" charset="-128"/>
              </a:rPr>
              <a:t> [200], and in particular from the line uttered by one of the play’s characters: “I read somewhere that everybody on this planet is separated by only six other people. Six degrees of separation between us and everyone else on this planet.”</a:t>
            </a:r>
          </a:p>
          <a:p>
            <a:endParaRPr lang="en-US" dirty="0"/>
          </a:p>
        </p:txBody>
      </p:sp>
      <p:sp>
        <p:nvSpPr>
          <p:cNvPr id="4" name="Slide Number Placeholder 3"/>
          <p:cNvSpPr>
            <a:spLocks noGrp="1"/>
          </p:cNvSpPr>
          <p:nvPr>
            <p:ph type="sldNum" sz="quarter" idx="10"/>
          </p:nvPr>
        </p:nvSpPr>
        <p:spPr/>
        <p:txBody>
          <a:bodyPr/>
          <a:lstStyle/>
          <a:p>
            <a:pPr>
              <a:defRPr/>
            </a:pPr>
            <a:fld id="{9303A4E8-3F0D-8A43-8B38-CDE0083873FE}" type="slidenum">
              <a:rPr lang="en-US" smtClean="0"/>
              <a:pPr>
                <a:defRPr/>
              </a:pPr>
              <a:t>29</a:t>
            </a:fld>
            <a:endParaRPr lang="en-US"/>
          </a:p>
        </p:txBody>
      </p:sp>
    </p:spTree>
    <p:extLst>
      <p:ext uri="{BB962C8B-B14F-4D97-AF65-F5344CB8AC3E}">
        <p14:creationId xmlns:p14="http://schemas.microsoft.com/office/powerpoint/2010/main" val="20973245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kern="1200" dirty="0">
                <a:solidFill>
                  <a:schemeClr val="tx1"/>
                </a:solidFill>
                <a:effectLst/>
                <a:latin typeface="Arial" charset="0"/>
                <a:ea typeface="ＭＳ Ｐゴシック" charset="-128"/>
                <a:cs typeface="ＭＳ Ｐゴシック" charset="-128"/>
              </a:rPr>
              <a:t>Relationships and network – different</a:t>
            </a:r>
            <a:r>
              <a:rPr kumimoji="1" lang="en-US" sz="1200" kern="1200" baseline="0" dirty="0">
                <a:solidFill>
                  <a:schemeClr val="tx1"/>
                </a:solidFill>
                <a:effectLst/>
                <a:latin typeface="Arial" charset="0"/>
                <a:ea typeface="ＭＳ Ｐゴシック" charset="-128"/>
                <a:cs typeface="ＭＳ Ｐゴシック" charset="-128"/>
              </a:rPr>
              <a:t> kinds of relationships.</a:t>
            </a:r>
          </a:p>
          <a:p>
            <a:endParaRPr kumimoji="1" lang="en-US" sz="1200" kern="1200" baseline="0" dirty="0">
              <a:solidFill>
                <a:schemeClr val="tx1"/>
              </a:solidFill>
              <a:effectLst/>
              <a:latin typeface="Arial" charset="0"/>
              <a:ea typeface="ＭＳ Ｐゴシック" charset="-128"/>
              <a:cs typeface="ＭＳ Ｐゴシック" charset="-128"/>
            </a:endParaRPr>
          </a:p>
          <a:p>
            <a:r>
              <a:rPr kumimoji="1" lang="en-US" sz="1200" kern="1200" baseline="0" dirty="0">
                <a:solidFill>
                  <a:schemeClr val="tx1"/>
                </a:solidFill>
                <a:effectLst/>
                <a:latin typeface="Arial" charset="0"/>
                <a:ea typeface="ＭＳ Ｐゴシック" charset="-128"/>
                <a:cs typeface="ＭＳ Ｐゴシック" charset="-128"/>
              </a:rPr>
              <a:t>What is common – graph – abstract essential connectivity structure, network is graph+ some explanation of the relationships</a:t>
            </a: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A graph is a way of specifying relationships among a collection of items. Graphs as Models of Networks. Graphs are useful because they serve as mathematical models of network structures.</a:t>
            </a:r>
          </a:p>
          <a:p>
            <a:r>
              <a:rPr kumimoji="1" lang="en-US" sz="1200" kern="1200" dirty="0">
                <a:solidFill>
                  <a:schemeClr val="tx1"/>
                </a:solidFill>
                <a:effectLst/>
                <a:latin typeface="Arial" charset="0"/>
                <a:ea typeface="ＭＳ Ｐゴシック" charset="-128"/>
                <a:cs typeface="ＭＳ Ｐゴシック" charset="-128"/>
              </a:rPr>
              <a:t> </a:t>
            </a: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 A graph consists of a set of objects, called nodes, with certain pairs of these objects connected by links called edges. </a:t>
            </a: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We say that two nodes are neighbors if they are connected by an edge. </a:t>
            </a: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Can you think of other domains that could be represented using graphs? (brain, travel, map)</a:t>
            </a:r>
          </a:p>
          <a:p>
            <a:endParaRPr kumimoji="1" lang="en-US" sz="1200" kern="1200" dirty="0">
              <a:solidFill>
                <a:schemeClr val="tx1"/>
              </a:solidFill>
              <a:effectLst/>
              <a:latin typeface="Arial" charset="0"/>
              <a:ea typeface="ＭＳ Ｐゴシック" charset="-128"/>
              <a:cs typeface="ＭＳ Ｐゴシック" charset="-128"/>
            </a:endParaRPr>
          </a:p>
          <a:p>
            <a:endParaRPr kumimoji="1"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pPr>
              <a:defRPr/>
            </a:pPr>
            <a:fld id="{9303A4E8-3F0D-8A43-8B38-CDE0083873FE}" type="slidenum">
              <a:rPr lang="en-US" smtClean="0"/>
              <a:pPr>
                <a:defRPr/>
              </a:pPr>
              <a:t>3</a:t>
            </a:fld>
            <a:endParaRPr lang="en-US"/>
          </a:p>
        </p:txBody>
      </p:sp>
    </p:spTree>
    <p:extLst>
      <p:ext uri="{BB962C8B-B14F-4D97-AF65-F5344CB8AC3E}">
        <p14:creationId xmlns:p14="http://schemas.microsoft.com/office/powerpoint/2010/main" val="245373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Rot="1" noChangeAspect="1" noChangeArrowheads="1" noTextEdit="1"/>
          </p:cNvSpPr>
          <p:nvPr>
            <p:ph type="sldImg"/>
          </p:nvPr>
        </p:nvSpPr>
        <p:spPr>
          <a:ln/>
        </p:spPr>
      </p:sp>
      <p:sp>
        <p:nvSpPr>
          <p:cNvPr id="4915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That</a:t>
            </a:r>
            <a:r>
              <a:rPr lang="ja-JP" altLang="en-US" dirty="0">
                <a:ea typeface="ＭＳ Ｐゴシック" charset="0"/>
                <a:cs typeface="ＭＳ Ｐゴシック" charset="0"/>
              </a:rPr>
              <a:t>’</a:t>
            </a:r>
            <a:r>
              <a:rPr lang="en-US" altLang="ja-JP" dirty="0">
                <a:ea typeface="ＭＳ Ｐゴシック" charset="0"/>
                <a:cs typeface="ＭＳ Ｐゴシック" charset="0"/>
              </a:rPr>
              <a:t>s the standard explanation is it true?</a:t>
            </a:r>
          </a:p>
          <a:p>
            <a:r>
              <a:rPr lang="en-US" dirty="0" err="1">
                <a:ea typeface="ＭＳ Ｐゴシック" charset="0"/>
                <a:cs typeface="ＭＳ Ｐゴシック" charset="0"/>
              </a:rPr>
              <a:t>Erdos</a:t>
            </a:r>
            <a:r>
              <a:rPr lang="en-US" dirty="0">
                <a:ea typeface="ＭＳ Ｐゴシック" charset="0"/>
                <a:cs typeface="ＭＳ Ｐゴシック" charset="0"/>
              </a:rPr>
              <a:t> studied random graphs…</a:t>
            </a:r>
          </a:p>
          <a:p>
            <a:r>
              <a:rPr lang="en-US" dirty="0">
                <a:ea typeface="ＭＳ Ｐゴシック" charset="0"/>
                <a:cs typeface="ＭＳ Ｐゴシック" charset="0"/>
              </a:rPr>
              <a:t>But is acquaintance-relationship just *any* random graph?</a:t>
            </a:r>
          </a:p>
          <a:p>
            <a:endParaRPr lang="en-US" dirty="0">
              <a:ea typeface="ＭＳ Ｐゴシック" charset="0"/>
              <a:cs typeface="ＭＳ Ｐゴシック"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1" lang="en-US" sz="1200" kern="1200" dirty="0">
                <a:solidFill>
                  <a:schemeClr val="tx1"/>
                </a:solidFill>
                <a:effectLst/>
                <a:latin typeface="Arial" charset="0"/>
                <a:ea typeface="ＭＳ Ｐゴシック" charset="-128"/>
                <a:cs typeface="ＭＳ Ｐゴシック" charset="-128"/>
              </a:rPr>
              <a:t>Lacking any of the massive social-network datasets we have today, and with a budget of only $680, he set out to test the speculative idea that people are really connected in the global friendship network by short chains of friends. To this end, he asked a collection of 296 randomly chosen “starters” to try forwarding a letter to a “target” person, a stockbroker who lived in a suburb of Boston. The starters were each given some personal information about the target (including his address and occupation) and were asked to forward the letter to someone they knew on a first-name basis, with the same instructions, in order to eventually reach the target as quickly as possible. Each letter thus passed through the hands of a sequence of friends in succession, and each thereby formed a chain of people that closed in on the stockbroker outside Boston</a:t>
            </a:r>
          </a:p>
          <a:p>
            <a:endParaRPr lang="en-US" dirty="0">
              <a:ea typeface="ＭＳ Ｐゴシック" charset="0"/>
              <a:cs typeface="ＭＳ Ｐゴシック" charset="0"/>
            </a:endParaRPr>
          </a:p>
          <a:p>
            <a:r>
              <a:rPr kumimoji="1" lang="en-US" sz="1200" kern="1200" dirty="0">
                <a:solidFill>
                  <a:schemeClr val="tx1"/>
                </a:solidFill>
                <a:effectLst/>
                <a:latin typeface="Arial" charset="0"/>
                <a:ea typeface="ＭＳ Ｐゴシック" charset="-128"/>
                <a:cs typeface="ＭＳ Ｐゴシック" charset="-128"/>
              </a:rPr>
              <a:t>, the existence of all these short paths has substantial consequences for the potential speed with which information, diseases, and other kinds of contagion can spread through society, as well as for the potential access that the social network provides to opportunities and to people with very different characteristics from one’s own.</a:t>
            </a:r>
          </a:p>
          <a:p>
            <a:r>
              <a:rPr kumimoji="1" lang="en-US" sz="1200" kern="1200" dirty="0">
                <a:solidFill>
                  <a:schemeClr val="tx1"/>
                </a:solidFill>
                <a:effectLst/>
                <a:latin typeface="Arial" charset="0"/>
                <a:ea typeface="ＭＳ Ｐゴシック" charset="-128"/>
                <a:cs typeface="ＭＳ Ｐゴシック" charset="-128"/>
              </a:rPr>
              <a:t> </a:t>
            </a:r>
          </a:p>
          <a:p>
            <a:r>
              <a:rPr kumimoji="1" lang="en-US" sz="1200" kern="1200" dirty="0">
                <a:solidFill>
                  <a:schemeClr val="tx1"/>
                </a:solidFill>
                <a:effectLst/>
                <a:latin typeface="Arial" charset="0"/>
                <a:ea typeface="ＭＳ Ｐゴシック" charset="-128"/>
                <a:cs typeface="ＭＳ Ｐゴシック" charset="-128"/>
              </a:rPr>
              <a:t>One of the largest such computational studies was performed by Jure </a:t>
            </a:r>
            <a:r>
              <a:rPr kumimoji="1" lang="en-US" sz="1200" kern="1200" dirty="0" err="1">
                <a:solidFill>
                  <a:schemeClr val="tx1"/>
                </a:solidFill>
                <a:effectLst/>
                <a:latin typeface="Arial" charset="0"/>
                <a:ea typeface="ＭＳ Ｐゴシック" charset="-128"/>
                <a:cs typeface="ＭＳ Ｐゴシック" charset="-128"/>
              </a:rPr>
              <a:t>Leskovec</a:t>
            </a:r>
            <a:r>
              <a:rPr kumimoji="1" lang="en-US" sz="1200" kern="1200" dirty="0">
                <a:solidFill>
                  <a:schemeClr val="tx1"/>
                </a:solidFill>
                <a:effectLst/>
                <a:latin typeface="Arial" charset="0"/>
                <a:ea typeface="ＭＳ Ｐゴシック" charset="-128"/>
                <a:cs typeface="ＭＳ Ｐゴシック" charset="-128"/>
              </a:rPr>
              <a:t> and Eric Horvitz [273]. They analyzed the 240 million active user accounts on Microsoft Instant Messenger, building a graph in which each node corresponds to a user, and there is an edge between two users if they engaged in a two-way conversation at any point during a month-long observation period. As employees of Microsoft at the time, they had access to a complete snapshot of the system for the month under study, so there were no concerns about missing data. This graph turned out to have a giant component containing almost all of the nodes, and the distances within this giant component were very small. Indeed, the distances in the Instant Messenger network closely corresponded to the numbers from </a:t>
            </a:r>
            <a:r>
              <a:rPr kumimoji="1" lang="en-US" sz="1200" kern="1200" dirty="0" err="1">
                <a:solidFill>
                  <a:schemeClr val="tx1"/>
                </a:solidFill>
                <a:effectLst/>
                <a:latin typeface="Arial" charset="0"/>
                <a:ea typeface="ＭＳ Ｐゴシック" charset="-128"/>
                <a:cs typeface="ＭＳ Ｐゴシック" charset="-128"/>
              </a:rPr>
              <a:t>Milgram’s</a:t>
            </a:r>
            <a:r>
              <a:rPr kumimoji="1" lang="en-US" sz="1200" kern="1200" dirty="0">
                <a:solidFill>
                  <a:schemeClr val="tx1"/>
                </a:solidFill>
                <a:effectLst/>
                <a:latin typeface="Arial" charset="0"/>
                <a:ea typeface="ＭＳ Ｐゴシック" charset="-128"/>
                <a:cs typeface="ＭＳ Ｐゴシック" charset="-128"/>
              </a:rPr>
              <a:t> experiment, with an estimated average distance of 6.6, and an estimated median</a:t>
            </a: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In this case, enormous as the Microsoft IM study was, it remains some distance away from </a:t>
            </a:r>
            <a:r>
              <a:rPr kumimoji="1" lang="en-US" sz="1200" kern="1200" dirty="0" err="1">
                <a:solidFill>
                  <a:schemeClr val="tx1"/>
                </a:solidFill>
                <a:effectLst/>
                <a:latin typeface="Arial" charset="0"/>
                <a:ea typeface="ＭＳ Ｐゴシック" charset="-128"/>
                <a:cs typeface="ＭＳ Ｐゴシック" charset="-128"/>
              </a:rPr>
              <a:t>Milgram’s</a:t>
            </a:r>
            <a:r>
              <a:rPr kumimoji="1" lang="en-US" sz="1200" kern="1200" dirty="0">
                <a:solidFill>
                  <a:schemeClr val="tx1"/>
                </a:solidFill>
                <a:effectLst/>
                <a:latin typeface="Arial" charset="0"/>
                <a:ea typeface="ＭＳ Ｐゴシック" charset="-128"/>
                <a:cs typeface="ＭＳ Ｐゴシック" charset="-128"/>
              </a:rPr>
              <a:t> goal: it only tracks people who are technologically-endowed enough to have access to instant messaging, and rather than basing the graph on who is truly friends with whom, it can only observe who talks to whom during an observation period.</a:t>
            </a:r>
          </a:p>
          <a:p>
            <a:r>
              <a:rPr kumimoji="1" lang="en-US" sz="1200" kern="1200" dirty="0">
                <a:solidFill>
                  <a:schemeClr val="tx1"/>
                </a:solidFill>
                <a:effectLst/>
                <a:latin typeface="Arial" charset="0"/>
                <a:ea typeface="ＭＳ Ｐゴシック" charset="-128"/>
                <a:cs typeface="ＭＳ Ｐゴシック" charset="-128"/>
              </a:rPr>
              <a:t> </a:t>
            </a:r>
          </a:p>
          <a:p>
            <a:endParaRPr kumimoji="1" lang="en-US" sz="1200" kern="1200" dirty="0">
              <a:solidFill>
                <a:schemeClr val="tx1"/>
              </a:solidFill>
              <a:effectLst/>
              <a:latin typeface="Arial" charset="0"/>
              <a:ea typeface="ＭＳ Ｐゴシック" charset="-128"/>
              <a:cs typeface="ＭＳ Ｐゴシック" charset="-128"/>
            </a:endParaRP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 </a:t>
            </a:r>
          </a:p>
          <a:p>
            <a:endParaRPr lang="en-US" dirty="0">
              <a:ea typeface="ＭＳ Ｐゴシック" charset="0"/>
              <a:cs typeface="ＭＳ Ｐゴシック"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noRot="1" noChangeAspect="1"/>
          </p:cNvSpPr>
          <p:nvPr>
            <p:ph type="sldImg"/>
          </p:nvPr>
        </p:nvSpPr>
        <p:spPr>
          <a:prstGeom prst="rect">
            <a:avLst/>
          </a:prstGeom>
        </p:spPr>
        <p:txBody>
          <a:bodyPr/>
          <a:lstStyle/>
          <a:p>
            <a:pPr lvl="0"/>
            <a:endParaRPr/>
          </a:p>
        </p:txBody>
      </p:sp>
      <p:sp>
        <p:nvSpPr>
          <p:cNvPr id="164" name="Shape 16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dirty="0">
                <a:latin typeface="Arial"/>
                <a:ea typeface="Arial"/>
                <a:cs typeface="Arial"/>
                <a:sym typeface="Arial"/>
              </a:rPr>
              <a:t>https://</a:t>
            </a:r>
            <a:r>
              <a:rPr sz="1200" dirty="0" err="1">
                <a:latin typeface="Arial"/>
                <a:ea typeface="Arial"/>
                <a:cs typeface="Arial"/>
                <a:sym typeface="Arial"/>
              </a:rPr>
              <a:t>research.fb.com</a:t>
            </a:r>
            <a:r>
              <a:rPr sz="1200" dirty="0">
                <a:latin typeface="Arial"/>
                <a:ea typeface="Arial"/>
                <a:cs typeface="Arial"/>
                <a:sym typeface="Arial"/>
              </a:rPr>
              <a:t>/three-and-a-half-degrees-of-separation/</a:t>
            </a:r>
          </a:p>
          <a:p>
            <a:pPr lvl="0" defTabSz="914400">
              <a:lnSpc>
                <a:spcPct val="100000"/>
              </a:lnSpc>
              <a:spcBef>
                <a:spcPts val="400"/>
              </a:spcBef>
              <a:defRPr sz="1800"/>
            </a:pPr>
            <a:endParaRPr sz="1200" dirty="0">
              <a:latin typeface="Arial"/>
              <a:ea typeface="Arial"/>
              <a:cs typeface="Arial"/>
              <a:sym typeface="Arial"/>
            </a:endParaRPr>
          </a:p>
        </p:txBody>
      </p:sp>
    </p:spTree>
    <p:extLst>
      <p:ext uri="{BB962C8B-B14F-4D97-AF65-F5344CB8AC3E}">
        <p14:creationId xmlns:p14="http://schemas.microsoft.com/office/powerpoint/2010/main" val="34340244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a:ln/>
        </p:spPr>
      </p:sp>
      <p:sp>
        <p:nvSpPr>
          <p:cNvPr id="51202"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The number that typically comes up from the digital world is 4</a:t>
            </a:r>
          </a:p>
          <a:p>
            <a:endParaRPr lang="en-US" dirty="0">
              <a:ea typeface="ＭＳ Ｐゴシック" charset="0"/>
              <a:cs typeface="ＭＳ Ｐゴシック" charset="0"/>
            </a:endParaRPr>
          </a:p>
          <a:p>
            <a:r>
              <a:rPr lang="en-US" dirty="0">
                <a:ea typeface="ＭＳ Ｐゴシック" charset="0"/>
                <a:cs typeface="ＭＳ Ｐゴシック" charset="0"/>
              </a:rPr>
              <a:t>There is a movie </a:t>
            </a:r>
            <a:r>
              <a:rPr lang="en-US" b="1" dirty="0">
                <a:ea typeface="ＭＳ Ｐゴシック" charset="0"/>
                <a:cs typeface="ＭＳ Ｐゴシック" charset="0"/>
              </a:rPr>
              <a:t>6 </a:t>
            </a:r>
            <a:r>
              <a:rPr lang="en-US" b="1" dirty="0" err="1">
                <a:ea typeface="ＭＳ Ｐゴシック" charset="0"/>
                <a:cs typeface="ＭＳ Ｐゴシック" charset="0"/>
              </a:rPr>
              <a:t>degress</a:t>
            </a:r>
            <a:r>
              <a:rPr lang="en-US" b="1" dirty="0">
                <a:ea typeface="ＭＳ Ｐゴシック" charset="0"/>
                <a:cs typeface="ＭＳ Ｐゴシック" charset="0"/>
              </a:rPr>
              <a:t> of separation. First time in a novel by an Hungarian writer.</a:t>
            </a:r>
          </a:p>
          <a:p>
            <a:endParaRPr lang="en-US" b="1" dirty="0">
              <a:ea typeface="ＭＳ Ｐゴシック" charset="0"/>
              <a:cs typeface="ＭＳ Ｐゴシック" charset="0"/>
            </a:endParaRPr>
          </a:p>
          <a:p>
            <a:r>
              <a:rPr lang="en-US" b="1" dirty="0">
                <a:ea typeface="ＭＳ Ｐゴシック" charset="0"/>
                <a:cs typeface="ＭＳ Ｐゴシック" charset="0"/>
              </a:rPr>
              <a:t>First reaction: exponential growth of our network. </a:t>
            </a:r>
          </a:p>
        </p:txBody>
      </p:sp>
      <p:sp>
        <p:nvSpPr>
          <p:cNvPr id="5120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A53CF896-3B6B-1F4E-B410-B3FF076534B2}" type="slidenum">
              <a:rPr lang="en-US" sz="1200"/>
              <a:pPr eaLnBrk="1" hangingPunct="1"/>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Rot="1" noChangeAspect="1" noChangeArrowheads="1" noTextEdit="1"/>
          </p:cNvSpPr>
          <p:nvPr>
            <p:ph type="sldImg"/>
          </p:nvPr>
        </p:nvSpPr>
        <p:spPr>
          <a:ln/>
        </p:spPr>
      </p:sp>
      <p:sp>
        <p:nvSpPr>
          <p:cNvPr id="5325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Not write because this is not how the world looks like.</a:t>
            </a:r>
          </a:p>
          <a:p>
            <a:endParaRPr lang="en-US" dirty="0">
              <a:ea typeface="ＭＳ Ｐゴシック" charset="0"/>
              <a:cs typeface="ＭＳ Ｐゴシック" charset="0"/>
            </a:endParaRPr>
          </a:p>
          <a:p>
            <a:r>
              <a:rPr lang="en-US" dirty="0">
                <a:ea typeface="ＭＳ Ｐゴシック" charset="0"/>
                <a:cs typeface="ＭＳ Ｐゴシック" charset="0"/>
              </a:rPr>
              <a:t>Here is the </a:t>
            </a:r>
            <a:r>
              <a:rPr lang="en-US" dirty="0" err="1">
                <a:ea typeface="ＭＳ Ｐゴシック" charset="0"/>
                <a:cs typeface="ＭＳ Ｐゴシック" charset="0"/>
              </a:rPr>
              <a:t>friemdships</a:t>
            </a:r>
            <a:r>
              <a:rPr lang="en-US" dirty="0">
                <a:ea typeface="ＭＳ Ｐゴシック" charset="0"/>
                <a:cs typeface="ＭＳ Ｐゴシック" charset="0"/>
              </a:rPr>
              <a:t> of the same </a:t>
            </a:r>
            <a:r>
              <a:rPr lang="en-US" dirty="0" err="1">
                <a:ea typeface="ＭＳ Ｐゴシック" charset="0"/>
                <a:cs typeface="ＭＳ Ｐゴシック" charset="0"/>
              </a:rPr>
              <a:t>highscool</a:t>
            </a:r>
            <a:r>
              <a:rPr lang="en-US" dirty="0">
                <a:ea typeface="ＭＳ Ｐゴシック" charset="0"/>
                <a:cs typeface="ＭＳ Ｐゴシック" charset="0"/>
              </a:rPr>
              <a:t> – it is very </a:t>
            </a:r>
            <a:r>
              <a:rPr lang="en-US" dirty="0" err="1">
                <a:ea typeface="ＭＳ Ｐゴシック" charset="0"/>
                <a:cs typeface="ＭＳ Ｐゴシック" charset="0"/>
              </a:rPr>
              <a:t>densed</a:t>
            </a:r>
            <a:r>
              <a:rPr lang="en-US" dirty="0">
                <a:ea typeface="ＭＳ Ｐゴシック" charset="0"/>
                <a:cs typeface="ＭＳ Ｐゴシック" charset="0"/>
              </a:rPr>
              <a:t>. Also observed that cluster.</a:t>
            </a:r>
            <a:r>
              <a:rPr lang="en-US" baseline="0" dirty="0">
                <a:ea typeface="ＭＳ Ｐゴシック" charset="0"/>
                <a:cs typeface="ＭＳ Ｐゴシック" charset="0"/>
              </a:rPr>
              <a:t> Interesting role that the red nodes play. </a:t>
            </a:r>
            <a:endParaRPr lang="en-US" dirty="0">
              <a:ea typeface="ＭＳ Ｐゴシック" charset="0"/>
              <a:cs typeface="ＭＳ Ｐゴシック" charset="0"/>
            </a:endParaRPr>
          </a:p>
          <a:p>
            <a:endParaRPr lang="en-US" dirty="0">
              <a:ea typeface="ＭＳ Ｐゴシック" charset="0"/>
              <a:cs typeface="ＭＳ Ｐゴシック" charset="0"/>
            </a:endParaRPr>
          </a:p>
          <a:p>
            <a:r>
              <a:rPr lang="en-US" dirty="0">
                <a:ea typeface="ＭＳ Ｐゴシック" charset="0"/>
                <a:cs typeface="ＭＳ Ｐゴシック" charset="0"/>
              </a:rPr>
              <a:t>Self-reported high school friendships [Moody 2001]</a:t>
            </a:r>
          </a:p>
          <a:p>
            <a:r>
              <a:rPr lang="en-US" dirty="0">
                <a:ea typeface="ＭＳ Ｐゴシック" charset="0"/>
                <a:cs typeface="ＭＳ Ｐゴシック" charset="0"/>
              </a:rPr>
              <a:t>A racially diverse student body in American high schools may not lead to more friendships between students of different races, according to a new national study.</a:t>
            </a:r>
          </a:p>
          <a:p>
            <a:r>
              <a:rPr lang="en-US" dirty="0">
                <a:ea typeface="ＭＳ Ｐゴシック" charset="0"/>
                <a:cs typeface="ＭＳ Ｐゴシック" charset="0"/>
              </a:rPr>
              <a:t>Results showed teens tend to choose same-race friends, even as the opportunity to choose friends from different races increases.</a:t>
            </a:r>
          </a:p>
          <a:p>
            <a:r>
              <a:rPr lang="en-US" dirty="0">
                <a:ea typeface="ＭＳ Ｐゴシック" charset="0"/>
                <a:cs typeface="ＭＳ Ｐゴシック" charset="0"/>
              </a:rPr>
              <a:t>However, school practices regarding academic tracking, extracurricular activities and student mixing by grade can help promote friendships among students of different races, the research found.</a:t>
            </a:r>
          </a:p>
          <a:p>
            <a:endParaRPr lang="en-US" dirty="0">
              <a:ea typeface="ＭＳ Ｐゴシック" charset="0"/>
              <a:cs typeface="ＭＳ Ｐゴシック" charset="0"/>
            </a:endParaRPr>
          </a:p>
          <a:p>
            <a:r>
              <a:rPr lang="en-US" dirty="0">
                <a:ea typeface="ＭＳ Ｐゴシック" charset="0"/>
                <a:cs typeface="ＭＳ Ｐゴシック" charset="0"/>
              </a:rPr>
              <a:t>Probability of your friends being friends </a:t>
            </a:r>
            <a:br>
              <a:rPr lang="en-US" dirty="0">
                <a:ea typeface="ＭＳ Ｐゴシック" charset="0"/>
                <a:cs typeface="ＭＳ Ｐゴシック" charset="0"/>
              </a:rPr>
            </a:br>
            <a:r>
              <a:rPr lang="en-US" dirty="0">
                <a:ea typeface="ＭＳ Ｐゴシック" charset="0"/>
                <a:cs typeface="ＭＳ Ｐゴシック" charset="0"/>
              </a:rPr>
              <a:t>is based on number of links in your neighborhood </a:t>
            </a:r>
            <a:br>
              <a:rPr lang="en-US" dirty="0">
                <a:ea typeface="ＭＳ Ｐゴシック" charset="0"/>
                <a:cs typeface="ＭＳ Ｐゴシック" charset="0"/>
              </a:rPr>
            </a:br>
            <a:r>
              <a:rPr lang="en-US" dirty="0">
                <a:ea typeface="ＭＳ Ｐゴシック" charset="0"/>
                <a:cs typeface="ＭＳ Ｐゴシック" charset="0"/>
              </a:rPr>
              <a:t>over all possible links (the size of your neighborhood - choose - 2</a:t>
            </a:r>
          </a:p>
          <a:p>
            <a:r>
              <a:rPr lang="en-US" dirty="0">
                <a:ea typeface="ＭＳ Ｐゴシック" charset="0"/>
                <a:cs typeface="ＭＳ Ｐゴシック" charset="0"/>
              </a:rPr>
              <a:t>The clustering coefficient of a vertex in a graph quantifies </a:t>
            </a:r>
            <a:br>
              <a:rPr lang="en-US" dirty="0">
                <a:ea typeface="ＭＳ Ｐゴシック" charset="0"/>
                <a:cs typeface="ＭＳ Ｐゴシック" charset="0"/>
              </a:rPr>
            </a:br>
            <a:r>
              <a:rPr lang="en-US" dirty="0">
                <a:ea typeface="ＭＳ Ｐゴシック" charset="0"/>
                <a:cs typeface="ＭＳ Ｐゴシック" charset="0"/>
              </a:rPr>
              <a:t>how close the vertex and its neighbors are to being a clique </a:t>
            </a:r>
            <a:br>
              <a:rPr lang="en-US" dirty="0">
                <a:ea typeface="ＭＳ Ｐゴシック" charset="0"/>
                <a:cs typeface="ＭＳ Ｐゴシック" charset="0"/>
              </a:rPr>
            </a:br>
            <a:r>
              <a:rPr lang="en-US" dirty="0">
                <a:ea typeface="ＭＳ Ｐゴシック" charset="0"/>
                <a:cs typeface="ＭＳ Ｐゴシック" charset="0"/>
              </a:rPr>
              <a:t>(complete graph).</a:t>
            </a:r>
          </a:p>
          <a:p>
            <a:endParaRPr lang="en-US" dirty="0">
              <a:ea typeface="ＭＳ Ｐゴシック" charset="0"/>
              <a:cs typeface="ＭＳ Ｐゴシック" charset="0"/>
            </a:endParaRPr>
          </a:p>
          <a:p>
            <a:r>
              <a:rPr lang="en-US" dirty="0">
                <a:ea typeface="ＭＳ Ｐゴシック" charset="0"/>
                <a:cs typeface="ＭＳ Ｐゴシック" charset="0"/>
              </a:rPr>
              <a:t>Why – we still do not know the answers very well. In</a:t>
            </a:r>
            <a:r>
              <a:rPr lang="en-US" baseline="0" dirty="0">
                <a:ea typeface="ＭＳ Ｐゴシック" charset="0"/>
                <a:cs typeface="ＭＳ Ｐゴシック" charset="0"/>
              </a:rPr>
              <a:t> </a:t>
            </a:r>
            <a:r>
              <a:rPr lang="en-US" baseline="0" dirty="0" err="1">
                <a:ea typeface="ＭＳ Ｐゴシック" charset="0"/>
                <a:cs typeface="ＭＳ Ｐゴシック" charset="0"/>
              </a:rPr>
              <a:t>acquatances</a:t>
            </a:r>
            <a:r>
              <a:rPr lang="en-US" baseline="0" dirty="0">
                <a:ea typeface="ＭＳ Ｐゴシック" charset="0"/>
                <a:cs typeface="ＭＳ Ｐゴシック" charset="0"/>
              </a:rPr>
              <a:t> the world is not that large. The answer that seems to come close – is that each one of us is a member of different networks (work, school, college, profession), </a:t>
            </a:r>
            <a:endParaRPr lang="en-US" dirty="0">
              <a:ea typeface="ＭＳ Ｐゴシック" charset="0"/>
              <a:cs typeface="ＭＳ Ｐゴシック"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1" i="0" kern="1200" dirty="0">
                <a:solidFill>
                  <a:schemeClr val="tx1"/>
                </a:solidFill>
                <a:effectLst/>
                <a:latin typeface="Arial" charset="0"/>
                <a:ea typeface="ＭＳ Ｐゴシック" charset="-128"/>
                <a:cs typeface="ＭＳ Ｐゴシック" charset="-128"/>
              </a:rPr>
              <a:t>Homophily</a:t>
            </a:r>
            <a:r>
              <a:rPr kumimoji="1" lang="en-US" sz="1200" b="0" i="0" kern="1200" dirty="0">
                <a:solidFill>
                  <a:schemeClr val="tx1"/>
                </a:solidFill>
                <a:effectLst/>
                <a:latin typeface="Arial" charset="0"/>
                <a:ea typeface="ＭＳ Ｐゴシック" charset="-128"/>
                <a:cs typeface="ＭＳ Ｐゴシック" charset="-128"/>
              </a:rPr>
              <a:t> refers to the tendency for people to have (non-negative) ties with people who are similar to themselves in socially significant ways. The term itself (due to </a:t>
            </a:r>
            <a:r>
              <a:rPr kumimoji="1" lang="en-US" sz="1200" b="0" i="0" kern="1200" dirty="0" err="1">
                <a:solidFill>
                  <a:schemeClr val="tx1"/>
                </a:solidFill>
                <a:effectLst/>
                <a:latin typeface="Arial" charset="0"/>
                <a:ea typeface="ＭＳ Ｐゴシック" charset="-128"/>
                <a:cs typeface="ＭＳ Ｐゴシック" charset="-128"/>
              </a:rPr>
              <a:t>Lazarsfeld</a:t>
            </a:r>
            <a:r>
              <a:rPr kumimoji="1" lang="en-US" sz="1200" b="0" i="0" kern="1200" dirty="0">
                <a:solidFill>
                  <a:schemeClr val="tx1"/>
                </a:solidFill>
                <a:effectLst/>
                <a:latin typeface="Arial" charset="0"/>
                <a:ea typeface="ＭＳ Ｐゴシック" charset="-128"/>
                <a:cs typeface="ＭＳ Ｐゴシック" charset="-128"/>
              </a:rPr>
              <a:t>) specifically refers to an internal preference.</a:t>
            </a:r>
            <a:endParaRPr lang="en-US" dirty="0"/>
          </a:p>
        </p:txBody>
      </p:sp>
      <p:sp>
        <p:nvSpPr>
          <p:cNvPr id="4" name="Slide Number Placeholder 3"/>
          <p:cNvSpPr>
            <a:spLocks noGrp="1"/>
          </p:cNvSpPr>
          <p:nvPr>
            <p:ph type="sldNum" sz="quarter" idx="5"/>
          </p:nvPr>
        </p:nvSpPr>
        <p:spPr/>
        <p:txBody>
          <a:bodyPr/>
          <a:lstStyle/>
          <a:p>
            <a:pPr>
              <a:defRPr/>
            </a:pPr>
            <a:fld id="{9303A4E8-3F0D-8A43-8B38-CDE0083873FE}" type="slidenum">
              <a:rPr lang="en-US" smtClean="0"/>
              <a:pPr>
                <a:defRPr/>
              </a:pPr>
              <a:t>35</a:t>
            </a:fld>
            <a:endParaRPr lang="en-US"/>
          </a:p>
        </p:txBody>
      </p:sp>
    </p:spTree>
    <p:extLst>
      <p:ext uri="{BB962C8B-B14F-4D97-AF65-F5344CB8AC3E}">
        <p14:creationId xmlns:p14="http://schemas.microsoft.com/office/powerpoint/2010/main" val="33571460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303A4E8-3F0D-8A43-8B38-CDE0083873FE}" type="slidenum">
              <a:rPr lang="en-US" smtClean="0"/>
              <a:pPr>
                <a:defRPr/>
              </a:pPr>
              <a:t>37</a:t>
            </a:fld>
            <a:endParaRPr lang="en-US"/>
          </a:p>
        </p:txBody>
      </p:sp>
    </p:spTree>
    <p:extLst>
      <p:ext uri="{BB962C8B-B14F-4D97-AF65-F5344CB8AC3E}">
        <p14:creationId xmlns:p14="http://schemas.microsoft.com/office/powerpoint/2010/main" val="424448176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watch?v</a:t>
            </a:r>
            <a:r>
              <a:rPr lang="en-US" dirty="0"/>
              <a:t>=Zk1o2BpC79g</a:t>
            </a:r>
          </a:p>
        </p:txBody>
      </p:sp>
      <p:sp>
        <p:nvSpPr>
          <p:cNvPr id="4" name="Slide Number Placeholder 3"/>
          <p:cNvSpPr>
            <a:spLocks noGrp="1"/>
          </p:cNvSpPr>
          <p:nvPr>
            <p:ph type="sldNum" sz="quarter" idx="5"/>
          </p:nvPr>
        </p:nvSpPr>
        <p:spPr/>
        <p:txBody>
          <a:bodyPr/>
          <a:lstStyle/>
          <a:p>
            <a:pPr>
              <a:defRPr/>
            </a:pPr>
            <a:fld id="{9303A4E8-3F0D-8A43-8B38-CDE0083873FE}" type="slidenum">
              <a:rPr lang="en-US" smtClean="0"/>
              <a:pPr>
                <a:defRPr/>
              </a:pPr>
              <a:t>38</a:t>
            </a:fld>
            <a:endParaRPr lang="en-US"/>
          </a:p>
        </p:txBody>
      </p:sp>
    </p:spTree>
    <p:extLst>
      <p:ext uri="{BB962C8B-B14F-4D97-AF65-F5344CB8AC3E}">
        <p14:creationId xmlns:p14="http://schemas.microsoft.com/office/powerpoint/2010/main" val="28687709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www.youtube.com</a:t>
            </a:r>
            <a:r>
              <a:rPr lang="en-US" dirty="0"/>
              <a:t>/</a:t>
            </a:r>
            <a:r>
              <a:rPr lang="en-US" dirty="0" err="1"/>
              <a:t>watch?time_continue</a:t>
            </a:r>
            <a:r>
              <a:rPr lang="en-US" dirty="0"/>
              <a:t>=23&amp;v=5kXYC265yn8</a:t>
            </a:r>
          </a:p>
        </p:txBody>
      </p:sp>
      <p:sp>
        <p:nvSpPr>
          <p:cNvPr id="4" name="Slide Number Placeholder 3"/>
          <p:cNvSpPr>
            <a:spLocks noGrp="1"/>
          </p:cNvSpPr>
          <p:nvPr>
            <p:ph type="sldNum" sz="quarter" idx="5"/>
          </p:nvPr>
        </p:nvSpPr>
        <p:spPr/>
        <p:txBody>
          <a:bodyPr/>
          <a:lstStyle/>
          <a:p>
            <a:pPr>
              <a:defRPr/>
            </a:pPr>
            <a:fld id="{9303A4E8-3F0D-8A43-8B38-CDE0083873FE}" type="slidenum">
              <a:rPr lang="en-US" smtClean="0"/>
              <a:pPr>
                <a:defRPr/>
              </a:pPr>
              <a:t>39</a:t>
            </a:fld>
            <a:endParaRPr lang="en-US"/>
          </a:p>
        </p:txBody>
      </p:sp>
    </p:spTree>
    <p:extLst>
      <p:ext uri="{BB962C8B-B14F-4D97-AF65-F5344CB8AC3E}">
        <p14:creationId xmlns:p14="http://schemas.microsoft.com/office/powerpoint/2010/main" val="34854285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Shape 318"/>
          <p:cNvSpPr>
            <a:spLocks noGrp="1" noRot="1" noChangeAspect="1"/>
          </p:cNvSpPr>
          <p:nvPr>
            <p:ph type="sldImg"/>
          </p:nvPr>
        </p:nvSpPr>
        <p:spPr>
          <a:prstGeom prst="rect">
            <a:avLst/>
          </a:prstGeom>
        </p:spPr>
        <p:txBody>
          <a:bodyPr/>
          <a:lstStyle/>
          <a:p>
            <a:pPr lvl="0"/>
            <a:endParaRPr/>
          </a:p>
        </p:txBody>
      </p:sp>
      <p:sp>
        <p:nvSpPr>
          <p:cNvPr id="319" name="Shape 319"/>
          <p:cNvSpPr>
            <a:spLocks noGrp="1"/>
          </p:cNvSpPr>
          <p:nvPr>
            <p:ph type="body" sz="quarter" idx="1"/>
          </p:nvPr>
        </p:nvSpPr>
        <p:spPr>
          <a:prstGeom prst="rect">
            <a:avLst/>
          </a:prstGeom>
        </p:spPr>
        <p:txBody>
          <a:bodyPr/>
          <a:lstStyle>
            <a:lvl1pPr defTabSz="914400">
              <a:lnSpc>
                <a:spcPct val="100000"/>
              </a:lnSpc>
              <a:spcBef>
                <a:spcPts val="400"/>
              </a:spcBef>
              <a:defRPr sz="1200">
                <a:latin typeface="Arial"/>
                <a:ea typeface="Arial"/>
                <a:cs typeface="Arial"/>
                <a:sym typeface="Arial"/>
              </a:defRPr>
            </a:lvl1pPr>
          </a:lstStyle>
          <a:p>
            <a:pPr lvl="0">
              <a:defRPr sz="1800"/>
            </a:pPr>
            <a:r>
              <a:rPr sz="1200" dirty="0"/>
              <a:t>-</a:t>
            </a:r>
            <a:r>
              <a:rPr kumimoji="1" lang="en-US" sz="1800" b="0" i="0" kern="1200" dirty="0">
                <a:solidFill>
                  <a:schemeClr val="tx1"/>
                </a:solidFill>
                <a:effectLst/>
                <a:latin typeface="Arial"/>
                <a:ea typeface="Arial"/>
                <a:cs typeface="Arial"/>
                <a:sym typeface="Arial"/>
              </a:rPr>
              <a:t>the social media platforms are proactively adjusting algorithms and trying to make sure they always deliver users the content that matters most to them. But, clearly, this definition of "what matters most" varies by channel. </a:t>
            </a:r>
          </a:p>
          <a:p>
            <a:pPr lvl="0">
              <a:defRPr sz="1800"/>
            </a:pPr>
            <a:endParaRPr kumimoji="1" lang="en-US" sz="1800" b="0" i="0" kern="1200" dirty="0">
              <a:solidFill>
                <a:schemeClr val="tx1"/>
              </a:solidFill>
              <a:effectLst/>
              <a:latin typeface="Arial"/>
              <a:cs typeface="Arial"/>
              <a:sym typeface="Arial"/>
            </a:endParaRPr>
          </a:p>
          <a:p>
            <a:pPr lvl="0">
              <a:defRPr sz="1800"/>
            </a:pPr>
            <a:endParaRPr sz="1200" dirty="0"/>
          </a:p>
        </p:txBody>
      </p:sp>
    </p:spTree>
    <p:extLst>
      <p:ext uri="{BB962C8B-B14F-4D97-AF65-F5344CB8AC3E}">
        <p14:creationId xmlns:p14="http://schemas.microsoft.com/office/powerpoint/2010/main" val="78241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a:ln/>
        </p:spPr>
      </p:sp>
      <p:sp>
        <p:nvSpPr>
          <p:cNvPr id="7577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What is a real-life social network? What</a:t>
            </a:r>
            <a:r>
              <a:rPr lang="en-US" baseline="0" dirty="0">
                <a:latin typeface="Calibri" charset="0"/>
                <a:ea typeface="ＭＳ Ｐゴシック" charset="0"/>
                <a:cs typeface="ＭＳ Ｐゴシック" charset="0"/>
              </a:rPr>
              <a:t> can we say about this social network?</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If I ask you to take a few  minutes and then start drawing your connection, you might start create a graph like this one.</a:t>
            </a:r>
          </a:p>
          <a:p>
            <a:r>
              <a:rPr lang="en-US" baseline="0" dirty="0">
                <a:latin typeface="Calibri" charset="0"/>
                <a:ea typeface="ＭＳ Ｐゴシック" charset="0"/>
                <a:cs typeface="ＭＳ Ｐゴシック" charset="0"/>
              </a:rPr>
              <a:t>There may be many more dense connections. We are not isolated in trees. But we are connected in denser ways. </a:t>
            </a:r>
          </a:p>
          <a:p>
            <a:endParaRPr lang="en-US" baseline="0" dirty="0">
              <a:latin typeface="Calibri" charset="0"/>
              <a:ea typeface="ＭＳ Ｐゴシック" charset="0"/>
              <a:cs typeface="ＭＳ Ｐゴシック" charset="0"/>
            </a:endParaRPr>
          </a:p>
          <a:p>
            <a:r>
              <a:rPr lang="en-US" baseline="0" dirty="0">
                <a:latin typeface="Calibri" charset="0"/>
                <a:ea typeface="ＭＳ Ｐゴシック" charset="0"/>
                <a:cs typeface="ＭＳ Ｐゴシック" charset="0"/>
              </a:rPr>
              <a:t>Scientific results – whenever you find people like this (tree) with isolated connection are more </a:t>
            </a:r>
            <a:r>
              <a:rPr lang="en-US" baseline="0" dirty="0" err="1">
                <a:latin typeface="Calibri" charset="0"/>
                <a:ea typeface="ＭＳ Ｐゴシック" charset="0"/>
                <a:cs typeface="ＭＳ Ｐゴシック" charset="0"/>
              </a:rPr>
              <a:t>vulunerable</a:t>
            </a:r>
            <a:r>
              <a:rPr lang="en-US" baseline="0" dirty="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Can you draw your own? Is it a tree (like the above)? </a:t>
            </a:r>
          </a:p>
          <a:p>
            <a:r>
              <a:rPr lang="en-US" dirty="0">
                <a:latin typeface="Calibri" charset="0"/>
                <a:ea typeface="ＭＳ Ｐゴシック" charset="0"/>
                <a:cs typeface="ＭＳ Ｐゴシック" charset="0"/>
              </a:rPr>
              <a:t>How differently does it look when it is not?</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How many different social networks do you participate in?</a:t>
            </a:r>
          </a:p>
          <a:p>
            <a:r>
              <a:rPr lang="en-US" dirty="0">
                <a:latin typeface="Calibri" charset="0"/>
                <a:ea typeface="ＭＳ Ｐゴシック" charset="0"/>
                <a:cs typeface="ＭＳ Ｐゴシック" charset="0"/>
              </a:rPr>
              <a:t>At home, through family, through HS, college, societies you belong to.</a:t>
            </a:r>
          </a:p>
        </p:txBody>
      </p:sp>
      <p:sp>
        <p:nvSpPr>
          <p:cNvPr id="75779"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D8EDB5AB-D08A-454A-BE0E-264846FB4A82}" type="slidenum">
              <a:rPr lang="en-US" sz="1200">
                <a:latin typeface="Arial" charset="0"/>
              </a:rPr>
              <a:pPr eaLnBrk="1" hangingPunct="1"/>
              <a:t>4</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Facebook is network we use all the time.</a:t>
            </a:r>
          </a:p>
          <a:p>
            <a:r>
              <a:rPr lang="en-US" dirty="0"/>
              <a:t>Monitor your time. </a:t>
            </a:r>
          </a:p>
          <a:p>
            <a:r>
              <a:rPr lang="en-US" dirty="0"/>
              <a:t>This is a network of Alex Smith – an early employee at Facebook 2005.</a:t>
            </a:r>
          </a:p>
          <a:p>
            <a:r>
              <a:rPr lang="en-US" dirty="0"/>
              <a:t>Found that by looking at the density of the network you could identify subclasses of connections with special relationships.</a:t>
            </a:r>
          </a:p>
          <a:p>
            <a:endParaRPr lang="en-US" dirty="0"/>
          </a:p>
          <a:p>
            <a:r>
              <a:rPr lang="en-US" dirty="0"/>
              <a:t>Shows several things – isolated nodes, a huge component that is </a:t>
            </a:r>
            <a:r>
              <a:rPr lang="en-US" dirty="0" err="1"/>
              <a:t>connectd</a:t>
            </a:r>
            <a:r>
              <a:rPr lang="en-US" dirty="0"/>
              <a:t> – this is </a:t>
            </a:r>
            <a:r>
              <a:rPr lang="en-US" dirty="0" err="1"/>
              <a:t>theh</a:t>
            </a:r>
            <a:r>
              <a:rPr lang="en-US" dirty="0"/>
              <a:t> famous giant component. In each social network we find a giant component with isolated nodes.</a:t>
            </a:r>
          </a:p>
          <a:p>
            <a:endParaRPr lang="en-US" dirty="0"/>
          </a:p>
          <a:p>
            <a:r>
              <a:rPr lang="en-US" dirty="0"/>
              <a:t>Companies like Facebook can use this info to advertise better – </a:t>
            </a:r>
          </a:p>
          <a:p>
            <a:endParaRPr lang="en-US" dirty="0"/>
          </a:p>
          <a:p>
            <a:r>
              <a:rPr lang="en-US" dirty="0"/>
              <a:t>When you look for a job = bridge nodes are most important. Bridge connect two components. Why?</a:t>
            </a:r>
          </a:p>
          <a:p>
            <a:endParaRPr lang="en-US" dirty="0"/>
          </a:p>
        </p:txBody>
      </p:sp>
      <p:sp>
        <p:nvSpPr>
          <p:cNvPr id="4" name="Slide Number Placeholder 3"/>
          <p:cNvSpPr>
            <a:spLocks noGrp="1"/>
          </p:cNvSpPr>
          <p:nvPr>
            <p:ph type="sldNum" sz="quarter" idx="10"/>
          </p:nvPr>
        </p:nvSpPr>
        <p:spPr/>
        <p:txBody>
          <a:bodyPr/>
          <a:lstStyle/>
          <a:p>
            <a:pPr>
              <a:defRPr/>
            </a:pPr>
            <a:fld id="{9303A4E8-3F0D-8A43-8B38-CDE0083873FE}" type="slidenum">
              <a:rPr lang="en-US" smtClean="0"/>
              <a:pPr>
                <a:defRPr/>
              </a:pPr>
              <a:t>5</a:t>
            </a:fld>
            <a:endParaRPr lang="en-US"/>
          </a:p>
        </p:txBody>
      </p:sp>
    </p:spTree>
    <p:extLst>
      <p:ext uri="{BB962C8B-B14F-4D97-AF65-F5344CB8AC3E}">
        <p14:creationId xmlns:p14="http://schemas.microsoft.com/office/powerpoint/2010/main" val="7521488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latin typeface="Calibri" charset="0"/>
                <a:ea typeface="ＭＳ Ｐゴシック" charset="0"/>
                <a:cs typeface="ＭＳ Ｐゴシック" charset="0"/>
              </a:rPr>
              <a:t>Board of Directors (Yale) from http://</a:t>
            </a:r>
            <a:r>
              <a:rPr lang="en-US" dirty="0" err="1">
                <a:latin typeface="Calibri" charset="0"/>
                <a:ea typeface="ＭＳ Ｐゴシック" charset="0"/>
                <a:cs typeface="ＭＳ Ｐゴシック" charset="0"/>
              </a:rPr>
              <a:t>www.theyrule.net</a:t>
            </a:r>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a:p>
            <a:endParaRPr lang="en-US" dirty="0">
              <a:latin typeface="Calibri" charset="0"/>
              <a:ea typeface="ＭＳ Ｐゴシック" charset="0"/>
              <a:cs typeface="ＭＳ Ｐゴシック"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A7B077C6-8344-3B4E-87AE-54641653BA0F}" type="slidenum">
              <a:rPr lang="en-US" sz="1200">
                <a:latin typeface="Arial" charset="0"/>
              </a:rPr>
              <a:pPr eaLnBrk="1" hangingPunct="1"/>
              <a:t>6</a:t>
            </a:fld>
            <a:endParaRPr lang="en-US"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ChangeArrowheads="1" noTextEdit="1"/>
          </p:cNvSpPr>
          <p:nvPr>
            <p:ph type="sldImg"/>
          </p:nvPr>
        </p:nvSpPr>
        <p:spPr>
          <a:ln/>
        </p:spPr>
      </p:sp>
      <p:sp>
        <p:nvSpPr>
          <p:cNvPr id="614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dirty="0">
                <a:ea typeface="ＭＳ Ｐゴシック" charset="0"/>
                <a:cs typeface="ＭＳ Ｐゴシック" charset="0"/>
              </a:rPr>
              <a:t>Prof. of Sociology and Institute for Mathematical Behavioral Sciences</a:t>
            </a:r>
          </a:p>
          <a:p>
            <a:r>
              <a:rPr lang="en-US" dirty="0">
                <a:ea typeface="ＭＳ Ｐゴシック" charset="0"/>
                <a:cs typeface="ＭＳ Ｐゴシック" charset="0"/>
              </a:rPr>
              <a:t>School of Social Sciences, University of California, Irvine,</a:t>
            </a:r>
          </a:p>
          <a:p>
            <a:endParaRPr lang="en-US" dirty="0">
              <a:ea typeface="ＭＳ Ｐゴシック" charset="0"/>
              <a:cs typeface="ＭＳ Ｐゴシック" charset="0"/>
            </a:endParaRPr>
          </a:p>
          <a:p>
            <a:r>
              <a:rPr lang="en-US" dirty="0">
                <a:ea typeface="ＭＳ Ｐゴシック" charset="0"/>
                <a:cs typeface="ＭＳ Ｐゴシック" charset="0"/>
              </a:rPr>
              <a:t>Different people study networks: sociology – social actors.</a:t>
            </a:r>
          </a:p>
          <a:p>
            <a:endParaRPr lang="en-US" dirty="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p:cNvSpPr>
          <p:nvPr>
            <p:ph type="sldImg"/>
          </p:nvPr>
        </p:nvSpPr>
        <p:spPr>
          <a:ln/>
        </p:spPr>
      </p:sp>
      <p:sp>
        <p:nvSpPr>
          <p:cNvPr id="819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a:ea typeface="ＭＳ Ｐゴシック" charset="0"/>
                <a:cs typeface="ＭＳ Ｐゴシック" charset="0"/>
              </a:rPr>
              <a:t>Graph is a mathematical structure</a:t>
            </a:r>
            <a:r>
              <a:rPr lang="en-US" baseline="0" dirty="0">
                <a:ea typeface="ＭＳ Ｐゴシック" charset="0"/>
                <a:cs typeface="ＭＳ Ｐゴシック" charset="0"/>
              </a:rPr>
              <a:t> that could be formally defines as a set of n (nodes) and m edges.</a:t>
            </a:r>
          </a:p>
          <a:p>
            <a:pPr eaLnBrk="1" hangingPunct="1">
              <a:spcBef>
                <a:spcPct val="0"/>
              </a:spcBef>
            </a:pPr>
            <a:r>
              <a:rPr lang="en-US" baseline="0" dirty="0">
                <a:ea typeface="ＭＳ Ｐゴシック" charset="0"/>
                <a:cs typeface="ＭＳ Ｐゴシック" charset="0"/>
              </a:rPr>
              <a:t>We enumerate nodes so we can refer to them – </a:t>
            </a:r>
          </a:p>
          <a:p>
            <a:pPr eaLnBrk="1" hangingPunct="1">
              <a:spcBef>
                <a:spcPct val="0"/>
              </a:spcBef>
            </a:pPr>
            <a:endParaRPr lang="en-US" baseline="0" dirty="0">
              <a:ea typeface="ＭＳ Ｐゴシック" charset="0"/>
              <a:cs typeface="ＭＳ Ｐゴシック" charset="0"/>
            </a:endParaRPr>
          </a:p>
          <a:p>
            <a:pPr eaLnBrk="1" hangingPunct="1">
              <a:spcBef>
                <a:spcPct val="0"/>
              </a:spcBef>
            </a:pPr>
            <a:r>
              <a:rPr lang="en-US" baseline="0" dirty="0" err="1">
                <a:ea typeface="ＭＳ Ｐゴシック" charset="0"/>
                <a:cs typeface="ＭＳ Ｐゴシック" charset="0"/>
              </a:rPr>
              <a:t>Unidirected</a:t>
            </a:r>
            <a:r>
              <a:rPr lang="en-US" baseline="0" dirty="0">
                <a:ea typeface="ＭＳ Ｐゴシック" charset="0"/>
                <a:cs typeface="ＭＳ Ｐゴシック" charset="0"/>
              </a:rPr>
              <a:t> – can you think of an examples</a:t>
            </a:r>
          </a:p>
          <a:p>
            <a:pPr eaLnBrk="1" hangingPunct="1">
              <a:spcBef>
                <a:spcPct val="0"/>
              </a:spcBef>
            </a:pPr>
            <a:endParaRPr lang="en-US" baseline="0" dirty="0">
              <a:ea typeface="ＭＳ Ｐゴシック" charset="0"/>
              <a:cs typeface="ＭＳ Ｐゴシック" charset="0"/>
            </a:endParaRPr>
          </a:p>
          <a:p>
            <a:pPr eaLnBrk="1" hangingPunct="1">
              <a:spcBef>
                <a:spcPct val="0"/>
              </a:spcBef>
            </a:pPr>
            <a:r>
              <a:rPr lang="en-US" baseline="0" dirty="0">
                <a:ea typeface="ＭＳ Ｐゴシック" charset="0"/>
                <a:cs typeface="ＭＳ Ｐゴシック" charset="0"/>
              </a:rPr>
              <a:t>Graphs also maps – corners are nodes, streets are connections. They know whether connections are </a:t>
            </a:r>
            <a:r>
              <a:rPr lang="en-US" baseline="0" dirty="0" err="1">
                <a:ea typeface="ＭＳ Ｐゴシック" charset="0"/>
                <a:cs typeface="ＭＳ Ｐゴシック" charset="0"/>
              </a:rPr>
              <a:t>unidirections</a:t>
            </a:r>
            <a:r>
              <a:rPr lang="en-US" baseline="0" dirty="0">
                <a:ea typeface="ＭＳ Ｐゴシック" charset="0"/>
                <a:cs typeface="ＭＳ Ｐゴシック" charset="0"/>
              </a:rPr>
              <a:t> or </a:t>
            </a:r>
            <a:r>
              <a:rPr lang="en-US" baseline="0" dirty="0" err="1">
                <a:ea typeface="ＭＳ Ｐゴシック" charset="0"/>
                <a:cs typeface="ＭＳ Ｐゴシック" charset="0"/>
              </a:rPr>
              <a:t>undirections</a:t>
            </a:r>
            <a:r>
              <a:rPr lang="en-US" baseline="0" dirty="0">
                <a:ea typeface="ＭＳ Ｐゴシック" charset="0"/>
                <a:cs typeface="ＭＳ Ｐゴシック" charset="0"/>
              </a:rPr>
              <a:t>.</a:t>
            </a:r>
          </a:p>
          <a:p>
            <a:pPr eaLnBrk="1" hangingPunct="1">
              <a:spcBef>
                <a:spcPct val="0"/>
              </a:spcBef>
            </a:pPr>
            <a:endParaRPr lang="en-US" baseline="0" dirty="0">
              <a:ea typeface="ＭＳ Ｐゴシック" charset="0"/>
              <a:cs typeface="ＭＳ Ｐゴシック" charset="0"/>
            </a:endParaRPr>
          </a:p>
          <a:p>
            <a:pPr eaLnBrk="1" hangingPunct="1">
              <a:spcBef>
                <a:spcPct val="0"/>
              </a:spcBef>
            </a:pPr>
            <a:r>
              <a:rPr lang="en-US" baseline="0" dirty="0">
                <a:ea typeface="ＭＳ Ｐゴシック" charset="0"/>
                <a:cs typeface="ＭＳ Ｐゴシック" charset="0"/>
              </a:rPr>
              <a:t>Joke: someone driving and listens to the Radio, hears be careful someone on Main St. drives in the opposite direction. He looks around and laughs – only one? There are 1, 2m3m so many crazy people…</a:t>
            </a:r>
          </a:p>
          <a:p>
            <a:pPr eaLnBrk="1" hangingPunct="1">
              <a:spcBef>
                <a:spcPct val="0"/>
              </a:spcBef>
            </a:pPr>
            <a:endParaRPr lang="en-US" dirty="0">
              <a:ea typeface="ＭＳ Ｐゴシック" charset="0"/>
              <a:cs typeface="ＭＳ Ｐゴシック" charset="0"/>
            </a:endParaRP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41A507E0-54AF-5646-AA84-7A0B84273DE1}"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kumimoji="1" lang="en-US" sz="1200" kern="1200" dirty="0">
                <a:solidFill>
                  <a:schemeClr val="tx1"/>
                </a:solidFill>
                <a:effectLst/>
                <a:latin typeface="Arial" charset="0"/>
                <a:ea typeface="ＭＳ Ｐゴシック" charset="-128"/>
                <a:cs typeface="ＭＳ Ｐゴシック" charset="-128"/>
              </a:rPr>
              <a:t>Perhaps foremost among these is the idea that things often travel across the edges of a graph, moving from node to node in sequence — this could be a passenger taking a sequence of airline flights, a piece of information being passed from person to person in a social network, or a computer user or piece of software visiting a sequence of Web pages by following links. This idea motivates the definition of a path in a graph: a path is simply a sequence of nodes with the property that each consecutive pair in the sequence is connected by an edge</a:t>
            </a:r>
          </a:p>
          <a:p>
            <a:pPr marL="0" marR="0" indent="0" algn="l" defTabSz="914400" rtl="0" eaLnBrk="1" fontAlgn="base" latinLnBrk="0" hangingPunct="1">
              <a:lnSpc>
                <a:spcPct val="100000"/>
              </a:lnSpc>
              <a:spcBef>
                <a:spcPct val="0"/>
              </a:spcBef>
              <a:spcAft>
                <a:spcPct val="0"/>
              </a:spcAft>
              <a:buClrTx/>
              <a:buSzTx/>
              <a:buFontTx/>
              <a:buNone/>
              <a:tabLst/>
              <a:defRPr/>
            </a:pPr>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a cycle is a path with at least three edges, in which the first and last nodes are the same, but otherwise all nodes are distinct.</a:t>
            </a:r>
          </a:p>
          <a:p>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Path is what your</a:t>
            </a:r>
            <a:r>
              <a:rPr kumimoji="1" lang="en-US" sz="1200" kern="1200" baseline="0" dirty="0">
                <a:solidFill>
                  <a:schemeClr val="tx1"/>
                </a:solidFill>
                <a:effectLst/>
                <a:latin typeface="Arial" charset="0"/>
                <a:ea typeface="ＭＳ Ｐゴシック" charset="-128"/>
                <a:cs typeface="ＭＳ Ｐゴシック" charset="-128"/>
              </a:rPr>
              <a:t> GPS is telling you, How to get from point A to B.</a:t>
            </a:r>
            <a:br>
              <a:rPr kumimoji="1" lang="en-US" sz="1200" kern="1200" baseline="0" dirty="0">
                <a:solidFill>
                  <a:schemeClr val="tx1"/>
                </a:solidFill>
                <a:effectLst/>
                <a:latin typeface="Arial" charset="0"/>
                <a:ea typeface="ＭＳ Ｐゴシック" charset="-128"/>
                <a:cs typeface="ＭＳ Ｐゴシック" charset="-128"/>
              </a:rPr>
            </a:br>
            <a:endParaRPr kumimoji="1" lang="en-US" sz="1200" kern="1200" baseline="0" dirty="0">
              <a:solidFill>
                <a:schemeClr val="tx1"/>
              </a:solidFill>
              <a:effectLst/>
              <a:latin typeface="Arial" charset="0"/>
              <a:ea typeface="ＭＳ Ｐゴシック" charset="-128"/>
              <a:cs typeface="ＭＳ Ｐゴシック" charset="-128"/>
            </a:endParaRPr>
          </a:p>
          <a:p>
            <a:r>
              <a:rPr kumimoji="1" lang="en-US" sz="1200" kern="1200" baseline="0" dirty="0">
                <a:solidFill>
                  <a:schemeClr val="tx1"/>
                </a:solidFill>
                <a:effectLst/>
                <a:latin typeface="Arial" charset="0"/>
                <a:ea typeface="ＭＳ Ｐゴシック" charset="-128"/>
                <a:cs typeface="ＭＳ Ｐゴシック" charset="-128"/>
              </a:rPr>
              <a:t>In the high school example what is the meaning of a path?</a:t>
            </a:r>
            <a:endParaRPr kumimoji="1" lang="en-US" sz="1200" kern="1200" dirty="0">
              <a:solidFill>
                <a:schemeClr val="tx1"/>
              </a:solidFill>
              <a:effectLst/>
              <a:latin typeface="Arial" charset="0"/>
              <a:ea typeface="ＭＳ Ｐゴシック" charset="-128"/>
              <a:cs typeface="ＭＳ Ｐゴシック" charset="-128"/>
            </a:endParaRPr>
          </a:p>
          <a:p>
            <a:r>
              <a:rPr kumimoji="1" lang="en-US" sz="1200" kern="1200" dirty="0">
                <a:solidFill>
                  <a:schemeClr val="tx1"/>
                </a:solidFill>
                <a:effectLst/>
                <a:latin typeface="Arial" charset="0"/>
                <a:ea typeface="ＭＳ Ｐゴシック" charset="-128"/>
                <a:cs typeface="ＭＳ Ｐゴシック" charset="-128"/>
              </a:rPr>
              <a:t> </a:t>
            </a:r>
          </a:p>
          <a:p>
            <a:pPr marL="0" marR="0" indent="0" algn="l" defTabSz="914400" rtl="0" eaLnBrk="1" fontAlgn="base" latinLnBrk="0" hangingPunct="1">
              <a:lnSpc>
                <a:spcPct val="100000"/>
              </a:lnSpc>
              <a:spcBef>
                <a:spcPct val="0"/>
              </a:spcBef>
              <a:spcAft>
                <a:spcPct val="0"/>
              </a:spcAft>
              <a:buClrTx/>
              <a:buSzTx/>
              <a:buFontTx/>
              <a:buNone/>
              <a:tabLst/>
              <a:defRPr/>
            </a:pPr>
            <a:endParaRPr kumimoji="1" lang="en-US" sz="1200" kern="1200" dirty="0">
              <a:solidFill>
                <a:schemeClr val="tx1"/>
              </a:solidFill>
              <a:effectLst/>
              <a:latin typeface="Arial" charset="0"/>
              <a:ea typeface="ＭＳ Ｐゴシック" charset="-128"/>
              <a:cs typeface="ＭＳ Ｐゴシック" charset="-128"/>
            </a:endParaRPr>
          </a:p>
          <a:p>
            <a:pPr eaLnBrk="1" hangingPunct="1">
              <a:spcBef>
                <a:spcPct val="0"/>
              </a:spcBef>
            </a:pPr>
            <a:endParaRPr lang="en-US" dirty="0">
              <a:ea typeface="ＭＳ Ｐゴシック" charset="0"/>
              <a:cs typeface="ＭＳ Ｐゴシック" charset="0"/>
            </a:endParaRPr>
          </a:p>
        </p:txBody>
      </p:sp>
      <p:sp>
        <p:nvSpPr>
          <p:cNvPr id="13315"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fld id="{BC442861-A9D2-E047-9C69-F17B72129655}" type="slidenum">
              <a:rPr lang="en-US" sz="1200"/>
              <a:pPr eaLnBrk="1" hangingPunct="1"/>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smtClean="0">
                <a:solidFill>
                  <a:schemeClr val="tx1"/>
                </a:solidFill>
              </a:defRPr>
            </a:lvl1pPr>
          </a:lstStyle>
          <a:p>
            <a:pPr>
              <a:defRPr/>
            </a:pPr>
            <a:fld id="{587993A3-D851-7D4B-B403-5A9BC68AAD10}" type="slidenum">
              <a:rPr lang="en-US"/>
              <a:pPr>
                <a:defRPr/>
              </a:pPr>
              <a:t>‹#›</a:t>
            </a:fld>
            <a:endParaRPr lang="en-US"/>
          </a:p>
        </p:txBody>
      </p:sp>
    </p:spTree>
    <p:extLst>
      <p:ext uri="{BB962C8B-B14F-4D97-AF65-F5344CB8AC3E}">
        <p14:creationId xmlns:p14="http://schemas.microsoft.com/office/powerpoint/2010/main" val="1519387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88D484E-9DCC-2A49-B837-A7F83F8D698D}" type="slidenum">
              <a:rPr lang="en-US"/>
              <a:pPr>
                <a:defRPr/>
              </a:pPr>
              <a:t>‹#›</a:t>
            </a:fld>
            <a:endParaRPr lang="en-US"/>
          </a:p>
        </p:txBody>
      </p:sp>
    </p:spTree>
    <p:extLst>
      <p:ext uri="{BB962C8B-B14F-4D97-AF65-F5344CB8AC3E}">
        <p14:creationId xmlns:p14="http://schemas.microsoft.com/office/powerpoint/2010/main" val="39417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7D1E30-47FD-DA49-A259-FEF103076452}" type="slidenum">
              <a:rPr lang="en-US"/>
              <a:pPr>
                <a:defRPr/>
              </a:pPr>
              <a:t>‹#›</a:t>
            </a:fld>
            <a:endParaRPr lang="en-US"/>
          </a:p>
        </p:txBody>
      </p:sp>
    </p:spTree>
    <p:extLst>
      <p:ext uri="{BB962C8B-B14F-4D97-AF65-F5344CB8AC3E}">
        <p14:creationId xmlns:p14="http://schemas.microsoft.com/office/powerpoint/2010/main" val="23036056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8AEF6D-CBB7-3A4C-B69A-FC0889FDE1D8}" type="slidenum">
              <a:rPr lang="en-US"/>
              <a:pPr>
                <a:defRPr/>
              </a:pPr>
              <a:t>‹#›</a:t>
            </a:fld>
            <a:endParaRPr lang="en-US"/>
          </a:p>
        </p:txBody>
      </p:sp>
    </p:spTree>
    <p:extLst>
      <p:ext uri="{BB962C8B-B14F-4D97-AF65-F5344CB8AC3E}">
        <p14:creationId xmlns:p14="http://schemas.microsoft.com/office/powerpoint/2010/main" val="1094453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4335C9-D352-DF41-93D4-909167AC470D}" type="slidenum">
              <a:rPr lang="en-US"/>
              <a:pPr>
                <a:defRPr/>
              </a:pPr>
              <a:t>‹#›</a:t>
            </a:fld>
            <a:endParaRPr lang="en-US"/>
          </a:p>
        </p:txBody>
      </p:sp>
    </p:spTree>
    <p:extLst>
      <p:ext uri="{BB962C8B-B14F-4D97-AF65-F5344CB8AC3E}">
        <p14:creationId xmlns:p14="http://schemas.microsoft.com/office/powerpoint/2010/main" val="2170130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0B429F-B2AF-D646-A67A-127124DA2EFC}" type="slidenum">
              <a:rPr lang="en-US"/>
              <a:pPr>
                <a:defRPr/>
              </a:pPr>
              <a:t>‹#›</a:t>
            </a:fld>
            <a:endParaRPr lang="en-US"/>
          </a:p>
        </p:txBody>
      </p:sp>
    </p:spTree>
    <p:extLst>
      <p:ext uri="{BB962C8B-B14F-4D97-AF65-F5344CB8AC3E}">
        <p14:creationId xmlns:p14="http://schemas.microsoft.com/office/powerpoint/2010/main" val="422312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693AE64-80A9-F046-9386-AB42714D92D6}" type="slidenum">
              <a:rPr lang="en-US"/>
              <a:pPr>
                <a:defRPr/>
              </a:pPr>
              <a:t>‹#›</a:t>
            </a:fld>
            <a:endParaRPr lang="en-US"/>
          </a:p>
        </p:txBody>
      </p:sp>
    </p:spTree>
    <p:extLst>
      <p:ext uri="{BB962C8B-B14F-4D97-AF65-F5344CB8AC3E}">
        <p14:creationId xmlns:p14="http://schemas.microsoft.com/office/powerpoint/2010/main" val="128197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1BB0B6-3392-184D-94E5-FF243B72262D}" type="slidenum">
              <a:rPr lang="en-US"/>
              <a:pPr>
                <a:defRPr/>
              </a:pPr>
              <a:t>‹#›</a:t>
            </a:fld>
            <a:endParaRPr lang="en-US"/>
          </a:p>
        </p:txBody>
      </p:sp>
    </p:spTree>
    <p:extLst>
      <p:ext uri="{BB962C8B-B14F-4D97-AF65-F5344CB8AC3E}">
        <p14:creationId xmlns:p14="http://schemas.microsoft.com/office/powerpoint/2010/main" val="516886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8C5E37E-ADE1-064B-BEED-501EA5FA3365}" type="slidenum">
              <a:rPr lang="en-US"/>
              <a:pPr>
                <a:defRPr/>
              </a:pPr>
              <a:t>‹#›</a:t>
            </a:fld>
            <a:endParaRPr lang="en-US"/>
          </a:p>
        </p:txBody>
      </p:sp>
    </p:spTree>
    <p:extLst>
      <p:ext uri="{BB962C8B-B14F-4D97-AF65-F5344CB8AC3E}">
        <p14:creationId xmlns:p14="http://schemas.microsoft.com/office/powerpoint/2010/main" val="1536528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p:txBody>
          <a:bodyPr/>
          <a:lstStyle/>
          <a:p>
            <a:r>
              <a:rPr lang="en-US"/>
              <a:t>Click to edit Master 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F5BD94-27D0-294E-91B1-5DD6E753C5B4}" type="slidenum">
              <a:rPr lang="en-US"/>
              <a:pPr>
                <a:defRPr/>
              </a:pPr>
              <a:t>‹#›</a:t>
            </a:fld>
            <a:endParaRPr lang="en-US"/>
          </a:p>
        </p:txBody>
      </p:sp>
    </p:spTree>
    <p:extLst>
      <p:ext uri="{BB962C8B-B14F-4D97-AF65-F5344CB8AC3E}">
        <p14:creationId xmlns:p14="http://schemas.microsoft.com/office/powerpoint/2010/main" val="229717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9001125" y="0"/>
            <a:ext cx="142875" cy="48466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smtClean="0">
                <a:solidFill>
                  <a:schemeClr val="tx1"/>
                </a:solidFill>
              </a:defRPr>
            </a:lvl1pPr>
          </a:lstStyle>
          <a:p>
            <a:pPr>
              <a:defRPr/>
            </a:pPr>
            <a:fld id="{19F07A15-79FB-0C4E-B48B-F9E02200E6CA}" type="slidenum">
              <a:rPr lang="en-US"/>
              <a:pPr>
                <a:defRPr/>
              </a:pPr>
              <a:t>‹#›</a:t>
            </a:fld>
            <a:endParaRPr lang="en-US"/>
          </a:p>
        </p:txBody>
      </p:sp>
    </p:spTree>
    <p:extLst>
      <p:ext uri="{BB962C8B-B14F-4D97-AF65-F5344CB8AC3E}">
        <p14:creationId xmlns:p14="http://schemas.microsoft.com/office/powerpoint/2010/main" val="2846786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60419" name="Text Placeholder 2"/>
          <p:cNvSpPr>
            <a:spLocks noGrp="1"/>
          </p:cNvSpPr>
          <p:nvPr>
            <p:ph type="body" idx="1"/>
          </p:nvPr>
        </p:nvSpPr>
        <p:spPr bwMode="auto">
          <a:xfrm>
            <a:off x="457200" y="1752600"/>
            <a:ext cx="7620000" cy="4373563"/>
          </a:xfrm>
          <a:prstGeom prst="rect">
            <a:avLst/>
          </a:prstGeom>
          <a:noFill/>
          <a:ln>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a:defRPr sz="1000">
                <a:solidFill>
                  <a:schemeClr val="tx1"/>
                </a:solidFill>
              </a:defRPr>
            </a:lvl1pPr>
          </a:lstStyle>
          <a:p>
            <a:pPr>
              <a:defRPr/>
            </a:pPr>
            <a:endParaRPr lang="en-US"/>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a:defRPr sz="1000">
                <a:solidFill>
                  <a:schemeClr val="tx1"/>
                </a:solidFill>
              </a:defRPr>
            </a:lvl1pPr>
          </a:lstStyle>
          <a:p>
            <a:pPr>
              <a:defRPr/>
            </a:pPr>
            <a:endParaRPr lang="en-US"/>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a:defRPr sz="2400" b="1" smtClean="0">
                <a:solidFill>
                  <a:schemeClr val="tx2"/>
                </a:solidFill>
              </a:defRPr>
            </a:lvl1pPr>
          </a:lstStyle>
          <a:p>
            <a:pPr>
              <a:defRPr/>
            </a:pPr>
            <a:fld id="{1EA3100B-C1F7-6C40-95AE-A0862917A59D}" type="slidenum">
              <a:rPr lang="en-US"/>
              <a:pPr>
                <a:defRPr/>
              </a:pPr>
              <a:t>‹#›</a:t>
            </a:fld>
            <a:endParaRPr lang="en-US"/>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9001125" y="1371600"/>
            <a:ext cx="142875"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3844" r:id="rId1"/>
    <p:sldLayoutId id="2147483835" r:id="rId2"/>
    <p:sldLayoutId id="2147483836" r:id="rId3"/>
    <p:sldLayoutId id="2147483837" r:id="rId4"/>
    <p:sldLayoutId id="2147483838" r:id="rId5"/>
    <p:sldLayoutId id="2147483839" r:id="rId6"/>
    <p:sldLayoutId id="2147483840" r:id="rId7"/>
    <p:sldLayoutId id="2147483841" r:id="rId8"/>
    <p:sldLayoutId id="2147483845" r:id="rId9"/>
    <p:sldLayoutId id="2147483842" r:id="rId10"/>
    <p:sldLayoutId id="2147483843" r:id="rId11"/>
  </p:sldLayoutIdLst>
  <p:txStyles>
    <p:titleStyle>
      <a:lvl1pPr algn="l" rtl="0" fontAlgn="base">
        <a:spcBef>
          <a:spcPct val="0"/>
        </a:spcBef>
        <a:spcAft>
          <a:spcPct val="0"/>
        </a:spcAft>
        <a:defRPr sz="3600" kern="1200" cap="all" spc="-60">
          <a:solidFill>
            <a:schemeClr val="tx2"/>
          </a:solidFill>
          <a:latin typeface="+mj-lt"/>
          <a:ea typeface="ＭＳ Ｐゴシック" charset="0"/>
          <a:cs typeface="ＭＳ Ｐゴシック" charset="0"/>
        </a:defRPr>
      </a:lvl1pPr>
      <a:lvl2pPr algn="l" rtl="0" fontAlgn="base">
        <a:spcBef>
          <a:spcPct val="0"/>
        </a:spcBef>
        <a:spcAft>
          <a:spcPct val="0"/>
        </a:spcAft>
        <a:defRPr sz="3600">
          <a:solidFill>
            <a:schemeClr val="tx2"/>
          </a:solidFill>
          <a:latin typeface="Arial Black" charset="0"/>
          <a:ea typeface="ＭＳ Ｐゴシック" charset="0"/>
          <a:cs typeface="ＭＳ Ｐゴシック" charset="0"/>
        </a:defRPr>
      </a:lvl2pPr>
      <a:lvl3pPr algn="l" rtl="0" fontAlgn="base">
        <a:spcBef>
          <a:spcPct val="0"/>
        </a:spcBef>
        <a:spcAft>
          <a:spcPct val="0"/>
        </a:spcAft>
        <a:defRPr sz="3600">
          <a:solidFill>
            <a:schemeClr val="tx2"/>
          </a:solidFill>
          <a:latin typeface="Arial Black" charset="0"/>
          <a:ea typeface="ＭＳ Ｐゴシック" charset="0"/>
          <a:cs typeface="ＭＳ Ｐゴシック" charset="0"/>
        </a:defRPr>
      </a:lvl3pPr>
      <a:lvl4pPr algn="l" rtl="0" fontAlgn="base">
        <a:spcBef>
          <a:spcPct val="0"/>
        </a:spcBef>
        <a:spcAft>
          <a:spcPct val="0"/>
        </a:spcAft>
        <a:defRPr sz="3600">
          <a:solidFill>
            <a:schemeClr val="tx2"/>
          </a:solidFill>
          <a:latin typeface="Arial Black" charset="0"/>
          <a:ea typeface="ＭＳ Ｐゴシック" charset="0"/>
          <a:cs typeface="ＭＳ Ｐゴシック" charset="0"/>
        </a:defRPr>
      </a:lvl4pPr>
      <a:lvl5pPr algn="l" rtl="0" fontAlgn="base">
        <a:spcBef>
          <a:spcPct val="0"/>
        </a:spcBef>
        <a:spcAft>
          <a:spcPct val="0"/>
        </a:spcAft>
        <a:defRPr sz="3600">
          <a:solidFill>
            <a:schemeClr val="tx2"/>
          </a:solidFill>
          <a:latin typeface="Arial Black" charset="0"/>
          <a:ea typeface="ＭＳ Ｐゴシック" charset="0"/>
          <a:cs typeface="ＭＳ Ｐゴシック" charset="0"/>
        </a:defRPr>
      </a:lvl5pPr>
      <a:lvl6pPr marL="457200" algn="l" rtl="0" fontAlgn="base">
        <a:spcBef>
          <a:spcPct val="0"/>
        </a:spcBef>
        <a:spcAft>
          <a:spcPct val="0"/>
        </a:spcAft>
        <a:defRPr sz="3600">
          <a:solidFill>
            <a:schemeClr val="tx2"/>
          </a:solidFill>
          <a:latin typeface="Arial Black" charset="0"/>
          <a:ea typeface="ＭＳ Ｐゴシック" charset="0"/>
          <a:cs typeface="ＭＳ Ｐゴシック" charset="0"/>
        </a:defRPr>
      </a:lvl6pPr>
      <a:lvl7pPr marL="914400" algn="l" rtl="0" fontAlgn="base">
        <a:spcBef>
          <a:spcPct val="0"/>
        </a:spcBef>
        <a:spcAft>
          <a:spcPct val="0"/>
        </a:spcAft>
        <a:defRPr sz="3600">
          <a:solidFill>
            <a:schemeClr val="tx2"/>
          </a:solidFill>
          <a:latin typeface="Arial Black" charset="0"/>
          <a:ea typeface="ＭＳ Ｐゴシック" charset="0"/>
          <a:cs typeface="ＭＳ Ｐゴシック" charset="0"/>
        </a:defRPr>
      </a:lvl7pPr>
      <a:lvl8pPr marL="1371600" algn="l" rtl="0" fontAlgn="base">
        <a:spcBef>
          <a:spcPct val="0"/>
        </a:spcBef>
        <a:spcAft>
          <a:spcPct val="0"/>
        </a:spcAft>
        <a:defRPr sz="3600">
          <a:solidFill>
            <a:schemeClr val="tx2"/>
          </a:solidFill>
          <a:latin typeface="Arial Black" charset="0"/>
          <a:ea typeface="ＭＳ Ｐゴシック" charset="0"/>
          <a:cs typeface="ＭＳ Ｐゴシック" charset="0"/>
        </a:defRPr>
      </a:lvl8pPr>
      <a:lvl9pPr marL="1828800" algn="l" rtl="0" fontAlgn="base">
        <a:spcBef>
          <a:spcPct val="0"/>
        </a:spcBef>
        <a:spcAft>
          <a:spcPct val="0"/>
        </a:spcAft>
        <a:defRPr sz="3600">
          <a:solidFill>
            <a:schemeClr val="tx2"/>
          </a:solidFill>
          <a:latin typeface="Arial Black" charset="0"/>
          <a:ea typeface="ＭＳ Ｐゴシック" charset="0"/>
          <a:cs typeface="ＭＳ Ｐゴシック" charset="0"/>
        </a:defRPr>
      </a:lvl9pPr>
    </p:titleStyle>
    <p:bodyStyle>
      <a:lvl1pPr algn="l" rtl="0" fontAlgn="base">
        <a:spcBef>
          <a:spcPct val="20000"/>
        </a:spcBef>
        <a:spcAft>
          <a:spcPts val="600"/>
        </a:spcAft>
        <a:buFont typeface="Arial" charset="0"/>
        <a:defRPr sz="2000" b="1" kern="1200">
          <a:solidFill>
            <a:schemeClr val="tx1"/>
          </a:solidFill>
          <a:latin typeface="+mn-lt"/>
          <a:ea typeface="ＭＳ Ｐゴシック" charset="0"/>
          <a:cs typeface="ＭＳ Ｐゴシック" charset="0"/>
        </a:defRPr>
      </a:lvl1pPr>
      <a:lvl2pPr marL="457200" indent="-182563" algn="l" rtl="0" fontAlgn="base">
        <a:spcBef>
          <a:spcPct val="20000"/>
        </a:spcBef>
        <a:spcAft>
          <a:spcPct val="0"/>
        </a:spcAft>
        <a:buClr>
          <a:schemeClr val="tx2"/>
        </a:buClr>
        <a:buFont typeface="Arial" charset="0"/>
        <a:buChar char="•"/>
        <a:defRPr sz="2000" kern="1200">
          <a:solidFill>
            <a:schemeClr val="tx1"/>
          </a:solidFill>
          <a:latin typeface="+mn-lt"/>
          <a:ea typeface="ＭＳ Ｐゴシック" charset="0"/>
          <a:cs typeface="+mn-cs"/>
        </a:defRPr>
      </a:lvl2pPr>
      <a:lvl3pPr marL="1143000" indent="-228600" algn="l" rtl="0" fontAlgn="base">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3pPr>
      <a:lvl4pPr marL="1600200" indent="-228600" algn="l" rtl="0" fontAlgn="base">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4pPr>
      <a:lvl5pPr marL="2057400" indent="-228600" algn="l" rtl="0" fontAlgn="base">
        <a:spcBef>
          <a:spcPct val="20000"/>
        </a:spcBef>
        <a:spcAft>
          <a:spcPct val="0"/>
        </a:spcAft>
        <a:buClr>
          <a:schemeClr val="tx2"/>
        </a:buClr>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researchnews.osu.edu/archive/chains.htm"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www.oakland.edu/enp/"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hyperlink" Target="http://researchnews.osu.edu/archive/frndseg.ht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time_continue=23&amp;v=5kXYC265yn8"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4572000"/>
            <a:ext cx="7265988" cy="933450"/>
          </a:xfrm>
        </p:spPr>
        <p:txBody>
          <a:bodyPr>
            <a:normAutofit fontScale="90000"/>
          </a:bodyPr>
          <a:lstStyle/>
          <a:p>
            <a:pPr fontAlgn="auto">
              <a:spcAft>
                <a:spcPts val="0"/>
              </a:spcAft>
              <a:defRPr/>
            </a:pPr>
            <a:r>
              <a:rPr lang="en-US" sz="3200">
                <a:ea typeface="+mj-ea"/>
                <a:cs typeface="+mj-cs"/>
              </a:rPr>
              <a:t>CS 115: </a:t>
            </a:r>
            <a:r>
              <a:rPr lang="en-US" sz="3200" dirty="0">
                <a:ea typeface="+mj-ea"/>
                <a:cs typeface="+mj-cs"/>
              </a:rPr>
              <a:t>COMPUTING FOR The Socio-Techno Web</a:t>
            </a:r>
          </a:p>
        </p:txBody>
      </p:sp>
      <p:sp>
        <p:nvSpPr>
          <p:cNvPr id="3" name="Subtitle 2"/>
          <p:cNvSpPr>
            <a:spLocks noGrp="1"/>
          </p:cNvSpPr>
          <p:nvPr>
            <p:ph type="subTitle" idx="1"/>
          </p:nvPr>
        </p:nvSpPr>
        <p:spPr>
          <a:xfrm>
            <a:off x="838200" y="5562600"/>
            <a:ext cx="7467600" cy="749300"/>
          </a:xfrm>
        </p:spPr>
        <p:txBody>
          <a:bodyPr rtlCol="0">
            <a:normAutofit fontScale="85000" lnSpcReduction="20000"/>
          </a:bodyPr>
          <a:lstStyle/>
          <a:p>
            <a:pPr fontAlgn="auto">
              <a:buFont typeface="Arial" pitchFamily="34" charset="0"/>
              <a:buNone/>
              <a:defRPr/>
            </a:pPr>
            <a:r>
              <a:rPr lang="en-US" sz="2800" dirty="0">
                <a:ea typeface="+mn-ea"/>
                <a:cs typeface="+mn-cs"/>
              </a:rPr>
              <a:t>The fun and the fear of Online Social Networks </a:t>
            </a:r>
          </a:p>
        </p:txBody>
      </p:sp>
      <p:pic>
        <p:nvPicPr>
          <p:cNvPr id="63491"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6075" y="533400"/>
            <a:ext cx="4098925" cy="3551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2"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95825" y="533400"/>
            <a:ext cx="1884363"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695825" y="2424113"/>
            <a:ext cx="1928813" cy="1854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4"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04025" y="2681288"/>
            <a:ext cx="2035175" cy="1403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5" name="Picture 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04025" y="280988"/>
            <a:ext cx="2143125" cy="2143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fontAlgn="auto">
              <a:spcAft>
                <a:spcPts val="0"/>
              </a:spcAft>
              <a:defRPr/>
            </a:pPr>
            <a:r>
              <a:rPr lang="en-US" dirty="0"/>
              <a:t>Paths</a:t>
            </a:r>
          </a:p>
        </p:txBody>
      </p:sp>
      <p:sp>
        <p:nvSpPr>
          <p:cNvPr id="14338"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endParaRPr lang="en-US" sz="4400" dirty="0">
              <a:latin typeface="Calibri" charset="0"/>
            </a:endParaRPr>
          </a:p>
          <a:p>
            <a:pPr algn="ctr">
              <a:buFont typeface="Wingdings" charset="0"/>
              <a:buNone/>
            </a:pPr>
            <a:r>
              <a:rPr lang="ja-JP" altLang="en-US" sz="4400" dirty="0">
                <a:latin typeface="Calibri" charset="0"/>
              </a:rPr>
              <a:t>“</a:t>
            </a:r>
            <a:r>
              <a:rPr lang="en-US" altLang="ja-JP" sz="4400" dirty="0">
                <a:latin typeface="Calibri" charset="0"/>
              </a:rPr>
              <a:t>I date(d) someone </a:t>
            </a:r>
            <a:br>
              <a:rPr lang="en-US" altLang="ja-JP" sz="4400" dirty="0">
                <a:latin typeface="Calibri" charset="0"/>
              </a:rPr>
            </a:br>
            <a:r>
              <a:rPr lang="en-US" altLang="ja-JP" sz="4400" dirty="0">
                <a:latin typeface="Calibri" charset="0"/>
              </a:rPr>
              <a:t>who date(d) someone </a:t>
            </a:r>
            <a:br>
              <a:rPr lang="en-US" altLang="ja-JP" sz="4400" dirty="0">
                <a:latin typeface="Calibri" charset="0"/>
              </a:rPr>
            </a:br>
            <a:r>
              <a:rPr lang="en-US" altLang="ja-JP" sz="4400" dirty="0">
                <a:latin typeface="Calibri" charset="0"/>
              </a:rPr>
              <a:t>who date(d) you.</a:t>
            </a:r>
            <a:r>
              <a:rPr lang="ja-JP" altLang="en-US" sz="4400" dirty="0">
                <a:latin typeface="Calibri" charset="0"/>
              </a:rPr>
              <a:t>”</a:t>
            </a:r>
            <a:endParaRPr lang="en-US" sz="4400" dirty="0">
              <a:latin typeface="Calibri"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pPr fontAlgn="auto">
              <a:spcAft>
                <a:spcPts val="0"/>
              </a:spcAft>
              <a:defRPr/>
            </a:pPr>
            <a:r>
              <a:rPr lang="en-US" dirty="0"/>
              <a:t>Examples of Social Networks</a:t>
            </a:r>
          </a:p>
        </p:txBody>
      </p:sp>
      <p:pic>
        <p:nvPicPr>
          <p:cNvPr id="16386" name="Picture 5" descr="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1295400"/>
            <a:ext cx="5562600" cy="5551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7" name="Rectangle 3" descr="Rectangle: Click to edit Master text styles&#10;Second level&#10;Third level&#10;Fourth level&#10;Fifth level"/>
          <p:cNvSpPr>
            <a:spLocks noChangeArrowheads="1"/>
          </p:cNvSpPr>
          <p:nvPr/>
        </p:nvSpPr>
        <p:spPr bwMode="auto">
          <a:xfrm>
            <a:off x="609600" y="1524000"/>
            <a:ext cx="4038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hlink"/>
              </a:buClr>
              <a:buSzPct val="110000"/>
              <a:buFont typeface="Wingdings" charset="0"/>
              <a:buBlip>
                <a:blip r:embed="rId5"/>
              </a:buBlip>
            </a:pPr>
            <a:r>
              <a:rPr lang="en-US" sz="2000" dirty="0">
                <a:latin typeface="Helvetica" charset="0"/>
              </a:rPr>
              <a:t>What do you observe?</a:t>
            </a:r>
          </a:p>
          <a:p>
            <a:pPr marL="342900" indent="-342900">
              <a:lnSpc>
                <a:spcPct val="90000"/>
              </a:lnSpc>
              <a:spcBef>
                <a:spcPct val="20000"/>
              </a:spcBef>
              <a:buClr>
                <a:schemeClr val="hlink"/>
              </a:buClr>
              <a:buSzPct val="110000"/>
              <a:buFont typeface="Wingdings" charset="0"/>
              <a:buBlip>
                <a:blip r:embed="rId5"/>
              </a:buBlip>
            </a:pPr>
            <a:endParaRPr lang="en-US" sz="2000" dirty="0">
              <a:latin typeface="Helvetica" charset="0"/>
            </a:endParaRPr>
          </a:p>
          <a:p>
            <a:pPr marL="342900" indent="-342900">
              <a:lnSpc>
                <a:spcPct val="90000"/>
              </a:lnSpc>
              <a:spcBef>
                <a:spcPct val="20000"/>
              </a:spcBef>
              <a:buClr>
                <a:schemeClr val="hlink"/>
              </a:buClr>
              <a:buSzPct val="110000"/>
              <a:buFont typeface="Wingdings" charset="0"/>
              <a:buBlip>
                <a:blip r:embed="rId5"/>
              </a:buBlip>
            </a:pPr>
            <a:endParaRPr lang="en-US" sz="2000" dirty="0">
              <a:latin typeface="Helvetica" charset="0"/>
            </a:endParaRPr>
          </a:p>
        </p:txBody>
      </p:sp>
    </p:spTree>
    <p:extLst>
      <p:ext uri="{BB962C8B-B14F-4D97-AF65-F5344CB8AC3E}">
        <p14:creationId xmlns:p14="http://schemas.microsoft.com/office/powerpoint/2010/main" val="4006571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5791200" cy="1066800"/>
          </a:xfrm>
        </p:spPr>
        <p:txBody>
          <a:bodyPr/>
          <a:lstStyle/>
          <a:p>
            <a:pPr fontAlgn="auto">
              <a:spcAft>
                <a:spcPts val="0"/>
              </a:spcAft>
              <a:defRPr/>
            </a:pPr>
            <a:r>
              <a:rPr lang="en-US" dirty="0"/>
              <a:t>Path length</a:t>
            </a:r>
          </a:p>
        </p:txBody>
      </p:sp>
      <p:grpSp>
        <p:nvGrpSpPr>
          <p:cNvPr id="2" name="Group 3"/>
          <p:cNvGrpSpPr/>
          <p:nvPr/>
        </p:nvGrpSpPr>
        <p:grpSpPr>
          <a:xfrm>
            <a:off x="533400" y="4114800"/>
            <a:ext cx="495262" cy="495262"/>
            <a:chOff x="1695468" y="19"/>
            <a:chExt cx="495262" cy="495262"/>
          </a:xfrm>
          <a:solidFill>
            <a:schemeClr val="accent6">
              <a:lumMod val="50000"/>
            </a:schemeClr>
          </a:solidFill>
        </p:grpSpPr>
        <p:sp>
          <p:nvSpPr>
            <p:cNvPr id="5" name="Oval 4"/>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1</a:t>
              </a:r>
            </a:p>
          </p:txBody>
        </p:sp>
      </p:grpSp>
      <p:grpSp>
        <p:nvGrpSpPr>
          <p:cNvPr id="3" name="Group 6"/>
          <p:cNvGrpSpPr/>
          <p:nvPr/>
        </p:nvGrpSpPr>
        <p:grpSpPr>
          <a:xfrm>
            <a:off x="1905000" y="2895600"/>
            <a:ext cx="495262" cy="495262"/>
            <a:chOff x="1695468" y="19"/>
            <a:chExt cx="495262" cy="495262"/>
          </a:xfrm>
          <a:solidFill>
            <a:schemeClr val="accent6">
              <a:lumMod val="50000"/>
            </a:schemeClr>
          </a:solidFill>
        </p:grpSpPr>
        <p:sp>
          <p:nvSpPr>
            <p:cNvPr id="8" name="Oval 7"/>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2</a:t>
              </a:r>
            </a:p>
          </p:txBody>
        </p:sp>
      </p:grpSp>
      <p:grpSp>
        <p:nvGrpSpPr>
          <p:cNvPr id="4" name="Group 9"/>
          <p:cNvGrpSpPr/>
          <p:nvPr/>
        </p:nvGrpSpPr>
        <p:grpSpPr>
          <a:xfrm>
            <a:off x="3886200" y="2057400"/>
            <a:ext cx="495262" cy="495262"/>
            <a:chOff x="1695468" y="19"/>
            <a:chExt cx="495262" cy="495262"/>
          </a:xfrm>
          <a:solidFill>
            <a:schemeClr val="accent6">
              <a:lumMod val="50000"/>
            </a:schemeClr>
          </a:solidFill>
        </p:grpSpPr>
        <p:sp>
          <p:nvSpPr>
            <p:cNvPr id="11" name="Oval 10"/>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8</a:t>
              </a:r>
            </a:p>
          </p:txBody>
        </p:sp>
      </p:grpSp>
      <p:grpSp>
        <p:nvGrpSpPr>
          <p:cNvPr id="7" name="Group 12"/>
          <p:cNvGrpSpPr/>
          <p:nvPr/>
        </p:nvGrpSpPr>
        <p:grpSpPr>
          <a:xfrm>
            <a:off x="5410200" y="2590800"/>
            <a:ext cx="495262" cy="495262"/>
            <a:chOff x="1695468" y="19"/>
            <a:chExt cx="495262" cy="495262"/>
          </a:xfrm>
          <a:solidFill>
            <a:schemeClr val="accent6">
              <a:lumMod val="50000"/>
            </a:schemeClr>
          </a:solidFill>
        </p:grpSpPr>
        <p:sp>
          <p:nvSpPr>
            <p:cNvPr id="14" name="Oval 13"/>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3</a:t>
              </a:r>
            </a:p>
          </p:txBody>
        </p:sp>
      </p:grpSp>
      <p:grpSp>
        <p:nvGrpSpPr>
          <p:cNvPr id="10" name="Group 15"/>
          <p:cNvGrpSpPr/>
          <p:nvPr/>
        </p:nvGrpSpPr>
        <p:grpSpPr>
          <a:xfrm>
            <a:off x="7391400" y="1600200"/>
            <a:ext cx="495262" cy="495262"/>
            <a:chOff x="1695468" y="19"/>
            <a:chExt cx="495262" cy="495262"/>
          </a:xfrm>
          <a:solidFill>
            <a:schemeClr val="accent6">
              <a:lumMod val="50000"/>
            </a:schemeClr>
          </a:solidFill>
        </p:grpSpPr>
        <p:sp>
          <p:nvSpPr>
            <p:cNvPr id="17" name="Oval 16"/>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7</a:t>
              </a:r>
            </a:p>
          </p:txBody>
        </p:sp>
      </p:grpSp>
      <p:grpSp>
        <p:nvGrpSpPr>
          <p:cNvPr id="18439" name="Group 18"/>
          <p:cNvGrpSpPr>
            <a:grpSpLocks/>
          </p:cNvGrpSpPr>
          <p:nvPr/>
        </p:nvGrpSpPr>
        <p:grpSpPr bwMode="auto">
          <a:xfrm>
            <a:off x="3810000" y="3276600"/>
            <a:ext cx="495300" cy="495300"/>
            <a:chOff x="1695468" y="19"/>
            <a:chExt cx="495262" cy="495262"/>
          </a:xfrm>
        </p:grpSpPr>
        <p:sp>
          <p:nvSpPr>
            <p:cNvPr id="20" name="Oval 19"/>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4</a:t>
              </a:r>
            </a:p>
          </p:txBody>
        </p:sp>
      </p:grpSp>
      <p:grpSp>
        <p:nvGrpSpPr>
          <p:cNvPr id="18440" name="Group 21"/>
          <p:cNvGrpSpPr>
            <a:grpSpLocks/>
          </p:cNvGrpSpPr>
          <p:nvPr/>
        </p:nvGrpSpPr>
        <p:grpSpPr bwMode="auto">
          <a:xfrm>
            <a:off x="5791200" y="1600200"/>
            <a:ext cx="495300" cy="495300"/>
            <a:chOff x="1695468" y="19"/>
            <a:chExt cx="495262" cy="495262"/>
          </a:xfrm>
        </p:grpSpPr>
        <p:sp>
          <p:nvSpPr>
            <p:cNvPr id="23" name="Oval 22"/>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5</a:t>
              </a:r>
            </a:p>
          </p:txBody>
        </p:sp>
      </p:grpSp>
      <p:grpSp>
        <p:nvGrpSpPr>
          <p:cNvPr id="18441" name="Group 24"/>
          <p:cNvGrpSpPr>
            <a:grpSpLocks/>
          </p:cNvGrpSpPr>
          <p:nvPr/>
        </p:nvGrpSpPr>
        <p:grpSpPr bwMode="auto">
          <a:xfrm>
            <a:off x="838200" y="2133600"/>
            <a:ext cx="495300" cy="495300"/>
            <a:chOff x="1695468" y="19"/>
            <a:chExt cx="495262" cy="495262"/>
          </a:xfrm>
        </p:grpSpPr>
        <p:sp>
          <p:nvSpPr>
            <p:cNvPr id="26" name="Oval 25"/>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6</a:t>
              </a:r>
            </a:p>
          </p:txBody>
        </p:sp>
      </p:grpSp>
      <p:cxnSp>
        <p:nvCxnSpPr>
          <p:cNvPr id="28" name="Shape 27"/>
          <p:cNvCxnSpPr/>
          <p:nvPr/>
        </p:nvCxnSpPr>
        <p:spPr>
          <a:xfrm rot="5400000" flipH="1" flipV="1">
            <a:off x="857250" y="3067050"/>
            <a:ext cx="971550" cy="11239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29" name="Shape 28"/>
          <p:cNvCxnSpPr/>
          <p:nvPr/>
        </p:nvCxnSpPr>
        <p:spPr>
          <a:xfrm flipV="1">
            <a:off x="2400300" y="2552700"/>
            <a:ext cx="1733550" cy="5905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0" name="Shape 29"/>
          <p:cNvCxnSpPr/>
          <p:nvPr/>
        </p:nvCxnSpPr>
        <p:spPr>
          <a:xfrm>
            <a:off x="4381500" y="2305050"/>
            <a:ext cx="1276350" cy="2857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1" name="Curved Connector 34"/>
          <p:cNvCxnSpPr/>
          <p:nvPr/>
        </p:nvCxnSpPr>
        <p:spPr>
          <a:xfrm flipV="1">
            <a:off x="5905500" y="2095500"/>
            <a:ext cx="1733550" cy="7429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a:off x="1333500" y="2381250"/>
            <a:ext cx="571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500" y="3219450"/>
            <a:ext cx="1485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152650" y="3390900"/>
            <a:ext cx="1657350"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4565650" y="2505075"/>
            <a:ext cx="511175" cy="117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4908550" y="1247775"/>
            <a:ext cx="282575" cy="148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86500" y="1847850"/>
            <a:ext cx="1104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333500" y="2305050"/>
            <a:ext cx="25527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28700" y="3524250"/>
            <a:ext cx="27813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00200" y="4953000"/>
            <a:ext cx="6400800" cy="954088"/>
          </a:xfrm>
          <a:prstGeom prst="rect">
            <a:avLst/>
          </a:prstGeom>
          <a:solidFill>
            <a:schemeClr val="accent6">
              <a:lumMod val="50000"/>
              <a:alpha val="50000"/>
            </a:schemeClr>
          </a:solidFill>
          <a:ln>
            <a:solidFill>
              <a:schemeClr val="accent6"/>
            </a:solidFill>
          </a:ln>
        </p:spPr>
        <p:txBody>
          <a:bodyPr>
            <a:spAutoFit/>
          </a:bodyPr>
          <a:lstStyle/>
          <a:p>
            <a:pPr>
              <a:defRPr/>
            </a:pPr>
            <a:r>
              <a:rPr lang="en-US" sz="2800" dirty="0">
                <a:solidFill>
                  <a:schemeClr val="tx2"/>
                </a:solidFill>
                <a:ea typeface="+mn-ea"/>
                <a:cs typeface="+mn-cs"/>
              </a:rPr>
              <a:t>Definition</a:t>
            </a:r>
            <a:r>
              <a:rPr lang="en-US" sz="2800" dirty="0">
                <a:ea typeface="+mn-ea"/>
                <a:cs typeface="+mn-cs"/>
              </a:rPr>
              <a:t>: The </a:t>
            </a:r>
            <a:r>
              <a:rPr lang="en-US" sz="2800" dirty="0">
                <a:solidFill>
                  <a:schemeClr val="tx2"/>
                </a:solidFill>
                <a:ea typeface="+mn-ea"/>
                <a:cs typeface="+mn-cs"/>
              </a:rPr>
              <a:t>length</a:t>
            </a:r>
            <a:r>
              <a:rPr lang="en-US" sz="2800" dirty="0">
                <a:ea typeface="+mn-ea"/>
                <a:cs typeface="+mn-cs"/>
              </a:rPr>
              <a:t> of a path is the number of edges it contains.</a:t>
            </a:r>
          </a:p>
        </p:txBody>
      </p:sp>
      <p:sp>
        <p:nvSpPr>
          <p:cNvPr id="18455" name="TextBox 40"/>
          <p:cNvSpPr txBox="1">
            <a:spLocks noChangeArrowheads="1"/>
          </p:cNvSpPr>
          <p:nvPr/>
        </p:nvSpPr>
        <p:spPr bwMode="auto">
          <a:xfrm>
            <a:off x="5029200" y="3429000"/>
            <a:ext cx="2971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r>
              <a:rPr lang="en-US">
                <a:solidFill>
                  <a:srgbClr val="A1A1A1"/>
                </a:solidFill>
              </a:rPr>
              <a:t>Path (v</a:t>
            </a:r>
            <a:r>
              <a:rPr lang="en-US" baseline="-25000">
                <a:solidFill>
                  <a:srgbClr val="A1A1A1"/>
                </a:solidFill>
              </a:rPr>
              <a:t>1</a:t>
            </a:r>
            <a:r>
              <a:rPr lang="en-US">
                <a:solidFill>
                  <a:srgbClr val="A1A1A1"/>
                </a:solidFill>
              </a:rPr>
              <a:t>,v</a:t>
            </a:r>
            <a:r>
              <a:rPr lang="en-US" baseline="-25000">
                <a:solidFill>
                  <a:srgbClr val="A1A1A1"/>
                </a:solidFill>
              </a:rPr>
              <a:t>2</a:t>
            </a:r>
            <a:r>
              <a:rPr lang="en-US">
                <a:solidFill>
                  <a:srgbClr val="A1A1A1"/>
                </a:solidFill>
              </a:rPr>
              <a:t>,v</a:t>
            </a:r>
            <a:r>
              <a:rPr lang="en-US" baseline="-25000">
                <a:solidFill>
                  <a:srgbClr val="A1A1A1"/>
                </a:solidFill>
              </a:rPr>
              <a:t>8</a:t>
            </a:r>
            <a:r>
              <a:rPr lang="en-US">
                <a:solidFill>
                  <a:srgbClr val="A1A1A1"/>
                </a:solidFill>
              </a:rPr>
              <a:t>,v</a:t>
            </a:r>
            <a:r>
              <a:rPr lang="en-US" baseline="-25000">
                <a:solidFill>
                  <a:srgbClr val="A1A1A1"/>
                </a:solidFill>
              </a:rPr>
              <a:t>3</a:t>
            </a:r>
            <a:r>
              <a:rPr lang="en-US">
                <a:solidFill>
                  <a:srgbClr val="A1A1A1"/>
                </a:solidFill>
              </a:rPr>
              <a:t>,v</a:t>
            </a:r>
            <a:r>
              <a:rPr lang="en-US" baseline="-25000">
                <a:solidFill>
                  <a:srgbClr val="A1A1A1"/>
                </a:solidFill>
              </a:rPr>
              <a:t>7</a:t>
            </a:r>
            <a:r>
              <a:rPr lang="en-US">
                <a:solidFill>
                  <a:srgbClr val="A1A1A1"/>
                </a:solidFill>
              </a:rPr>
              <a:t>)</a:t>
            </a:r>
          </a:p>
          <a:p>
            <a:pPr algn="ctr" eaLnBrk="1" hangingPunct="1"/>
            <a:r>
              <a:rPr lang="en-US">
                <a:solidFill>
                  <a:srgbClr val="A1A1A1"/>
                </a:solidFill>
              </a:rPr>
              <a:t>has length 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01305-F34E-324D-80CF-AA98AF08796C}"/>
              </a:ext>
            </a:extLst>
          </p:cNvPr>
          <p:cNvSpPr>
            <a:spLocks noGrp="1"/>
          </p:cNvSpPr>
          <p:nvPr>
            <p:ph type="title"/>
          </p:nvPr>
        </p:nvSpPr>
        <p:spPr/>
        <p:txBody>
          <a:bodyPr/>
          <a:lstStyle/>
          <a:p>
            <a:r>
              <a:rPr lang="en-US" dirty="0"/>
              <a:t>Connected GRAPH</a:t>
            </a:r>
          </a:p>
        </p:txBody>
      </p:sp>
      <p:sp>
        <p:nvSpPr>
          <p:cNvPr id="3" name="Content Placeholder 2">
            <a:extLst>
              <a:ext uri="{FF2B5EF4-FFF2-40B4-BE49-F238E27FC236}">
                <a16:creationId xmlns:a16="http://schemas.microsoft.com/office/drawing/2014/main" id="{B3838C69-FA5D-1A44-8616-0F8EEE4C4BCF}"/>
              </a:ext>
            </a:extLst>
          </p:cNvPr>
          <p:cNvSpPr>
            <a:spLocks noGrp="1"/>
          </p:cNvSpPr>
          <p:nvPr>
            <p:ph idx="1"/>
          </p:nvPr>
        </p:nvSpPr>
        <p:spPr/>
        <p:txBody>
          <a:bodyPr/>
          <a:lstStyle/>
          <a:p>
            <a:r>
              <a:rPr kumimoji="1" lang="en-US" b="0" dirty="0">
                <a:latin typeface="Arial" charset="0"/>
                <a:ea typeface="ＭＳ Ｐゴシック" charset="-128"/>
                <a:cs typeface="ＭＳ Ｐゴシック" charset="-128"/>
              </a:rPr>
              <a:t>A </a:t>
            </a:r>
            <a:r>
              <a:rPr kumimoji="1" lang="en-US" dirty="0">
                <a:latin typeface="Arial" charset="0"/>
                <a:ea typeface="ＭＳ Ｐゴシック" charset="-128"/>
                <a:cs typeface="ＭＳ Ｐゴシック" charset="-128"/>
              </a:rPr>
              <a:t>graph</a:t>
            </a:r>
            <a:r>
              <a:rPr kumimoji="1" lang="en-US" b="0" dirty="0">
                <a:latin typeface="Arial" charset="0"/>
                <a:ea typeface="ＭＳ Ｐゴシック" charset="-128"/>
                <a:cs typeface="ＭＳ Ｐゴシック" charset="-128"/>
              </a:rPr>
              <a:t> is </a:t>
            </a:r>
            <a:r>
              <a:rPr kumimoji="1" lang="en-US" dirty="0">
                <a:latin typeface="Arial" charset="0"/>
                <a:ea typeface="ＭＳ Ｐゴシック" charset="-128"/>
                <a:cs typeface="ＭＳ Ｐゴシック" charset="-128"/>
              </a:rPr>
              <a:t>connected</a:t>
            </a:r>
            <a:r>
              <a:rPr kumimoji="1" lang="en-US" b="0" dirty="0">
                <a:latin typeface="Arial" charset="0"/>
                <a:ea typeface="ＭＳ Ｐゴシック" charset="-128"/>
                <a:cs typeface="ＭＳ Ｐゴシック" charset="-128"/>
              </a:rPr>
              <a:t> when there is a path between every pair of vertices. In a </a:t>
            </a:r>
            <a:r>
              <a:rPr kumimoji="1" lang="en-US" dirty="0">
                <a:latin typeface="Arial" charset="0"/>
                <a:ea typeface="ＭＳ Ｐゴシック" charset="-128"/>
                <a:cs typeface="ＭＳ Ｐゴシック" charset="-128"/>
              </a:rPr>
              <a:t>connected graph</a:t>
            </a:r>
            <a:r>
              <a:rPr kumimoji="1" lang="en-US" b="0" dirty="0">
                <a:latin typeface="Arial" charset="0"/>
                <a:ea typeface="ＭＳ Ｐゴシック" charset="-128"/>
                <a:cs typeface="ＭＳ Ｐゴシック" charset="-128"/>
              </a:rPr>
              <a:t>, there are no unreachable vertices. </a:t>
            </a:r>
            <a:endParaRPr kumimoji="1" lang="en-US" b="0" dirty="0">
              <a:latin typeface="Arial" charset="0"/>
              <a:ea typeface="ＭＳ Ｐゴシック" charset="-128"/>
            </a:endParaRPr>
          </a:p>
          <a:p>
            <a:r>
              <a:rPr lang="en-US" b="0" dirty="0"/>
              <a:t>a </a:t>
            </a:r>
            <a:r>
              <a:rPr lang="en-US" dirty="0"/>
              <a:t>connected component</a:t>
            </a:r>
            <a:r>
              <a:rPr lang="en-US" b="0" dirty="0"/>
              <a:t> of an undirected </a:t>
            </a:r>
            <a:r>
              <a:rPr lang="en-US" dirty="0"/>
              <a:t>graph</a:t>
            </a:r>
            <a:r>
              <a:rPr lang="en-US" b="0" dirty="0"/>
              <a:t> is a subgraph in which any two vertices are </a:t>
            </a:r>
            <a:r>
              <a:rPr lang="en-US" dirty="0"/>
              <a:t>connected</a:t>
            </a:r>
            <a:r>
              <a:rPr lang="en-US" b="0" dirty="0"/>
              <a:t> to each other by paths, and which is </a:t>
            </a:r>
            <a:r>
              <a:rPr lang="en-US" dirty="0"/>
              <a:t>connected</a:t>
            </a:r>
            <a:r>
              <a:rPr lang="en-US" b="0" dirty="0"/>
              <a:t> to no additional vertices in the super graph.</a:t>
            </a:r>
            <a:endParaRPr lang="en-US" dirty="0"/>
          </a:p>
        </p:txBody>
      </p:sp>
      <p:pic>
        <p:nvPicPr>
          <p:cNvPr id="5" name="Picture 4">
            <a:extLst>
              <a:ext uri="{FF2B5EF4-FFF2-40B4-BE49-F238E27FC236}">
                <a16:creationId xmlns:a16="http://schemas.microsoft.com/office/drawing/2014/main" id="{EC56D186-2B80-134E-A11C-95AB9D85FDB5}"/>
              </a:ext>
            </a:extLst>
          </p:cNvPr>
          <p:cNvPicPr>
            <a:picLocks noChangeAspect="1"/>
          </p:cNvPicPr>
          <p:nvPr/>
        </p:nvPicPr>
        <p:blipFill>
          <a:blip r:embed="rId3"/>
          <a:stretch>
            <a:fillRect/>
          </a:stretch>
        </p:blipFill>
        <p:spPr>
          <a:xfrm>
            <a:off x="5189376" y="4114800"/>
            <a:ext cx="2895600" cy="2509520"/>
          </a:xfrm>
          <a:prstGeom prst="rect">
            <a:avLst/>
          </a:prstGeom>
        </p:spPr>
      </p:pic>
    </p:spTree>
    <p:extLst>
      <p:ext uri="{BB962C8B-B14F-4D97-AF65-F5344CB8AC3E}">
        <p14:creationId xmlns:p14="http://schemas.microsoft.com/office/powerpoint/2010/main" val="178908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5791200" cy="1066800"/>
          </a:xfrm>
        </p:spPr>
        <p:txBody>
          <a:bodyPr/>
          <a:lstStyle/>
          <a:p>
            <a:pPr fontAlgn="auto">
              <a:spcAft>
                <a:spcPts val="0"/>
              </a:spcAft>
              <a:defRPr/>
            </a:pPr>
            <a:r>
              <a:rPr lang="en-US" dirty="0"/>
              <a:t>Distance</a:t>
            </a:r>
          </a:p>
        </p:txBody>
      </p:sp>
      <p:grpSp>
        <p:nvGrpSpPr>
          <p:cNvPr id="2" name="Group 4"/>
          <p:cNvGrpSpPr/>
          <p:nvPr/>
        </p:nvGrpSpPr>
        <p:grpSpPr>
          <a:xfrm>
            <a:off x="533400" y="4114800"/>
            <a:ext cx="495262" cy="495262"/>
            <a:chOff x="1695468" y="19"/>
            <a:chExt cx="495262" cy="495262"/>
          </a:xfrm>
          <a:solidFill>
            <a:schemeClr val="accent6">
              <a:lumMod val="50000"/>
            </a:schemeClr>
          </a:solidFill>
        </p:grpSpPr>
        <p:sp>
          <p:nvSpPr>
            <p:cNvPr id="6" name="Oval 5"/>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1</a:t>
              </a:r>
            </a:p>
          </p:txBody>
        </p:sp>
      </p:grpSp>
      <p:grpSp>
        <p:nvGrpSpPr>
          <p:cNvPr id="3" name="Group 7"/>
          <p:cNvGrpSpPr/>
          <p:nvPr/>
        </p:nvGrpSpPr>
        <p:grpSpPr>
          <a:xfrm>
            <a:off x="1905000" y="2895600"/>
            <a:ext cx="495262" cy="495262"/>
            <a:chOff x="1695468" y="19"/>
            <a:chExt cx="495262" cy="495262"/>
          </a:xfrm>
          <a:solidFill>
            <a:schemeClr val="tx1"/>
          </a:solidFill>
        </p:grpSpPr>
        <p:sp>
          <p:nvSpPr>
            <p:cNvPr id="9" name="Oval 8"/>
            <p:cNvSpPr/>
            <p:nvPr/>
          </p:nvSpPr>
          <p:spPr>
            <a:xfrm>
              <a:off x="1695468" y="19"/>
              <a:ext cx="495262" cy="495262"/>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bg1"/>
                  </a:solidFill>
                </a:rPr>
                <a:t>2</a:t>
              </a:r>
            </a:p>
          </p:txBody>
        </p:sp>
      </p:grpSp>
      <p:grpSp>
        <p:nvGrpSpPr>
          <p:cNvPr id="4" name="Group 10"/>
          <p:cNvGrpSpPr/>
          <p:nvPr/>
        </p:nvGrpSpPr>
        <p:grpSpPr>
          <a:xfrm>
            <a:off x="3886200" y="2057400"/>
            <a:ext cx="495262" cy="495262"/>
            <a:chOff x="1695468" y="19"/>
            <a:chExt cx="495262" cy="495262"/>
          </a:xfrm>
          <a:solidFill>
            <a:schemeClr val="tx1"/>
          </a:solidFill>
        </p:grpSpPr>
        <p:sp>
          <p:nvSpPr>
            <p:cNvPr id="12" name="Oval 11"/>
            <p:cNvSpPr/>
            <p:nvPr/>
          </p:nvSpPr>
          <p:spPr>
            <a:xfrm>
              <a:off x="1695468" y="19"/>
              <a:ext cx="495262" cy="495262"/>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bg1"/>
                  </a:solidFill>
                </a:rPr>
                <a:t>8</a:t>
              </a:r>
            </a:p>
          </p:txBody>
        </p:sp>
      </p:grpSp>
      <p:grpSp>
        <p:nvGrpSpPr>
          <p:cNvPr id="5" name="Group 13"/>
          <p:cNvGrpSpPr/>
          <p:nvPr/>
        </p:nvGrpSpPr>
        <p:grpSpPr>
          <a:xfrm>
            <a:off x="5410200" y="2590800"/>
            <a:ext cx="495262" cy="495262"/>
            <a:chOff x="1695468" y="19"/>
            <a:chExt cx="495262" cy="495262"/>
          </a:xfrm>
          <a:solidFill>
            <a:schemeClr val="accent6">
              <a:lumMod val="50000"/>
            </a:schemeClr>
          </a:solidFill>
        </p:grpSpPr>
        <p:sp>
          <p:nvSpPr>
            <p:cNvPr id="15" name="Oval 14"/>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3</a:t>
              </a:r>
            </a:p>
          </p:txBody>
        </p:sp>
      </p:grpSp>
      <p:grpSp>
        <p:nvGrpSpPr>
          <p:cNvPr id="8" name="Group 16"/>
          <p:cNvGrpSpPr/>
          <p:nvPr/>
        </p:nvGrpSpPr>
        <p:grpSpPr>
          <a:xfrm>
            <a:off x="7391400" y="1600200"/>
            <a:ext cx="495262" cy="495262"/>
            <a:chOff x="1695468" y="19"/>
            <a:chExt cx="495262" cy="495262"/>
          </a:xfrm>
          <a:solidFill>
            <a:schemeClr val="accent6">
              <a:lumMod val="50000"/>
            </a:schemeClr>
          </a:solidFill>
        </p:grpSpPr>
        <p:sp>
          <p:nvSpPr>
            <p:cNvPr id="18" name="Oval 17"/>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7</a:t>
              </a:r>
            </a:p>
          </p:txBody>
        </p:sp>
      </p:grpSp>
      <p:grpSp>
        <p:nvGrpSpPr>
          <p:cNvPr id="11" name="Group 19"/>
          <p:cNvGrpSpPr/>
          <p:nvPr/>
        </p:nvGrpSpPr>
        <p:grpSpPr>
          <a:xfrm>
            <a:off x="3810000" y="3276600"/>
            <a:ext cx="495262" cy="495262"/>
            <a:chOff x="1695468" y="19"/>
            <a:chExt cx="495262" cy="495262"/>
          </a:xfrm>
          <a:solidFill>
            <a:schemeClr val="accent6">
              <a:lumMod val="50000"/>
            </a:schemeClr>
          </a:solidFill>
        </p:grpSpPr>
        <p:sp>
          <p:nvSpPr>
            <p:cNvPr id="21" name="Oval 20"/>
            <p:cNvSpPr/>
            <p:nvPr/>
          </p:nvSpPr>
          <p:spPr>
            <a:xfrm>
              <a:off x="1695468" y="19"/>
              <a:ext cx="495262" cy="495262"/>
            </a:xfrm>
            <a:prstGeom prst="ellipse">
              <a:avLst/>
            </a:prstGeom>
            <a:grpFill/>
            <a:ln>
              <a:solidFill>
                <a:schemeClr val="accent6"/>
              </a:solidFill>
            </a:ln>
          </p:spPr>
          <p:style>
            <a:lnRef idx="2">
              <a:schemeClr val="accent6"/>
            </a:lnRef>
            <a:fillRef idx="1">
              <a:schemeClr val="lt1"/>
            </a:fillRef>
            <a:effectRef idx="0">
              <a:schemeClr val="accent6"/>
            </a:effectRef>
            <a:fontRef idx="minor">
              <a:schemeClr val="dk1"/>
            </a:fontRef>
          </p:style>
        </p:sp>
        <p:sp>
          <p:nvSpPr>
            <p:cNvPr id="22" name="Oval 4"/>
            <p:cNvSpPr/>
            <p:nvPr/>
          </p:nvSpPr>
          <p:spPr>
            <a:xfrm>
              <a:off x="1767997" y="72548"/>
              <a:ext cx="350204" cy="350204"/>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4</a:t>
              </a:r>
            </a:p>
          </p:txBody>
        </p:sp>
      </p:grpSp>
      <p:grpSp>
        <p:nvGrpSpPr>
          <p:cNvPr id="20488" name="Group 22"/>
          <p:cNvGrpSpPr>
            <a:grpSpLocks/>
          </p:cNvGrpSpPr>
          <p:nvPr/>
        </p:nvGrpSpPr>
        <p:grpSpPr bwMode="auto">
          <a:xfrm>
            <a:off x="5791200" y="1600200"/>
            <a:ext cx="495300" cy="495300"/>
            <a:chOff x="1695468" y="19"/>
            <a:chExt cx="495262" cy="495262"/>
          </a:xfrm>
        </p:grpSpPr>
        <p:sp>
          <p:nvSpPr>
            <p:cNvPr id="24" name="Oval 23"/>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5</a:t>
              </a:r>
            </a:p>
          </p:txBody>
        </p:sp>
      </p:grpSp>
      <p:grpSp>
        <p:nvGrpSpPr>
          <p:cNvPr id="20489" name="Group 25"/>
          <p:cNvGrpSpPr>
            <a:grpSpLocks/>
          </p:cNvGrpSpPr>
          <p:nvPr/>
        </p:nvGrpSpPr>
        <p:grpSpPr bwMode="auto">
          <a:xfrm>
            <a:off x="838200" y="2133600"/>
            <a:ext cx="495300" cy="495300"/>
            <a:chOff x="1695468" y="19"/>
            <a:chExt cx="495262" cy="495262"/>
          </a:xfrm>
        </p:grpSpPr>
        <p:sp>
          <p:nvSpPr>
            <p:cNvPr id="27" name="Oval 26"/>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6</a:t>
              </a:r>
            </a:p>
          </p:txBody>
        </p:sp>
      </p:grpSp>
      <p:cxnSp>
        <p:nvCxnSpPr>
          <p:cNvPr id="29" name="Shape 28"/>
          <p:cNvCxnSpPr/>
          <p:nvPr/>
        </p:nvCxnSpPr>
        <p:spPr>
          <a:xfrm rot="5400000" flipH="1" flipV="1">
            <a:off x="857250" y="3067050"/>
            <a:ext cx="971550" cy="1123950"/>
          </a:xfrm>
          <a:prstGeom prst="curvedConnector2">
            <a:avLst/>
          </a:prstGeom>
          <a:ln w="952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Shape 29"/>
          <p:cNvCxnSpPr/>
          <p:nvPr/>
        </p:nvCxnSpPr>
        <p:spPr>
          <a:xfrm flipV="1">
            <a:off x="2400300" y="2552700"/>
            <a:ext cx="1733550" cy="590550"/>
          </a:xfrm>
          <a:prstGeom prst="curvedConnector2">
            <a:avLst/>
          </a:prstGeom>
          <a:ln w="952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Shape 30"/>
          <p:cNvCxnSpPr/>
          <p:nvPr/>
        </p:nvCxnSpPr>
        <p:spPr>
          <a:xfrm>
            <a:off x="4381500" y="2305050"/>
            <a:ext cx="1276350" cy="285750"/>
          </a:xfrm>
          <a:prstGeom prst="curvedConnector2">
            <a:avLst/>
          </a:prstGeom>
          <a:ln w="952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2" name="Curved Connector 34"/>
          <p:cNvCxnSpPr/>
          <p:nvPr/>
        </p:nvCxnSpPr>
        <p:spPr>
          <a:xfrm flipV="1">
            <a:off x="5905500" y="2095500"/>
            <a:ext cx="1733550" cy="742950"/>
          </a:xfrm>
          <a:prstGeom prst="curvedConnector2">
            <a:avLst/>
          </a:prstGeom>
          <a:ln w="28575">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33" name="Straight Connector 32"/>
          <p:cNvCxnSpPr/>
          <p:nvPr/>
        </p:nvCxnSpPr>
        <p:spPr>
          <a:xfrm>
            <a:off x="1333500" y="2381250"/>
            <a:ext cx="571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90500" y="3219450"/>
            <a:ext cx="1485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0800000">
            <a:off x="2152650" y="3390900"/>
            <a:ext cx="1657350"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4565650" y="2505075"/>
            <a:ext cx="511175" cy="11779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flipV="1">
            <a:off x="4908550" y="1247775"/>
            <a:ext cx="282575" cy="148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286500" y="1847850"/>
            <a:ext cx="1104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333500" y="2305050"/>
            <a:ext cx="25527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28700" y="3524250"/>
            <a:ext cx="2781300" cy="838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04800" y="5141913"/>
            <a:ext cx="8534400" cy="1384300"/>
          </a:xfrm>
          <a:prstGeom prst="rect">
            <a:avLst/>
          </a:prstGeom>
          <a:solidFill>
            <a:schemeClr val="accent6">
              <a:lumMod val="50000"/>
              <a:alpha val="50000"/>
            </a:schemeClr>
          </a:solidFill>
          <a:ln>
            <a:solidFill>
              <a:schemeClr val="accent6"/>
            </a:solidFill>
          </a:ln>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defRPr/>
            </a:pPr>
            <a:r>
              <a:rPr lang="en-US" sz="2800">
                <a:solidFill>
                  <a:schemeClr val="tx2"/>
                </a:solidFill>
              </a:rPr>
              <a:t>Definition</a:t>
            </a:r>
            <a:r>
              <a:rPr lang="en-US" sz="2800"/>
              <a:t>: </a:t>
            </a:r>
            <a:br>
              <a:rPr lang="en-US" sz="2800"/>
            </a:br>
            <a:r>
              <a:rPr lang="en-US" sz="2800"/>
              <a:t>The </a:t>
            </a:r>
            <a:r>
              <a:rPr lang="en-US" sz="2800">
                <a:solidFill>
                  <a:schemeClr val="tx2"/>
                </a:solidFill>
              </a:rPr>
              <a:t>distance </a:t>
            </a:r>
            <a:r>
              <a:rPr lang="en-US" sz="2800"/>
              <a:t>between nodes v</a:t>
            </a:r>
            <a:r>
              <a:rPr lang="en-US" sz="2800" baseline="-25000"/>
              <a:t>i</a:t>
            </a:r>
            <a:r>
              <a:rPr lang="en-US" sz="2800"/>
              <a:t> and v</a:t>
            </a:r>
            <a:r>
              <a:rPr lang="en-US" sz="2800" baseline="-25000"/>
              <a:t>j</a:t>
            </a:r>
            <a:r>
              <a:rPr lang="en-US" sz="2800"/>
              <a:t> is the length of the </a:t>
            </a:r>
            <a:r>
              <a:rPr lang="en-US" sz="2800" b="1"/>
              <a:t>shortest path</a:t>
            </a:r>
            <a:r>
              <a:rPr lang="en-US" sz="2800"/>
              <a:t> connecting them.</a:t>
            </a:r>
          </a:p>
        </p:txBody>
      </p:sp>
      <p:sp>
        <p:nvSpPr>
          <p:cNvPr id="20503" name="TextBox 41"/>
          <p:cNvSpPr txBox="1">
            <a:spLocks noChangeArrowheads="1"/>
          </p:cNvSpPr>
          <p:nvPr/>
        </p:nvSpPr>
        <p:spPr bwMode="auto">
          <a:xfrm>
            <a:off x="5029200" y="3429000"/>
            <a:ext cx="3505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r>
              <a:rPr lang="en-US">
                <a:solidFill>
                  <a:srgbClr val="A1A1A1"/>
                </a:solidFill>
              </a:rPr>
              <a:t>The distance between v</a:t>
            </a:r>
            <a:r>
              <a:rPr lang="en-US" baseline="-25000">
                <a:solidFill>
                  <a:srgbClr val="A1A1A1"/>
                </a:solidFill>
              </a:rPr>
              <a:t>1</a:t>
            </a:r>
            <a:r>
              <a:rPr lang="en-US">
                <a:solidFill>
                  <a:srgbClr val="A1A1A1"/>
                </a:solidFill>
              </a:rPr>
              <a:t> and v</a:t>
            </a:r>
            <a:r>
              <a:rPr lang="en-US" baseline="-25000">
                <a:solidFill>
                  <a:srgbClr val="A1A1A1"/>
                </a:solidFill>
              </a:rPr>
              <a:t>7</a:t>
            </a:r>
            <a:r>
              <a:rPr lang="en-US">
                <a:solidFill>
                  <a:srgbClr val="A1A1A1"/>
                </a:solidFill>
              </a:rPr>
              <a:t> is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457200" y="152400"/>
            <a:ext cx="5791200" cy="1143000"/>
          </a:xfrm>
        </p:spPr>
        <p:txBody>
          <a:bodyPr/>
          <a:lstStyle/>
          <a:p>
            <a:pPr fontAlgn="auto">
              <a:spcAft>
                <a:spcPts val="0"/>
              </a:spcAft>
              <a:defRPr/>
            </a:pPr>
            <a:r>
              <a:rPr lang="en-US" dirty="0"/>
              <a:t>Famous distances</a:t>
            </a:r>
          </a:p>
        </p:txBody>
      </p:sp>
      <p:sp>
        <p:nvSpPr>
          <p:cNvPr id="22530"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endParaRPr lang="en-US">
              <a:latin typeface="Calibri" charset="0"/>
            </a:endParaRPr>
          </a:p>
          <a:p>
            <a:pPr>
              <a:buFont typeface="Wingdings" charset="0"/>
              <a:buNone/>
            </a:pPr>
            <a:endParaRPr lang="en-US">
              <a:latin typeface="Calibri" charset="0"/>
            </a:endParaRPr>
          </a:p>
          <a:p>
            <a:pPr>
              <a:buFont typeface="Wingdings" charset="0"/>
              <a:buNone/>
            </a:pPr>
            <a:endParaRPr lang="en-US">
              <a:latin typeface="Calibri" charset="0"/>
            </a:endParaRPr>
          </a:p>
          <a:p>
            <a:pPr>
              <a:buFont typeface="Wingdings" charset="0"/>
              <a:buNone/>
            </a:pPr>
            <a:r>
              <a:rPr lang="en-US">
                <a:latin typeface="Calibri" charset="0"/>
              </a:rPr>
              <a:t>		nodes = {actors}</a:t>
            </a:r>
          </a:p>
          <a:p>
            <a:pPr>
              <a:buFont typeface="Wingdings" charset="0"/>
              <a:buNone/>
            </a:pPr>
            <a:r>
              <a:rPr lang="en-US">
                <a:latin typeface="Calibri" charset="0"/>
              </a:rPr>
              <a:t>		edges = if two actors star in same film</a:t>
            </a:r>
          </a:p>
          <a:p>
            <a:pPr>
              <a:buFont typeface="Wingdings" charset="0"/>
              <a:buNone/>
            </a:pPr>
            <a:r>
              <a:rPr lang="en-US">
                <a:latin typeface="Calibri" charset="0"/>
              </a:rPr>
              <a:t>					</a:t>
            </a:r>
          </a:p>
          <a:p>
            <a:pPr algn="ctr">
              <a:buFont typeface="Wingdings" charset="0"/>
              <a:buNone/>
            </a:pPr>
            <a:endParaRPr lang="en-US">
              <a:solidFill>
                <a:schemeClr val="tx2"/>
              </a:solidFill>
              <a:latin typeface="Calibri" charset="0"/>
            </a:endParaRPr>
          </a:p>
        </p:txBody>
      </p:sp>
      <p:sp>
        <p:nvSpPr>
          <p:cNvPr id="22531" name="TextBox 3"/>
          <p:cNvSpPr txBox="1">
            <a:spLocks noChangeArrowheads="1"/>
          </p:cNvSpPr>
          <p:nvPr/>
        </p:nvSpPr>
        <p:spPr bwMode="auto">
          <a:xfrm>
            <a:off x="990600" y="4840288"/>
            <a:ext cx="7010400" cy="1076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r>
              <a:rPr lang="en-US" sz="3200">
                <a:solidFill>
                  <a:schemeClr val="tx2"/>
                </a:solidFill>
              </a:rPr>
              <a:t>Kevin Bacon number = </a:t>
            </a:r>
            <a:br>
              <a:rPr lang="en-US" sz="3200">
                <a:solidFill>
                  <a:schemeClr val="tx2"/>
                </a:solidFill>
              </a:rPr>
            </a:br>
            <a:r>
              <a:rPr lang="en-US" sz="3200">
                <a:solidFill>
                  <a:schemeClr val="tx2"/>
                </a:solidFill>
              </a:rPr>
              <a:t>distance between actor and Bacon</a:t>
            </a:r>
            <a:endParaRPr lang="en-US" sz="3200"/>
          </a:p>
        </p:txBody>
      </p:sp>
      <p:pic>
        <p:nvPicPr>
          <p:cNvPr id="5" name="Picture 4" descr="kevinbacon.jpg"/>
          <p:cNvPicPr>
            <a:picLocks noChangeAspect="1"/>
          </p:cNvPicPr>
          <p:nvPr/>
        </p:nvPicPr>
        <p:blipFill>
          <a:blip r:embed="rId3"/>
          <a:stretch>
            <a:fillRect/>
          </a:stretch>
        </p:blipFill>
        <p:spPr>
          <a:xfrm>
            <a:off x="914400" y="1524000"/>
            <a:ext cx="1371600" cy="1371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2438400" y="2362200"/>
            <a:ext cx="4648200" cy="584200"/>
          </a:xfrm>
          <a:prstGeom prst="rect">
            <a:avLst/>
          </a:prstGeom>
          <a:noFill/>
        </p:spPr>
        <p:txBody>
          <a:bodyPr>
            <a:spAutoFit/>
          </a:bodyPr>
          <a:lstStyle/>
          <a:p>
            <a:pPr>
              <a:defRPr/>
            </a:pPr>
            <a:r>
              <a:rPr lang="en-US" sz="3200" dirty="0">
                <a:solidFill>
                  <a:schemeClr val="accent6"/>
                </a:solidFill>
                <a:ea typeface="+mn-ea"/>
                <a:cs typeface="+mn-cs"/>
              </a:rPr>
              <a:t>Kevin Bacon number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57200" y="152400"/>
            <a:ext cx="7391400" cy="838200"/>
          </a:xfrm>
        </p:spPr>
        <p:txBody>
          <a:bodyPr/>
          <a:lstStyle/>
          <a:p>
            <a:pPr fontAlgn="auto">
              <a:spcAft>
                <a:spcPts val="0"/>
              </a:spcAft>
              <a:defRPr/>
            </a:pPr>
            <a:r>
              <a:rPr lang="en-US" dirty="0"/>
              <a:t>The Kevin Bacon Game</a:t>
            </a:r>
          </a:p>
        </p:txBody>
      </p:sp>
      <p:sp>
        <p:nvSpPr>
          <p:cNvPr id="24578" name="Rectangle 3" descr="Rectangle: Click to edit Master text styles&#10;Second level&#10;Third level&#10;Fourth level&#10;Fifth level"/>
          <p:cNvSpPr>
            <a:spLocks noChangeArrowheads="1"/>
          </p:cNvSpPr>
          <p:nvPr/>
        </p:nvSpPr>
        <p:spPr bwMode="auto">
          <a:xfrm>
            <a:off x="4648200" y="1600200"/>
            <a:ext cx="39624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hlink"/>
              </a:buClr>
              <a:buSzPct val="110000"/>
              <a:buFont typeface="Wingdings" charset="0"/>
              <a:buBlip>
                <a:blip r:embed="rId3"/>
              </a:buBlip>
            </a:pPr>
            <a:r>
              <a:rPr lang="en-US" sz="2000" dirty="0">
                <a:latin typeface="Georgia" charset="0"/>
              </a:rPr>
              <a:t>Invented by Albright College students in 1994: Craig </a:t>
            </a:r>
            <a:r>
              <a:rPr lang="en-US" sz="2000" dirty="0" err="1">
                <a:latin typeface="Georgia" charset="0"/>
              </a:rPr>
              <a:t>Fass</a:t>
            </a:r>
            <a:r>
              <a:rPr lang="en-US" sz="2000" dirty="0">
                <a:latin typeface="Georgia" charset="0"/>
              </a:rPr>
              <a:t>, Brian Turtle, Mike </a:t>
            </a:r>
            <a:r>
              <a:rPr lang="en-US" sz="2000" dirty="0" err="1">
                <a:latin typeface="Georgia" charset="0"/>
              </a:rPr>
              <a:t>Ginelly</a:t>
            </a:r>
            <a:endParaRPr lang="en-US" sz="2000" dirty="0">
              <a:latin typeface="Georgia" charset="0"/>
            </a:endParaRPr>
          </a:p>
          <a:p>
            <a:pPr marL="342900" indent="-342900">
              <a:lnSpc>
                <a:spcPct val="90000"/>
              </a:lnSpc>
              <a:spcBef>
                <a:spcPct val="20000"/>
              </a:spcBef>
              <a:buClr>
                <a:schemeClr val="hlink"/>
              </a:buClr>
              <a:buSzPct val="110000"/>
              <a:buFont typeface="Wingdings" charset="0"/>
              <a:buNone/>
            </a:pPr>
            <a:r>
              <a:rPr lang="en-US" sz="2000" dirty="0">
                <a:latin typeface="Helvetica" charset="0"/>
              </a:rPr>
              <a:t> </a:t>
            </a:r>
          </a:p>
          <a:p>
            <a:pPr marL="342900" indent="-342900">
              <a:lnSpc>
                <a:spcPct val="90000"/>
              </a:lnSpc>
              <a:spcBef>
                <a:spcPct val="20000"/>
              </a:spcBef>
              <a:buClr>
                <a:schemeClr val="hlink"/>
              </a:buClr>
              <a:buSzPct val="110000"/>
              <a:buFont typeface="Wingdings" charset="0"/>
              <a:buBlip>
                <a:blip r:embed="rId3"/>
              </a:buBlip>
            </a:pPr>
            <a:r>
              <a:rPr lang="en-US" sz="2000" dirty="0">
                <a:latin typeface="Georgia" charset="0"/>
              </a:rPr>
              <a:t>Goal: Connect any actor to Kevin Bacon, by linking actors who have acted in the same movie.</a:t>
            </a:r>
            <a:r>
              <a:rPr lang="en-US" sz="2000" dirty="0">
                <a:latin typeface="Helvetica" charset="0"/>
              </a:rPr>
              <a:t> </a:t>
            </a:r>
          </a:p>
          <a:p>
            <a:pPr marL="342900" indent="-342900">
              <a:lnSpc>
                <a:spcPct val="90000"/>
              </a:lnSpc>
              <a:spcBef>
                <a:spcPct val="20000"/>
              </a:spcBef>
              <a:buClr>
                <a:schemeClr val="hlink"/>
              </a:buClr>
              <a:buSzPct val="110000"/>
              <a:buFont typeface="Wingdings" charset="0"/>
              <a:buNone/>
            </a:pPr>
            <a:endParaRPr lang="en-US" sz="2000" dirty="0">
              <a:latin typeface="Helvetica" charset="0"/>
            </a:endParaRPr>
          </a:p>
          <a:p>
            <a:pPr marL="342900" indent="-342900">
              <a:lnSpc>
                <a:spcPct val="90000"/>
              </a:lnSpc>
              <a:spcBef>
                <a:spcPct val="20000"/>
              </a:spcBef>
              <a:buClr>
                <a:schemeClr val="hlink"/>
              </a:buClr>
              <a:buSzPct val="110000"/>
              <a:buFont typeface="Wingdings" charset="0"/>
              <a:buBlip>
                <a:blip r:embed="rId3"/>
              </a:buBlip>
            </a:pPr>
            <a:r>
              <a:rPr lang="en-US" sz="2000" dirty="0">
                <a:latin typeface="Georgia" charset="0"/>
              </a:rPr>
              <a:t>Oracle of Bacon website uses Internet Movie Database (</a:t>
            </a:r>
            <a:r>
              <a:rPr lang="en-US" sz="2000" dirty="0" err="1">
                <a:latin typeface="Georgia" charset="0"/>
              </a:rPr>
              <a:t>IMDB.com</a:t>
            </a:r>
            <a:r>
              <a:rPr lang="en-US" sz="2000" dirty="0">
                <a:latin typeface="Georgia" charset="0"/>
              </a:rPr>
              <a:t>) to find shortest link between any two actors:</a:t>
            </a:r>
          </a:p>
          <a:p>
            <a:pPr marL="342900" indent="-342900">
              <a:lnSpc>
                <a:spcPct val="90000"/>
              </a:lnSpc>
              <a:spcBef>
                <a:spcPct val="20000"/>
              </a:spcBef>
              <a:buClr>
                <a:schemeClr val="hlink"/>
              </a:buClr>
              <a:buSzPct val="110000"/>
              <a:buFont typeface="Wingdings" charset="0"/>
              <a:buNone/>
            </a:pPr>
            <a:r>
              <a:rPr lang="en-US" sz="2000" dirty="0">
                <a:latin typeface="Helvetica" charset="0"/>
              </a:rPr>
              <a:t> </a:t>
            </a:r>
          </a:p>
          <a:p>
            <a:pPr marL="342900" indent="-342900">
              <a:lnSpc>
                <a:spcPct val="90000"/>
              </a:lnSpc>
              <a:spcBef>
                <a:spcPct val="20000"/>
              </a:spcBef>
              <a:buClr>
                <a:schemeClr val="hlink"/>
              </a:buClr>
              <a:buSzPct val="110000"/>
              <a:buFont typeface="Wingdings" charset="0"/>
              <a:buBlip>
                <a:blip r:embed="rId3"/>
              </a:buBlip>
            </a:pPr>
            <a:r>
              <a:rPr lang="en-US" sz="2000" dirty="0">
                <a:latin typeface="Georgia" charset="0"/>
              </a:rPr>
              <a:t>http://</a:t>
            </a:r>
            <a:r>
              <a:rPr lang="en-US" sz="2000" dirty="0" err="1">
                <a:latin typeface="Georgia" charset="0"/>
              </a:rPr>
              <a:t>oracleofbacon.org</a:t>
            </a:r>
            <a:r>
              <a:rPr lang="en-US" sz="2000" dirty="0">
                <a:latin typeface="Georgia" charset="0"/>
              </a:rPr>
              <a:t>/</a:t>
            </a:r>
            <a:endParaRPr lang="en-US" sz="2000" dirty="0">
              <a:latin typeface="Helvetica" charset="0"/>
            </a:endParaRPr>
          </a:p>
        </p:txBody>
      </p:sp>
      <p:pic>
        <p:nvPicPr>
          <p:cNvPr id="24579" name="Picture 5"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066800"/>
            <a:ext cx="4114800" cy="5397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ChangeArrowheads="1"/>
          </p:cNvSpPr>
          <p:nvPr/>
        </p:nvSpPr>
        <p:spPr bwMode="auto">
          <a:xfrm>
            <a:off x="609600" y="304800"/>
            <a:ext cx="77724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r>
              <a:rPr lang="en-US" sz="3600">
                <a:solidFill>
                  <a:schemeClr val="tx2"/>
                </a:solidFill>
                <a:latin typeface="Comic Sans MS" charset="0"/>
              </a:rPr>
              <a:t>Title</a:t>
            </a:r>
          </a:p>
        </p:txBody>
      </p:sp>
      <p:sp>
        <p:nvSpPr>
          <p:cNvPr id="26626" name="Rectangle 3" descr="Rectangle: Click to edit Master text styles&#10;Second level&#10;Third level&#10;Fourth level&#10;Fifth level"/>
          <p:cNvSpPr>
            <a:spLocks noChangeArrowheads="1"/>
          </p:cNvSpPr>
          <p:nvPr/>
        </p:nvSpPr>
        <p:spPr bwMode="auto">
          <a:xfrm>
            <a:off x="609600" y="1600200"/>
            <a:ext cx="80010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nSpc>
                <a:spcPct val="90000"/>
              </a:lnSpc>
              <a:spcBef>
                <a:spcPct val="20000"/>
              </a:spcBef>
              <a:buClr>
                <a:schemeClr val="hlink"/>
              </a:buClr>
              <a:buSzPct val="110000"/>
              <a:buFont typeface="Wingdings" charset="0"/>
              <a:buBlip>
                <a:blip r:embed="rId3"/>
              </a:buBlip>
            </a:pPr>
            <a:r>
              <a:rPr lang="en-US">
                <a:latin typeface="Calibri" charset="0"/>
              </a:rPr>
              <a:t>Data</a:t>
            </a:r>
          </a:p>
        </p:txBody>
      </p:sp>
      <p:pic>
        <p:nvPicPr>
          <p:cNvPr id="26627" name="Picture 5" descr="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87313"/>
            <a:ext cx="8839200" cy="6618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3" descr="MathGenealo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9363" y="0"/>
            <a:ext cx="6670675"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010" name="Rectangle 5"/>
          <p:cNvSpPr>
            <a:spLocks noGrp="1" noChangeArrowheads="1"/>
          </p:cNvSpPr>
          <p:nvPr>
            <p:ph type="title"/>
          </p:nvPr>
        </p:nvSpPr>
        <p:spPr>
          <a:xfrm>
            <a:off x="4343400" y="0"/>
            <a:ext cx="4800600" cy="762000"/>
          </a:xfrm>
        </p:spPr>
        <p:txBody>
          <a:bodyPr>
            <a:normAutofit fontScale="90000"/>
          </a:bodyPr>
          <a:lstStyle/>
          <a:p>
            <a:pPr fontAlgn="auto">
              <a:spcAft>
                <a:spcPts val="0"/>
              </a:spcAft>
              <a:defRPr/>
            </a:pPr>
            <a:r>
              <a:rPr lang="en-US" dirty="0"/>
              <a:t>Famous distances</a:t>
            </a:r>
          </a:p>
        </p:txBody>
      </p:sp>
      <p:sp>
        <p:nvSpPr>
          <p:cNvPr id="4" name="TextBox 3"/>
          <p:cNvSpPr txBox="1"/>
          <p:nvPr/>
        </p:nvSpPr>
        <p:spPr>
          <a:xfrm>
            <a:off x="381000" y="3581400"/>
            <a:ext cx="3276600" cy="1200150"/>
          </a:xfrm>
          <a:prstGeom prst="rect">
            <a:avLst/>
          </a:prstGeom>
          <a:noFill/>
        </p:spPr>
        <p:txBody>
          <a:bodyPr>
            <a:spAutoFit/>
          </a:bodyPr>
          <a:lstStyle/>
          <a:p>
            <a:pPr>
              <a:defRPr/>
            </a:pPr>
            <a:r>
              <a:rPr lang="en-US" sz="3600" dirty="0">
                <a:solidFill>
                  <a:schemeClr val="accent6"/>
                </a:solidFill>
                <a:ea typeface="+mn-ea"/>
                <a:cs typeface="+mn-cs"/>
              </a:rPr>
              <a:t>Math PhD genealogies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457200" y="152400"/>
            <a:ext cx="5791200" cy="990600"/>
          </a:xfrm>
        </p:spPr>
        <p:txBody>
          <a:bodyPr/>
          <a:lstStyle/>
          <a:p>
            <a:pPr fontAlgn="auto">
              <a:spcAft>
                <a:spcPts val="0"/>
              </a:spcAft>
              <a:defRPr/>
            </a:pPr>
            <a:r>
              <a:rPr lang="en-US" dirty="0" err="1">
                <a:cs typeface="Comic Sans MS" charset="0"/>
              </a:rPr>
              <a:t>Erdős</a:t>
            </a:r>
            <a:r>
              <a:rPr lang="en-US" dirty="0">
                <a:cs typeface="Comic Sans MS" charset="0"/>
              </a:rPr>
              <a:t> </a:t>
            </a:r>
            <a:r>
              <a:rPr lang="en-US" dirty="0"/>
              <a:t>Numbers</a:t>
            </a:r>
          </a:p>
        </p:txBody>
      </p:sp>
      <p:sp>
        <p:nvSpPr>
          <p:cNvPr id="47106" name="Rectangle 3" descr="Rectangle: Click to edit Master text styles&#10;Second level&#10;Third level&#10;Fourth level&#10;Fifth level"/>
          <p:cNvSpPr>
            <a:spLocks noGrp="1" noChangeArrowheads="1"/>
          </p:cNvSpPr>
          <p:nvPr>
            <p:ph idx="1"/>
          </p:nvPr>
        </p:nvSpPr>
        <p:spPr>
          <a:xfrm>
            <a:off x="4648200" y="1219200"/>
            <a:ext cx="3962400" cy="4800600"/>
          </a:xfrm>
        </p:spPr>
        <p:txBody>
          <a:bodyPr rtlCol="0">
            <a:normAutofit lnSpcReduction="10000"/>
          </a:bodyPr>
          <a:lstStyle/>
          <a:p>
            <a:pPr fontAlgn="auto">
              <a:lnSpc>
                <a:spcPct val="90000"/>
              </a:lnSpc>
              <a:buFont typeface="Arial" pitchFamily="34" charset="0"/>
              <a:buNone/>
              <a:defRPr/>
            </a:pPr>
            <a:r>
              <a:rPr lang="en-US" sz="1800">
                <a:latin typeface="Georgia" charset="0"/>
              </a:rPr>
              <a:t>Erd</a:t>
            </a:r>
            <a:r>
              <a:rPr lang="en-US" sz="1800">
                <a:latin typeface="Times" charset="0"/>
              </a:rPr>
              <a:t>ő</a:t>
            </a:r>
            <a:r>
              <a:rPr lang="en-US" sz="1800">
                <a:latin typeface="Georgia" charset="0"/>
              </a:rPr>
              <a:t>s wrote 1500+ papers </a:t>
            </a:r>
            <a:br>
              <a:rPr lang="en-US" sz="1800">
                <a:latin typeface="Georgia" charset="0"/>
              </a:rPr>
            </a:br>
            <a:r>
              <a:rPr lang="en-US" sz="1800">
                <a:latin typeface="Georgia" charset="0"/>
              </a:rPr>
              <a:t>with 507 co-authors. </a:t>
            </a:r>
          </a:p>
          <a:p>
            <a:pPr fontAlgn="auto">
              <a:lnSpc>
                <a:spcPct val="90000"/>
              </a:lnSpc>
              <a:buFont typeface="Arial" pitchFamily="34" charset="0"/>
              <a:buNone/>
              <a:defRPr/>
            </a:pPr>
            <a:r>
              <a:rPr lang="en-US" sz="1800">
                <a:latin typeface="Georgia" charset="0"/>
              </a:rPr>
              <a:t>Number of links required to connect scholars to Erd</a:t>
            </a:r>
            <a:r>
              <a:rPr lang="en-US" sz="1800">
                <a:latin typeface="Times" charset="0"/>
              </a:rPr>
              <a:t>ő</a:t>
            </a:r>
            <a:r>
              <a:rPr lang="en-US" sz="1800">
                <a:latin typeface="Georgia" charset="0"/>
              </a:rPr>
              <a:t>s, via co-</a:t>
            </a:r>
            <a:r>
              <a:rPr lang="en-US" sz="1800">
                <a:latin typeface="Helvetica" charset="0"/>
              </a:rPr>
              <a:t> </a:t>
            </a:r>
            <a:r>
              <a:rPr lang="en-US" sz="1800">
                <a:latin typeface="Georgia" charset="0"/>
              </a:rPr>
              <a:t>authorship of papers</a:t>
            </a:r>
          </a:p>
          <a:p>
            <a:pPr fontAlgn="auto">
              <a:lnSpc>
                <a:spcPct val="90000"/>
              </a:lnSpc>
              <a:buFont typeface="Arial" pitchFamily="34" charset="0"/>
              <a:buNone/>
              <a:defRPr/>
            </a:pPr>
            <a:r>
              <a:rPr lang="en-US" sz="1800">
                <a:latin typeface="Georgia" charset="0"/>
              </a:rPr>
              <a:t>What type of graph do you expect?</a:t>
            </a:r>
          </a:p>
          <a:p>
            <a:pPr fontAlgn="auto">
              <a:lnSpc>
                <a:spcPct val="90000"/>
              </a:lnSpc>
              <a:buFont typeface="Arial" pitchFamily="34" charset="0"/>
              <a:buNone/>
              <a:defRPr/>
            </a:pPr>
            <a:r>
              <a:rPr lang="en-US" sz="1800">
                <a:latin typeface="Georgia" charset="0"/>
              </a:rPr>
              <a:t>Jerry Grossman (Oakland Univ.) website allows mathematicians to compute their Erd</a:t>
            </a:r>
            <a:r>
              <a:rPr lang="en-US" sz="1800">
                <a:latin typeface="Times" charset="0"/>
              </a:rPr>
              <a:t>ő</a:t>
            </a:r>
            <a:r>
              <a:rPr lang="en-US" sz="1800">
                <a:latin typeface="Georgia" charset="0"/>
              </a:rPr>
              <a:t>s numbers:</a:t>
            </a:r>
            <a:r>
              <a:rPr lang="en-US" sz="1800">
                <a:latin typeface="Helvetica" charset="0"/>
              </a:rPr>
              <a:t> </a:t>
            </a:r>
            <a:r>
              <a:rPr lang="en-US" sz="1800">
                <a:latin typeface="Georgia" charset="0"/>
                <a:hlinkClick r:id="rId3"/>
              </a:rPr>
              <a:t>http://www.oakland.edu/enp/</a:t>
            </a:r>
            <a:endParaRPr lang="en-US" sz="1800">
              <a:latin typeface="Helvetica" charset="0"/>
            </a:endParaRPr>
          </a:p>
          <a:p>
            <a:pPr fontAlgn="auto">
              <a:lnSpc>
                <a:spcPct val="90000"/>
              </a:lnSpc>
              <a:buFont typeface="Wingdings" charset="0"/>
              <a:buNone/>
              <a:defRPr/>
            </a:pPr>
            <a:endParaRPr lang="en-US" sz="1800">
              <a:latin typeface="Helvetica" charset="0"/>
            </a:endParaRPr>
          </a:p>
          <a:p>
            <a:pPr fontAlgn="auto">
              <a:lnSpc>
                <a:spcPct val="90000"/>
              </a:lnSpc>
              <a:buFont typeface="Arial" pitchFamily="34" charset="0"/>
              <a:buNone/>
              <a:defRPr/>
            </a:pPr>
            <a:r>
              <a:rPr lang="en-US" sz="1800">
                <a:latin typeface="Georgia" charset="0"/>
              </a:rPr>
              <a:t>Connecting path lengths, </a:t>
            </a:r>
            <a:br>
              <a:rPr lang="en-US" sz="1800">
                <a:latin typeface="Georgia" charset="0"/>
              </a:rPr>
            </a:br>
            <a:r>
              <a:rPr lang="en-US" sz="1800">
                <a:latin typeface="Georgia" charset="0"/>
              </a:rPr>
              <a:t>among mathematicians only:</a:t>
            </a:r>
            <a:r>
              <a:rPr lang="en-US" sz="1800">
                <a:latin typeface="Helvetica" charset="0"/>
              </a:rPr>
              <a:t> </a:t>
            </a:r>
          </a:p>
          <a:p>
            <a:pPr lvl="1" indent="-182880" fontAlgn="auto">
              <a:lnSpc>
                <a:spcPct val="90000"/>
              </a:lnSpc>
              <a:spcAft>
                <a:spcPts val="0"/>
              </a:spcAft>
              <a:buFont typeface="Arial" pitchFamily="34" charset="0"/>
              <a:buChar char="•"/>
              <a:defRPr/>
            </a:pPr>
            <a:r>
              <a:rPr lang="en-US" sz="1600">
                <a:latin typeface="Georgia" charset="0"/>
                <a:sym typeface="Wingdings" charset="0"/>
              </a:rPr>
              <a:t>avg = 4.65</a:t>
            </a:r>
            <a:r>
              <a:rPr lang="en-US" sz="1600">
                <a:latin typeface="Helvetica" charset="0"/>
                <a:sym typeface="Wingdings" charset="0"/>
              </a:rPr>
              <a:t> </a:t>
            </a:r>
          </a:p>
          <a:p>
            <a:pPr lvl="1" indent="-182880" fontAlgn="auto">
              <a:lnSpc>
                <a:spcPct val="90000"/>
              </a:lnSpc>
              <a:spcAft>
                <a:spcPts val="0"/>
              </a:spcAft>
              <a:buFont typeface="Arial" pitchFamily="34" charset="0"/>
              <a:buChar char="•"/>
              <a:defRPr/>
            </a:pPr>
            <a:r>
              <a:rPr lang="en-US" sz="1600">
                <a:latin typeface="Georgia" charset="0"/>
                <a:sym typeface="Wingdings" charset="0"/>
              </a:rPr>
              <a:t>max = 13</a:t>
            </a:r>
            <a:endParaRPr lang="en-US" sz="1600">
              <a:latin typeface="Arial" charset="0"/>
              <a:sym typeface="Wingdings" charset="0"/>
            </a:endParaRPr>
          </a:p>
          <a:p>
            <a:pPr fontAlgn="auto">
              <a:lnSpc>
                <a:spcPct val="90000"/>
              </a:lnSpc>
              <a:buFont typeface="Arial" pitchFamily="34" charset="0"/>
              <a:buNone/>
              <a:defRPr/>
            </a:pPr>
            <a:endParaRPr lang="en-US">
              <a:latin typeface="Calibri" charset="0"/>
            </a:endParaRPr>
          </a:p>
        </p:txBody>
      </p:sp>
      <p:pic>
        <p:nvPicPr>
          <p:cNvPr id="32771" name="Picture 4"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3911600" cy="485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p:cNvGrpSpPr>
          <p:nvPr/>
        </p:nvGrpSpPr>
        <p:grpSpPr bwMode="auto">
          <a:xfrm>
            <a:off x="457200" y="1524000"/>
            <a:ext cx="8534400" cy="4724400"/>
            <a:chOff x="457200" y="1524000"/>
            <a:chExt cx="8534400" cy="4724400"/>
          </a:xfrm>
        </p:grpSpPr>
        <p:pic>
          <p:nvPicPr>
            <p:cNvPr id="14" name="Picture 13" descr="facebook-logo.jpg"/>
            <p:cNvPicPr>
              <a:picLocks noChangeAspect="1"/>
            </p:cNvPicPr>
            <p:nvPr/>
          </p:nvPicPr>
          <p:blipFill>
            <a:blip r:embed="rId3" cstate="print">
              <a:lum bright="-10000"/>
            </a:blip>
            <a:stretch>
              <a:fillRect/>
            </a:stretch>
          </p:blipFill>
          <p:spPr>
            <a:xfrm>
              <a:off x="2057400" y="1600200"/>
              <a:ext cx="1676400" cy="630746"/>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flickr_logo.jpg"/>
            <p:cNvPicPr>
              <a:picLocks noChangeAspect="1"/>
            </p:cNvPicPr>
            <p:nvPr/>
          </p:nvPicPr>
          <p:blipFill>
            <a:blip r:embed="rId4">
              <a:lum bright="-10000"/>
            </a:blip>
            <a:stretch>
              <a:fillRect/>
            </a:stretch>
          </p:blipFill>
          <p:spPr>
            <a:xfrm>
              <a:off x="4800600" y="2286000"/>
              <a:ext cx="1290637" cy="642425"/>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logo_linkedin.jpg"/>
            <p:cNvPicPr>
              <a:picLocks noChangeAspect="1"/>
            </p:cNvPicPr>
            <p:nvPr/>
          </p:nvPicPr>
          <p:blipFill>
            <a:blip r:embed="rId5">
              <a:lum bright="-10000"/>
            </a:blip>
            <a:stretch>
              <a:fillRect/>
            </a:stretch>
          </p:blipFill>
          <p:spPr>
            <a:xfrm>
              <a:off x="7162800" y="3962400"/>
              <a:ext cx="1828800" cy="566928"/>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twitter_logo.jpg"/>
            <p:cNvPicPr>
              <a:picLocks noChangeAspect="1"/>
            </p:cNvPicPr>
            <p:nvPr/>
          </p:nvPicPr>
          <p:blipFill>
            <a:blip r:embed="rId6" cstate="print">
              <a:lum bright="-10000"/>
            </a:blip>
            <a:stretch>
              <a:fillRect/>
            </a:stretch>
          </p:blipFill>
          <p:spPr>
            <a:xfrm>
              <a:off x="457200" y="2438400"/>
              <a:ext cx="1828800" cy="672925"/>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myspace_logo088.jpg"/>
            <p:cNvPicPr>
              <a:picLocks noChangeAspect="1"/>
            </p:cNvPicPr>
            <p:nvPr/>
          </p:nvPicPr>
          <p:blipFill>
            <a:blip r:embed="rId7">
              <a:lum bright="-10000"/>
            </a:blip>
            <a:stretch>
              <a:fillRect/>
            </a:stretch>
          </p:blipFill>
          <p:spPr>
            <a:xfrm>
              <a:off x="6172200" y="5029200"/>
              <a:ext cx="1219200" cy="1219200"/>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blogger-logo.jpg"/>
            <p:cNvPicPr>
              <a:picLocks noChangeAspect="1"/>
            </p:cNvPicPr>
            <p:nvPr/>
          </p:nvPicPr>
          <p:blipFill>
            <a:blip r:embed="rId8">
              <a:lum bright="-10000"/>
            </a:blip>
            <a:stretch>
              <a:fillRect/>
            </a:stretch>
          </p:blipFill>
          <p:spPr>
            <a:xfrm>
              <a:off x="6705600" y="1524000"/>
              <a:ext cx="968481" cy="962025"/>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Picture 19" descr="wikipedia-logo.jpg"/>
            <p:cNvPicPr>
              <a:picLocks noChangeAspect="1"/>
            </p:cNvPicPr>
            <p:nvPr/>
          </p:nvPicPr>
          <p:blipFill>
            <a:blip r:embed="rId9">
              <a:lum bright="-10000"/>
            </a:blip>
            <a:stretch>
              <a:fillRect/>
            </a:stretch>
          </p:blipFill>
          <p:spPr>
            <a:xfrm>
              <a:off x="853440" y="4191000"/>
              <a:ext cx="1203960" cy="1447800"/>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Picture 20" descr="orkut-logo.jpg"/>
            <p:cNvPicPr>
              <a:picLocks noChangeAspect="1"/>
            </p:cNvPicPr>
            <p:nvPr/>
          </p:nvPicPr>
          <p:blipFill>
            <a:blip r:embed="rId10" cstate="print">
              <a:lum bright="-10000"/>
            </a:blip>
            <a:stretch>
              <a:fillRect/>
            </a:stretch>
          </p:blipFill>
          <p:spPr>
            <a:xfrm>
              <a:off x="3581400" y="4858578"/>
              <a:ext cx="1447800" cy="684558"/>
            </a:xfrm>
            <a:prstGeom prst="rect">
              <a:avLst/>
            </a:prstGeom>
            <a:solidFill>
              <a:srgbClr val="FFFFFF">
                <a:shade val="85000"/>
              </a:srgbClr>
            </a:solidFill>
            <a:ln w="88900" cap="sq">
              <a:solidFill>
                <a:schemeClr val="tx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sp>
        <p:nvSpPr>
          <p:cNvPr id="17410" name="Title 1"/>
          <p:cNvSpPr>
            <a:spLocks noGrp="1"/>
          </p:cNvSpPr>
          <p:nvPr>
            <p:ph type="title"/>
          </p:nvPr>
        </p:nvSpPr>
        <p:spPr/>
        <p:txBody>
          <a:bodyPr/>
          <a:lstStyle/>
          <a:p>
            <a:pPr fontAlgn="auto">
              <a:spcAft>
                <a:spcPts val="0"/>
              </a:spcAft>
              <a:defRPr/>
            </a:pPr>
            <a:r>
              <a:rPr lang="en-US" b="1" dirty="0">
                <a:cs typeface="Calibri"/>
              </a:rPr>
              <a:t>What is an online social network?</a:t>
            </a:r>
          </a:p>
        </p:txBody>
      </p:sp>
      <p:sp>
        <p:nvSpPr>
          <p:cNvPr id="13" name="TextBox 12"/>
          <p:cNvSpPr txBox="1"/>
          <p:nvPr/>
        </p:nvSpPr>
        <p:spPr>
          <a:xfrm>
            <a:off x="1447800" y="3048000"/>
            <a:ext cx="6248400" cy="1200329"/>
          </a:xfrm>
          <a:prstGeom prst="rect">
            <a:avLst/>
          </a:prstGeom>
          <a:noFill/>
          <a:effectLst>
            <a:softEdge rad="317500"/>
          </a:effectLst>
        </p:spPr>
        <p:txBody>
          <a:bodyPr>
            <a:spAutoFit/>
          </a:bodyPr>
          <a:lstStyle/>
          <a:p>
            <a:pPr algn="ctr">
              <a:defRPr/>
            </a:pPr>
            <a:r>
              <a:rPr lang="en-US" sz="3600" dirty="0">
                <a:ea typeface="+mn-ea"/>
                <a:cs typeface="+mn-cs"/>
              </a:rPr>
              <a:t>A set of </a:t>
            </a:r>
            <a:r>
              <a:rPr lang="en-US" sz="3600" dirty="0">
                <a:solidFill>
                  <a:schemeClr val="tx2"/>
                </a:solidFill>
                <a:ea typeface="+mn-ea"/>
                <a:cs typeface="+mn-cs"/>
              </a:rPr>
              <a:t>relationships</a:t>
            </a:r>
            <a:r>
              <a:rPr lang="en-US" sz="3600" dirty="0">
                <a:ea typeface="+mn-ea"/>
                <a:cs typeface="+mn-cs"/>
              </a:rPr>
              <a:t> between </a:t>
            </a:r>
            <a:r>
              <a:rPr lang="en-US" sz="3600" dirty="0">
                <a:solidFill>
                  <a:schemeClr val="tx2"/>
                </a:solidFill>
                <a:ea typeface="+mn-ea"/>
                <a:cs typeface="+mn-cs"/>
              </a:rPr>
              <a:t>entities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900" decel="100000" fill="hold"/>
                                        <p:tgtEl>
                                          <p:spTgt spid="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457200" y="152400"/>
            <a:ext cx="5791200" cy="1143000"/>
          </a:xfrm>
        </p:spPr>
        <p:txBody>
          <a:bodyPr/>
          <a:lstStyle/>
          <a:p>
            <a:pPr fontAlgn="auto">
              <a:spcAft>
                <a:spcPts val="0"/>
              </a:spcAft>
              <a:defRPr/>
            </a:pPr>
            <a:r>
              <a:rPr lang="en-US" dirty="0"/>
              <a:t>Famous distances</a:t>
            </a:r>
          </a:p>
        </p:txBody>
      </p:sp>
      <p:sp>
        <p:nvSpPr>
          <p:cNvPr id="30722"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endParaRPr lang="en-US" dirty="0">
              <a:latin typeface="Calibri" charset="0"/>
            </a:endParaRPr>
          </a:p>
          <a:p>
            <a:pPr>
              <a:buFont typeface="Wingdings" charset="0"/>
              <a:buNone/>
            </a:pPr>
            <a:endParaRPr lang="en-US" dirty="0">
              <a:latin typeface="Calibri" charset="0"/>
            </a:endParaRPr>
          </a:p>
          <a:p>
            <a:pPr>
              <a:buFont typeface="Wingdings" charset="0"/>
              <a:buNone/>
            </a:pPr>
            <a:endParaRPr lang="en-US" dirty="0">
              <a:latin typeface="Calibri" charset="0"/>
            </a:endParaRPr>
          </a:p>
          <a:p>
            <a:pPr>
              <a:buFont typeface="Wingdings" charset="0"/>
              <a:buNone/>
            </a:pPr>
            <a:r>
              <a:rPr lang="en-US" sz="2800" dirty="0">
                <a:latin typeface="Calibri" charset="0"/>
              </a:rPr>
              <a:t>nodes = {mathematicians}</a:t>
            </a:r>
          </a:p>
          <a:p>
            <a:pPr>
              <a:buFont typeface="Wingdings" charset="0"/>
              <a:buNone/>
            </a:pPr>
            <a:r>
              <a:rPr lang="en-US" sz="2800" dirty="0">
                <a:latin typeface="Calibri" charset="0"/>
              </a:rPr>
              <a:t>edges = if 2 mathematicians co-author a paper</a:t>
            </a:r>
          </a:p>
          <a:p>
            <a:pPr>
              <a:buFont typeface="Wingdings" charset="0"/>
              <a:buNone/>
            </a:pPr>
            <a:r>
              <a:rPr lang="en-US" sz="2800" dirty="0">
                <a:latin typeface="Calibri" charset="0"/>
              </a:rPr>
              <a:t>					</a:t>
            </a:r>
          </a:p>
          <a:p>
            <a:pPr algn="ctr">
              <a:buFont typeface="Wingdings" charset="0"/>
              <a:buNone/>
            </a:pPr>
            <a:endParaRPr lang="en-US" sz="2800" dirty="0">
              <a:solidFill>
                <a:schemeClr val="tx2"/>
              </a:solidFill>
              <a:latin typeface="Calibri" charset="0"/>
            </a:endParaRPr>
          </a:p>
        </p:txBody>
      </p:sp>
      <p:sp>
        <p:nvSpPr>
          <p:cNvPr id="30723" name="TextBox 3"/>
          <p:cNvSpPr txBox="1">
            <a:spLocks noChangeArrowheads="1"/>
          </p:cNvSpPr>
          <p:nvPr/>
        </p:nvSpPr>
        <p:spPr bwMode="auto">
          <a:xfrm>
            <a:off x="0" y="4840288"/>
            <a:ext cx="91440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r>
              <a:rPr lang="en-US" sz="3600">
                <a:solidFill>
                  <a:srgbClr val="660066"/>
                </a:solidFill>
                <a:cs typeface="Comic Sans MS" charset="0"/>
              </a:rPr>
              <a:t>Erdős </a:t>
            </a:r>
            <a:r>
              <a:rPr lang="en-US" sz="3600">
                <a:solidFill>
                  <a:schemeClr val="tx2"/>
                </a:solidFill>
                <a:cs typeface="Comic Sans MS" charset="0"/>
              </a:rPr>
              <a:t>number = distance between mathematican and Erdos</a:t>
            </a:r>
            <a:endParaRPr lang="en-US" sz="3600">
              <a:cs typeface="Comic Sans MS" charset="0"/>
            </a:endParaRPr>
          </a:p>
        </p:txBody>
      </p:sp>
      <p:sp>
        <p:nvSpPr>
          <p:cNvPr id="6" name="TextBox 5"/>
          <p:cNvSpPr txBox="1"/>
          <p:nvPr/>
        </p:nvSpPr>
        <p:spPr>
          <a:xfrm>
            <a:off x="2438400" y="2362200"/>
            <a:ext cx="4648200" cy="646113"/>
          </a:xfrm>
          <a:prstGeom prst="rect">
            <a:avLst/>
          </a:prstGeom>
          <a:noFill/>
        </p:spPr>
        <p:txBody>
          <a:bodyPr>
            <a:spAutoFit/>
          </a:bodyPr>
          <a:lstStyle/>
          <a:p>
            <a:pPr>
              <a:defRPr/>
            </a:pPr>
            <a:r>
              <a:rPr lang="en-US" sz="3600" dirty="0">
                <a:solidFill>
                  <a:schemeClr val="accent6"/>
                </a:solidFill>
                <a:ea typeface="+mn-ea"/>
                <a:cs typeface="+mn-cs"/>
              </a:rPr>
              <a:t>Paul </a:t>
            </a:r>
            <a:r>
              <a:rPr lang="en-US" sz="3600" dirty="0" err="1">
                <a:solidFill>
                  <a:schemeClr val="accent6"/>
                </a:solidFill>
                <a:ea typeface="+mn-ea"/>
                <a:cs typeface="Comic Sans MS"/>
              </a:rPr>
              <a:t>Erdős</a:t>
            </a:r>
            <a:r>
              <a:rPr lang="en-US" sz="3600" dirty="0">
                <a:solidFill>
                  <a:schemeClr val="accent6"/>
                </a:solidFill>
                <a:ea typeface="+mn-ea"/>
                <a:cs typeface="Comic Sans MS"/>
              </a:rPr>
              <a:t> </a:t>
            </a:r>
            <a:r>
              <a:rPr lang="en-US" sz="3600" dirty="0">
                <a:solidFill>
                  <a:schemeClr val="accent6"/>
                </a:solidFill>
                <a:ea typeface="+mn-ea"/>
                <a:cs typeface="+mn-cs"/>
              </a:rPr>
              <a:t>number</a:t>
            </a:r>
          </a:p>
        </p:txBody>
      </p:sp>
      <p:pic>
        <p:nvPicPr>
          <p:cNvPr id="7" name="Picture 6" descr="paul_erdos.jpg"/>
          <p:cNvPicPr>
            <a:picLocks noChangeAspect="1"/>
          </p:cNvPicPr>
          <p:nvPr/>
        </p:nvPicPr>
        <p:blipFill>
          <a:blip r:embed="rId3"/>
          <a:stretch>
            <a:fillRect/>
          </a:stretch>
        </p:blipFill>
        <p:spPr>
          <a:xfrm>
            <a:off x="762000" y="1346616"/>
            <a:ext cx="1524000" cy="1548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p:txBody>
          <a:bodyPr/>
          <a:lstStyle/>
          <a:p>
            <a:pPr fontAlgn="auto">
              <a:spcAft>
                <a:spcPts val="0"/>
              </a:spcAft>
              <a:defRPr/>
            </a:pPr>
            <a:endParaRPr lang="en-US">
              <a:latin typeface="Comic Sans MS" charset="0"/>
            </a:endParaRPr>
          </a:p>
        </p:txBody>
      </p:sp>
      <p:pic>
        <p:nvPicPr>
          <p:cNvPr id="34818" name="Picture 3" descr="Screen shot 2010-11-13 at 11.05.1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
            <a:ext cx="8394700" cy="657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p:txBody>
          <a:bodyPr/>
          <a:lstStyle/>
          <a:p>
            <a:pPr fontAlgn="auto">
              <a:spcAft>
                <a:spcPts val="0"/>
              </a:spcAft>
              <a:defRPr/>
            </a:pPr>
            <a:r>
              <a:rPr lang="en-US" dirty="0">
                <a:latin typeface="Comic Sans MS" charset="0"/>
              </a:rPr>
              <a:t>Proud people!</a:t>
            </a:r>
          </a:p>
        </p:txBody>
      </p:sp>
      <p:pic>
        <p:nvPicPr>
          <p:cNvPr id="36866" name="Content Placeholder 3" descr="bilde.jpg"/>
          <p:cNvPicPr>
            <a:picLocks noGrp="1" noChangeAspect="1"/>
          </p:cNvPicPr>
          <p:nvPr>
            <p:ph idx="1"/>
          </p:nvPr>
        </p:nvPicPr>
        <p:blipFill>
          <a:blip r:embed="rId3">
            <a:extLst>
              <a:ext uri="{28A0092B-C50C-407E-A947-70E740481C1C}">
                <a14:useLocalDpi xmlns:a14="http://schemas.microsoft.com/office/drawing/2010/main" val="0"/>
              </a:ext>
            </a:extLst>
          </a:blip>
          <a:srcRect t="6953" b="6953"/>
          <a:stretch>
            <a:fillRect/>
          </a:stretch>
        </p:blip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fontAlgn="auto">
              <a:spcAft>
                <a:spcPts val="0"/>
              </a:spcAft>
              <a:defRPr/>
            </a:pPr>
            <a:r>
              <a:rPr lang="en-US">
                <a:latin typeface="Comic Sans MS" charset="0"/>
              </a:rPr>
              <a:t>Famous distances</a:t>
            </a:r>
          </a:p>
        </p:txBody>
      </p:sp>
      <p:sp>
        <p:nvSpPr>
          <p:cNvPr id="37890"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r>
              <a:rPr lang="en-US">
                <a:solidFill>
                  <a:schemeClr val="tx2"/>
                </a:solidFill>
                <a:latin typeface="Calibri" charset="0"/>
                <a:cs typeface="Comic Sans MS" charset="0"/>
              </a:rPr>
              <a:t>Erdős </a:t>
            </a:r>
            <a:r>
              <a:rPr lang="en-US">
                <a:solidFill>
                  <a:schemeClr val="tx2"/>
                </a:solidFill>
                <a:latin typeface="Calibri" charset="0"/>
              </a:rPr>
              <a:t>number of </a:t>
            </a:r>
            <a:r>
              <a:rPr lang="en-US">
                <a:latin typeface="Calibri" charset="0"/>
              </a:rPr>
              <a:t>…</a:t>
            </a:r>
          </a:p>
          <a:p>
            <a:pPr>
              <a:buFont typeface="Wingdings" charset="0"/>
              <a:buNone/>
            </a:pPr>
            <a:endParaRPr lang="en-US">
              <a:latin typeface="Calibri" charset="0"/>
            </a:endParaRPr>
          </a:p>
          <a:p>
            <a:pPr>
              <a:buFont typeface="Wingdings" charset="0"/>
              <a:buNone/>
            </a:pPr>
            <a:r>
              <a:rPr lang="en-US">
                <a:latin typeface="Calibri" charset="0"/>
              </a:rPr>
              <a:t>			</a:t>
            </a:r>
          </a:p>
          <a:p>
            <a:pPr>
              <a:buFont typeface="Wingdings" charset="0"/>
              <a:buNone/>
            </a:pPr>
            <a:endParaRPr lang="en-US">
              <a:latin typeface="Calibri" charset="0"/>
            </a:endParaRPr>
          </a:p>
          <a:p>
            <a:pPr>
              <a:buFont typeface="Wingdings" charset="0"/>
              <a:buNone/>
            </a:pPr>
            <a:endParaRPr lang="en-US">
              <a:latin typeface="Calibri" charset="0"/>
            </a:endParaRPr>
          </a:p>
          <a:p>
            <a:pPr>
              <a:buFont typeface="Wingdings" charset="0"/>
              <a:buNone/>
            </a:pPr>
            <a:endParaRPr lang="en-US">
              <a:latin typeface="Calibri" charset="0"/>
            </a:endParaRPr>
          </a:p>
        </p:txBody>
      </p:sp>
      <p:sp>
        <p:nvSpPr>
          <p:cNvPr id="7" name="Rectangle 6"/>
          <p:cNvSpPr/>
          <p:nvPr/>
        </p:nvSpPr>
        <p:spPr>
          <a:xfrm>
            <a:off x="4363348" y="3200400"/>
            <a:ext cx="1351652" cy="923330"/>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4</a:t>
            </a:r>
          </a:p>
        </p:txBody>
      </p:sp>
      <p:pic>
        <p:nvPicPr>
          <p:cNvPr id="8" name="Picture 7" descr="bill-gates.jpg"/>
          <p:cNvPicPr>
            <a:picLocks noChangeAspect="1"/>
          </p:cNvPicPr>
          <p:nvPr/>
        </p:nvPicPr>
        <p:blipFill>
          <a:blip r:embed="rId3">
            <a:grayscl/>
          </a:blip>
          <a:stretch>
            <a:fillRect/>
          </a:stretch>
        </p:blipFill>
        <p:spPr>
          <a:xfrm>
            <a:off x="2209800" y="2628900"/>
            <a:ext cx="1676400" cy="2095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Comic Sans MS" charset="0"/>
                <a:ea typeface="ＭＳ Ｐゴシック" charset="0"/>
                <a:cs typeface="ＭＳ Ｐゴシック" charset="0"/>
              </a:rPr>
              <a:t>Famous distances</a:t>
            </a:r>
          </a:p>
        </p:txBody>
      </p:sp>
      <p:sp>
        <p:nvSpPr>
          <p:cNvPr id="54275"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r>
              <a:rPr lang="en-US">
                <a:solidFill>
                  <a:srgbClr val="660066"/>
                </a:solidFill>
                <a:latin typeface="Calibri" charset="0"/>
                <a:ea typeface="ＭＳ Ｐゴシック" charset="0"/>
                <a:cs typeface="Comic Sans MS" charset="0"/>
              </a:rPr>
              <a:t>Erdős </a:t>
            </a:r>
            <a:r>
              <a:rPr lang="en-US">
                <a:solidFill>
                  <a:srgbClr val="660066"/>
                </a:solidFill>
                <a:latin typeface="Calibri" charset="0"/>
                <a:ea typeface="ＭＳ Ｐゴシック" charset="0"/>
                <a:cs typeface="ＭＳ Ｐゴシック" charset="0"/>
              </a:rPr>
              <a:t>number of …</a:t>
            </a:r>
          </a:p>
          <a:p>
            <a:pPr>
              <a:buFont typeface="Wingdings" charset="0"/>
              <a:buNone/>
            </a:pPr>
            <a:endParaRPr lang="en-US">
              <a:latin typeface="Calibri" charset="0"/>
              <a:ea typeface="ＭＳ Ｐゴシック" charset="0"/>
              <a:cs typeface="ＭＳ Ｐゴシック" charset="0"/>
            </a:endParaRPr>
          </a:p>
          <a:p>
            <a:pPr>
              <a:buFont typeface="Wingdings" charset="0"/>
              <a:buNone/>
            </a:pPr>
            <a:r>
              <a:rPr lang="en-US">
                <a:latin typeface="Calibri" charset="0"/>
                <a:ea typeface="ＭＳ Ｐゴシック" charset="0"/>
                <a:cs typeface="ＭＳ Ｐゴシック" charset="0"/>
              </a:rPr>
              <a:t>			</a:t>
            </a:r>
          </a:p>
          <a:p>
            <a:pPr>
              <a:buFont typeface="Wingdings" charset="0"/>
              <a:buNone/>
            </a:pPr>
            <a:endParaRPr lang="en-US">
              <a:latin typeface="Calibri" charset="0"/>
              <a:ea typeface="ＭＳ Ｐゴシック" charset="0"/>
              <a:cs typeface="ＭＳ Ｐゴシック" charset="0"/>
            </a:endParaRPr>
          </a:p>
          <a:p>
            <a:pPr>
              <a:buFont typeface="Wingdings" charset="0"/>
              <a:buNone/>
            </a:pPr>
            <a:endParaRPr lang="en-US">
              <a:latin typeface="Calibri" charset="0"/>
              <a:ea typeface="ＭＳ Ｐゴシック" charset="0"/>
              <a:cs typeface="ＭＳ Ｐゴシック" charset="0"/>
            </a:endParaRPr>
          </a:p>
          <a:p>
            <a:pPr>
              <a:buFont typeface="Wingdings" charset="0"/>
              <a:buNone/>
            </a:pPr>
            <a:endParaRPr lang="en-US">
              <a:latin typeface="Calibri" charset="0"/>
              <a:ea typeface="ＭＳ Ｐゴシック" charset="0"/>
              <a:cs typeface="ＭＳ Ｐゴシック" charset="0"/>
            </a:endParaRPr>
          </a:p>
        </p:txBody>
      </p:sp>
      <p:sp>
        <p:nvSpPr>
          <p:cNvPr id="7" name="Rectangle 6"/>
          <p:cNvSpPr/>
          <p:nvPr/>
        </p:nvSpPr>
        <p:spPr>
          <a:xfrm>
            <a:off x="4180293" y="3200400"/>
            <a:ext cx="1717763" cy="923330"/>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3</a:t>
            </a:r>
          </a:p>
        </p:txBody>
      </p:sp>
      <p:pic>
        <p:nvPicPr>
          <p:cNvPr id="8" name="Picture 7" descr="pmetaxas.jpg"/>
          <p:cNvPicPr>
            <a:picLocks noChangeAspect="1"/>
          </p:cNvPicPr>
          <p:nvPr/>
        </p:nvPicPr>
        <p:blipFill>
          <a:blip r:embed="rId3"/>
          <a:stretch>
            <a:fillRect/>
          </a:stretch>
        </p:blipFill>
        <p:spPr>
          <a:xfrm>
            <a:off x="1981200" y="2743200"/>
            <a:ext cx="1720850" cy="2305139"/>
          </a:xfrm>
          <a:prstGeom prst="rect">
            <a:avLst/>
          </a:prstGeom>
          <a:effectLst>
            <a:outerShdw blurRad="50800" dist="38100" dir="5400000" algn="tl" rotWithShape="0">
              <a:srgbClr val="000000">
                <a:alpha val="43000"/>
              </a:srgbClr>
            </a:outerShdw>
          </a:effectLst>
          <a:scene3d>
            <a:camera prst="orthographicFront"/>
            <a:lightRig rig="threePt" dir="t"/>
          </a:scene3d>
          <a:sp3d>
            <a:bevelT w="25400" h="25400"/>
          </a:sp3d>
        </p:spPr>
      </p:pic>
      <p:grpSp>
        <p:nvGrpSpPr>
          <p:cNvPr id="2" name="Group 17"/>
          <p:cNvGrpSpPr>
            <a:grpSpLocks/>
          </p:cNvGrpSpPr>
          <p:nvPr/>
        </p:nvGrpSpPr>
        <p:grpSpPr bwMode="auto">
          <a:xfrm>
            <a:off x="757238" y="6018213"/>
            <a:ext cx="7932737" cy="460375"/>
            <a:chOff x="757494" y="6017568"/>
            <a:chExt cx="7932481" cy="461665"/>
          </a:xfrm>
        </p:grpSpPr>
        <p:sp>
          <p:nvSpPr>
            <p:cNvPr id="54279" name="Rectangle 6"/>
            <p:cNvSpPr>
              <a:spLocks noChangeArrowheads="1"/>
            </p:cNvSpPr>
            <p:nvPr/>
          </p:nvSpPr>
          <p:spPr bwMode="auto">
            <a:xfrm>
              <a:off x="2200275" y="6019800"/>
              <a:ext cx="17700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a:t>Fan Chung</a:t>
              </a:r>
            </a:p>
          </p:txBody>
        </p:sp>
        <p:sp>
          <p:nvSpPr>
            <p:cNvPr id="54280" name="Rectangle 7"/>
            <p:cNvSpPr>
              <a:spLocks noChangeArrowheads="1"/>
            </p:cNvSpPr>
            <p:nvPr/>
          </p:nvSpPr>
          <p:spPr bwMode="auto">
            <a:xfrm>
              <a:off x="4240213" y="6019800"/>
              <a:ext cx="21193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a:t>F.T. Leighton</a:t>
              </a:r>
            </a:p>
          </p:txBody>
        </p:sp>
        <p:sp>
          <p:nvSpPr>
            <p:cNvPr id="54281" name="Rectangle 8"/>
            <p:cNvSpPr>
              <a:spLocks noChangeArrowheads="1"/>
            </p:cNvSpPr>
            <p:nvPr/>
          </p:nvSpPr>
          <p:spPr bwMode="auto">
            <a:xfrm>
              <a:off x="6629400" y="6019800"/>
              <a:ext cx="20605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a:t>P.T. Metaxas</a:t>
              </a:r>
            </a:p>
          </p:txBody>
        </p:sp>
        <p:sp>
          <p:nvSpPr>
            <p:cNvPr id="54282" name="Line 10"/>
            <p:cNvSpPr>
              <a:spLocks noChangeShapeType="1"/>
            </p:cNvSpPr>
            <p:nvPr/>
          </p:nvSpPr>
          <p:spPr bwMode="auto">
            <a:xfrm>
              <a:off x="3962400" y="6248400"/>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4283" name="Line 11"/>
            <p:cNvSpPr>
              <a:spLocks noChangeShapeType="1"/>
            </p:cNvSpPr>
            <p:nvPr/>
          </p:nvSpPr>
          <p:spPr bwMode="auto">
            <a:xfrm>
              <a:off x="6324600" y="6248400"/>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sp>
          <p:nvSpPr>
            <p:cNvPr id="54284" name="Rectangle 6"/>
            <p:cNvSpPr>
              <a:spLocks noChangeArrowheads="1"/>
            </p:cNvSpPr>
            <p:nvPr/>
          </p:nvSpPr>
          <p:spPr bwMode="auto">
            <a:xfrm>
              <a:off x="757494" y="6017568"/>
              <a:ext cx="101707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a:t>Erdos</a:t>
              </a:r>
            </a:p>
          </p:txBody>
        </p:sp>
        <p:sp>
          <p:nvSpPr>
            <p:cNvPr id="54285" name="Line 10"/>
            <p:cNvSpPr>
              <a:spLocks noChangeShapeType="1"/>
            </p:cNvSpPr>
            <p:nvPr/>
          </p:nvSpPr>
          <p:spPr bwMode="auto">
            <a:xfrm>
              <a:off x="1752600" y="6248400"/>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p>
          </p:txBody>
        </p:sp>
      </p:grpSp>
    </p:spTree>
    <p:extLst>
      <p:ext uri="{BB962C8B-B14F-4D97-AF65-F5344CB8AC3E}">
        <p14:creationId xmlns:p14="http://schemas.microsoft.com/office/powerpoint/2010/main" val="25751647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atin typeface="Comic Sans MS" charset="0"/>
                <a:ea typeface="ＭＳ Ｐゴシック" charset="0"/>
                <a:cs typeface="ＭＳ Ｐゴシック" charset="0"/>
              </a:rPr>
              <a:t>Famous distances</a:t>
            </a:r>
          </a:p>
        </p:txBody>
      </p:sp>
      <p:sp>
        <p:nvSpPr>
          <p:cNvPr id="54275"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r>
              <a:rPr lang="en-US" dirty="0" err="1">
                <a:solidFill>
                  <a:srgbClr val="660066"/>
                </a:solidFill>
                <a:latin typeface="Calibri" charset="0"/>
                <a:ea typeface="ＭＳ Ｐゴシック" charset="0"/>
                <a:cs typeface="Comic Sans MS" charset="0"/>
              </a:rPr>
              <a:t>Erdős</a:t>
            </a:r>
            <a:r>
              <a:rPr lang="en-US" dirty="0">
                <a:solidFill>
                  <a:srgbClr val="660066"/>
                </a:solidFill>
                <a:latin typeface="Calibri" charset="0"/>
                <a:ea typeface="ＭＳ Ｐゴシック" charset="0"/>
                <a:cs typeface="Comic Sans MS" charset="0"/>
              </a:rPr>
              <a:t> </a:t>
            </a:r>
            <a:r>
              <a:rPr lang="en-US" dirty="0">
                <a:solidFill>
                  <a:srgbClr val="660066"/>
                </a:solidFill>
                <a:latin typeface="Calibri" charset="0"/>
                <a:ea typeface="ＭＳ Ｐゴシック" charset="0"/>
                <a:cs typeface="ＭＳ Ｐゴシック" charset="0"/>
              </a:rPr>
              <a:t>number of …</a:t>
            </a:r>
          </a:p>
          <a:p>
            <a:pPr>
              <a:buFont typeface="Wingdings" charset="0"/>
              <a:buNone/>
            </a:pPr>
            <a:endParaRPr lang="en-US" dirty="0">
              <a:latin typeface="Calibri" charset="0"/>
              <a:ea typeface="ＭＳ Ｐゴシック" charset="0"/>
              <a:cs typeface="ＭＳ Ｐゴシック" charset="0"/>
            </a:endParaRPr>
          </a:p>
          <a:p>
            <a:pPr>
              <a:buFont typeface="Wingdings" charset="0"/>
              <a:buNone/>
            </a:pPr>
            <a:r>
              <a:rPr lang="en-US" dirty="0">
                <a:latin typeface="Calibri" charset="0"/>
                <a:ea typeface="ＭＳ Ｐゴシック" charset="0"/>
                <a:cs typeface="ＭＳ Ｐゴシック" charset="0"/>
              </a:rPr>
              <a:t>			</a:t>
            </a:r>
          </a:p>
          <a:p>
            <a:pPr>
              <a:buFont typeface="Wingdings" charset="0"/>
              <a:buNone/>
            </a:pPr>
            <a:endParaRPr lang="en-US" dirty="0">
              <a:latin typeface="Calibri" charset="0"/>
              <a:ea typeface="ＭＳ Ｐゴシック" charset="0"/>
              <a:cs typeface="ＭＳ Ｐゴシック" charset="0"/>
            </a:endParaRPr>
          </a:p>
          <a:p>
            <a:pPr>
              <a:buFont typeface="Wingdings" charset="0"/>
              <a:buNone/>
            </a:pPr>
            <a:endParaRPr lang="en-US" dirty="0">
              <a:latin typeface="Calibri" charset="0"/>
              <a:ea typeface="ＭＳ Ｐゴシック" charset="0"/>
              <a:cs typeface="ＭＳ Ｐゴシック" charset="0"/>
            </a:endParaRPr>
          </a:p>
          <a:p>
            <a:pPr>
              <a:buFont typeface="Wingdings" charset="0"/>
              <a:buNone/>
            </a:pPr>
            <a:endParaRPr lang="en-US" dirty="0">
              <a:latin typeface="Calibri" charset="0"/>
              <a:ea typeface="ＭＳ Ｐゴシック" charset="0"/>
              <a:cs typeface="ＭＳ Ｐゴシック" charset="0"/>
            </a:endParaRPr>
          </a:p>
        </p:txBody>
      </p:sp>
      <p:sp>
        <p:nvSpPr>
          <p:cNvPr id="7" name="Rectangle 6"/>
          <p:cNvSpPr/>
          <p:nvPr/>
        </p:nvSpPr>
        <p:spPr>
          <a:xfrm>
            <a:off x="4180293" y="3200400"/>
            <a:ext cx="1717763" cy="923330"/>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   4</a:t>
            </a:r>
          </a:p>
        </p:txBody>
      </p:sp>
      <p:grpSp>
        <p:nvGrpSpPr>
          <p:cNvPr id="2" name="Group 17"/>
          <p:cNvGrpSpPr>
            <a:grpSpLocks/>
          </p:cNvGrpSpPr>
          <p:nvPr/>
        </p:nvGrpSpPr>
        <p:grpSpPr bwMode="auto">
          <a:xfrm>
            <a:off x="248899" y="5443817"/>
            <a:ext cx="6661628" cy="402947"/>
            <a:chOff x="861927" y="6063217"/>
            <a:chExt cx="6661412" cy="404076"/>
          </a:xfrm>
        </p:grpSpPr>
        <p:sp>
          <p:nvSpPr>
            <p:cNvPr id="54279" name="Rectangle 6"/>
            <p:cNvSpPr>
              <a:spLocks noChangeArrowheads="1"/>
            </p:cNvSpPr>
            <p:nvPr/>
          </p:nvSpPr>
          <p:spPr bwMode="auto">
            <a:xfrm>
              <a:off x="2123632" y="6063217"/>
              <a:ext cx="1385270" cy="37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1800"/>
                <a:t>Fan Chung</a:t>
              </a:r>
            </a:p>
          </p:txBody>
        </p:sp>
        <p:sp>
          <p:nvSpPr>
            <p:cNvPr id="54280" name="Rectangle 7"/>
            <p:cNvSpPr>
              <a:spLocks noChangeArrowheads="1"/>
            </p:cNvSpPr>
            <p:nvPr/>
          </p:nvSpPr>
          <p:spPr bwMode="auto">
            <a:xfrm>
              <a:off x="3886400" y="6096926"/>
              <a:ext cx="1651361" cy="37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1800"/>
                <a:t>F.T. </a:t>
              </a:r>
              <a:r>
                <a:rPr lang="en-US" sz="1800" dirty="0"/>
                <a:t>Leighton</a:t>
              </a:r>
            </a:p>
          </p:txBody>
        </p:sp>
        <p:sp>
          <p:nvSpPr>
            <p:cNvPr id="54281" name="Rectangle 8"/>
            <p:cNvSpPr>
              <a:spLocks noChangeArrowheads="1"/>
            </p:cNvSpPr>
            <p:nvPr/>
          </p:nvSpPr>
          <p:spPr bwMode="auto">
            <a:xfrm>
              <a:off x="5915258" y="6091075"/>
              <a:ext cx="1608081" cy="37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1800" dirty="0"/>
                <a:t>P.T. Metaxas</a:t>
              </a:r>
            </a:p>
          </p:txBody>
        </p:sp>
        <p:sp>
          <p:nvSpPr>
            <p:cNvPr id="54282" name="Line 10"/>
            <p:cNvSpPr>
              <a:spLocks noChangeShapeType="1"/>
            </p:cNvSpPr>
            <p:nvPr/>
          </p:nvSpPr>
          <p:spPr bwMode="auto">
            <a:xfrm>
              <a:off x="3508902" y="6276258"/>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p>
          </p:txBody>
        </p:sp>
        <p:sp>
          <p:nvSpPr>
            <p:cNvPr id="54283" name="Line 11"/>
            <p:cNvSpPr>
              <a:spLocks noChangeShapeType="1"/>
            </p:cNvSpPr>
            <p:nvPr/>
          </p:nvSpPr>
          <p:spPr bwMode="auto">
            <a:xfrm>
              <a:off x="5537761" y="6276258"/>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p>
          </p:txBody>
        </p:sp>
        <p:sp>
          <p:nvSpPr>
            <p:cNvPr id="54284" name="Rectangle 6"/>
            <p:cNvSpPr>
              <a:spLocks noChangeArrowheads="1"/>
            </p:cNvSpPr>
            <p:nvPr/>
          </p:nvSpPr>
          <p:spPr bwMode="auto">
            <a:xfrm>
              <a:off x="861927" y="6063217"/>
              <a:ext cx="808209" cy="3703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1800"/>
                <a:t>Erdos</a:t>
              </a:r>
            </a:p>
          </p:txBody>
        </p:sp>
        <p:sp>
          <p:nvSpPr>
            <p:cNvPr id="54285" name="Line 10"/>
            <p:cNvSpPr>
              <a:spLocks noChangeShapeType="1"/>
            </p:cNvSpPr>
            <p:nvPr/>
          </p:nvSpPr>
          <p:spPr bwMode="auto">
            <a:xfrm>
              <a:off x="1752600" y="6248400"/>
              <a:ext cx="30480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100" y="2709565"/>
            <a:ext cx="1917700" cy="1905000"/>
          </a:xfrm>
          <a:prstGeom prst="rect">
            <a:avLst/>
          </a:prstGeom>
        </p:spPr>
      </p:pic>
      <p:sp>
        <p:nvSpPr>
          <p:cNvPr id="15" name="Line 11"/>
          <p:cNvSpPr>
            <a:spLocks noChangeShapeType="1"/>
          </p:cNvSpPr>
          <p:nvPr/>
        </p:nvSpPr>
        <p:spPr bwMode="auto">
          <a:xfrm>
            <a:off x="6910527" y="5671344"/>
            <a:ext cx="304810" cy="0"/>
          </a:xfrm>
          <a:prstGeom prst="line">
            <a:avLst/>
          </a:prstGeom>
          <a:noFill/>
          <a:ln w="9525">
            <a:solidFill>
              <a:schemeClr val="tx1"/>
            </a:solidFill>
            <a:miter lim="800000"/>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sz="1800"/>
          </a:p>
        </p:txBody>
      </p:sp>
      <p:sp>
        <p:nvSpPr>
          <p:cNvPr id="16" name="Rectangle 8"/>
          <p:cNvSpPr>
            <a:spLocks noChangeArrowheads="1"/>
          </p:cNvSpPr>
          <p:nvPr/>
        </p:nvSpPr>
        <p:spPr bwMode="auto">
          <a:xfrm>
            <a:off x="7288036" y="5486678"/>
            <a:ext cx="1305165"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pPr algn="ctr"/>
            <a:r>
              <a:rPr lang="en-US" sz="1800" dirty="0"/>
              <a:t>Orit </a:t>
            </a:r>
            <a:r>
              <a:rPr lang="en-US" sz="1800" dirty="0" err="1"/>
              <a:t>Shaer</a:t>
            </a:r>
            <a:endParaRPr lang="en-US" sz="1800" dirty="0"/>
          </a:p>
        </p:txBody>
      </p:sp>
    </p:spTree>
    <p:extLst>
      <p:ext uri="{BB962C8B-B14F-4D97-AF65-F5344CB8AC3E}">
        <p14:creationId xmlns:p14="http://schemas.microsoft.com/office/powerpoint/2010/main" val="5266327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pPr fontAlgn="auto">
              <a:spcAft>
                <a:spcPts val="0"/>
              </a:spcAft>
              <a:defRPr/>
            </a:pPr>
            <a:r>
              <a:rPr lang="en-US">
                <a:latin typeface="Comic Sans MS" charset="0"/>
              </a:rPr>
              <a:t>Famous distances</a:t>
            </a:r>
          </a:p>
        </p:txBody>
      </p:sp>
      <p:sp>
        <p:nvSpPr>
          <p:cNvPr id="41986" name="Content Placeholder 2" descr="Rectangle: Click to edit Master text styles&#10;Second level&#10;Third level&#10;Fourth level&#10;Fifth level"/>
          <p:cNvSpPr>
            <a:spLocks noGrp="1"/>
          </p:cNvSpPr>
          <p:nvPr>
            <p:ph idx="1"/>
          </p:nvPr>
        </p:nvSpPr>
        <p:spPr/>
        <p:txBody>
          <a:bodyPr/>
          <a:lstStyle/>
          <a:p>
            <a:pPr>
              <a:buFont typeface="Wingdings" charset="0"/>
              <a:buNone/>
            </a:pPr>
            <a:r>
              <a:rPr lang="en-US" dirty="0" err="1">
                <a:solidFill>
                  <a:schemeClr val="tx2"/>
                </a:solidFill>
                <a:latin typeface="Calibri" charset="0"/>
              </a:rPr>
              <a:t>Erdos</a:t>
            </a:r>
            <a:r>
              <a:rPr lang="en-US" dirty="0">
                <a:solidFill>
                  <a:schemeClr val="tx2"/>
                </a:solidFill>
                <a:latin typeface="Calibri" charset="0"/>
              </a:rPr>
              <a:t> number of </a:t>
            </a:r>
            <a:r>
              <a:rPr lang="en-US" dirty="0">
                <a:latin typeface="Calibri" charset="0"/>
              </a:rPr>
              <a:t>…</a:t>
            </a:r>
          </a:p>
          <a:p>
            <a:pPr>
              <a:buFont typeface="Wingdings" charset="0"/>
              <a:buNone/>
            </a:pPr>
            <a:endParaRPr lang="en-US" dirty="0">
              <a:latin typeface="Calibri" charset="0"/>
            </a:endParaRPr>
          </a:p>
          <a:p>
            <a:pPr>
              <a:buFont typeface="Wingdings" charset="0"/>
              <a:buNone/>
            </a:pPr>
            <a:r>
              <a:rPr lang="en-US" dirty="0">
                <a:latin typeface="Calibri" charset="0"/>
              </a:rPr>
              <a:t>			</a:t>
            </a:r>
          </a:p>
          <a:p>
            <a:pPr>
              <a:buFont typeface="Wingdings" charset="0"/>
              <a:buNone/>
            </a:pPr>
            <a:endParaRPr lang="en-US" dirty="0">
              <a:latin typeface="Calibri" charset="0"/>
            </a:endParaRPr>
          </a:p>
          <a:p>
            <a:pPr>
              <a:buFont typeface="Wingdings" charset="0"/>
              <a:buNone/>
            </a:pPr>
            <a:endParaRPr lang="en-US" dirty="0">
              <a:latin typeface="Calibri" charset="0"/>
            </a:endParaRPr>
          </a:p>
          <a:p>
            <a:pPr>
              <a:buFont typeface="Wingdings" charset="0"/>
              <a:buNone/>
            </a:pPr>
            <a:r>
              <a:rPr lang="en-US" dirty="0">
                <a:latin typeface="Calibri" charset="0"/>
              </a:rPr>
              <a:t>                               if you publish with </a:t>
            </a:r>
            <a:r>
              <a:rPr lang="en-US" dirty="0" err="1">
                <a:latin typeface="Calibri" charset="0"/>
              </a:rPr>
              <a:t>Takis</a:t>
            </a:r>
            <a:r>
              <a:rPr lang="en-US" dirty="0">
                <a:latin typeface="Calibri" charset="0"/>
              </a:rPr>
              <a:t>!</a:t>
            </a:r>
          </a:p>
        </p:txBody>
      </p:sp>
      <p:sp>
        <p:nvSpPr>
          <p:cNvPr id="7" name="Rectangle 6"/>
          <p:cNvSpPr/>
          <p:nvPr/>
        </p:nvSpPr>
        <p:spPr>
          <a:xfrm>
            <a:off x="1477936" y="2895600"/>
            <a:ext cx="5608664" cy="923330"/>
          </a:xfrm>
          <a:prstGeom prst="rect">
            <a:avLst/>
          </a:prstGeom>
          <a:noFill/>
        </p:spPr>
        <p:txBody>
          <a:bodyPr wrap="none">
            <a:spAutoFit/>
          </a:bodyPr>
          <a:lstStyle/>
          <a:p>
            <a:pPr algn="ctr">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ea typeface="+mn-ea"/>
                <a:cs typeface="+mn-cs"/>
              </a:rPr>
              <a:t>YOU = Bill Gates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fontAlgn="auto">
              <a:spcAft>
                <a:spcPts val="0"/>
              </a:spcAft>
              <a:defRPr/>
            </a:pPr>
            <a:r>
              <a:rPr lang="en-US">
                <a:latin typeface="Comic Sans MS" charset="0"/>
              </a:rPr>
              <a:t>Diameter</a:t>
            </a:r>
          </a:p>
        </p:txBody>
      </p:sp>
      <p:grpSp>
        <p:nvGrpSpPr>
          <p:cNvPr id="2" name="Group 3"/>
          <p:cNvGrpSpPr/>
          <p:nvPr/>
        </p:nvGrpSpPr>
        <p:grpSpPr>
          <a:xfrm>
            <a:off x="533400" y="4114800"/>
            <a:ext cx="495262" cy="495262"/>
            <a:chOff x="1695468" y="19"/>
            <a:chExt cx="495262" cy="495262"/>
          </a:xfrm>
          <a:solidFill>
            <a:schemeClr val="accent6">
              <a:lumMod val="50000"/>
            </a:schemeClr>
          </a:solidFill>
        </p:grpSpPr>
        <p:sp>
          <p:nvSpPr>
            <p:cNvPr id="5" name="Oval 4"/>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1</a:t>
              </a:r>
            </a:p>
          </p:txBody>
        </p:sp>
      </p:grpSp>
      <p:grpSp>
        <p:nvGrpSpPr>
          <p:cNvPr id="3" name="Group 6"/>
          <p:cNvGrpSpPr/>
          <p:nvPr/>
        </p:nvGrpSpPr>
        <p:grpSpPr>
          <a:xfrm>
            <a:off x="1905000" y="2895600"/>
            <a:ext cx="495262" cy="495262"/>
            <a:chOff x="1695468" y="19"/>
            <a:chExt cx="495262" cy="495262"/>
          </a:xfrm>
          <a:solidFill>
            <a:schemeClr val="tx1"/>
          </a:solidFill>
        </p:grpSpPr>
        <p:sp>
          <p:nvSpPr>
            <p:cNvPr id="8" name="Oval 7"/>
            <p:cNvSpPr/>
            <p:nvPr/>
          </p:nvSpPr>
          <p:spPr>
            <a:xfrm>
              <a:off x="1695468" y="19"/>
              <a:ext cx="495262" cy="495262"/>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bg1"/>
                  </a:solidFill>
                </a:rPr>
                <a:t>2</a:t>
              </a:r>
            </a:p>
          </p:txBody>
        </p:sp>
      </p:grpSp>
      <p:grpSp>
        <p:nvGrpSpPr>
          <p:cNvPr id="4" name="Group 9"/>
          <p:cNvGrpSpPr/>
          <p:nvPr/>
        </p:nvGrpSpPr>
        <p:grpSpPr>
          <a:xfrm>
            <a:off x="3886200" y="2057400"/>
            <a:ext cx="495262" cy="495262"/>
            <a:chOff x="1695468" y="19"/>
            <a:chExt cx="495262" cy="495262"/>
          </a:xfrm>
          <a:solidFill>
            <a:schemeClr val="tx1"/>
          </a:solidFill>
        </p:grpSpPr>
        <p:sp>
          <p:nvSpPr>
            <p:cNvPr id="11" name="Oval 10"/>
            <p:cNvSpPr/>
            <p:nvPr/>
          </p:nvSpPr>
          <p:spPr>
            <a:xfrm>
              <a:off x="1695468" y="19"/>
              <a:ext cx="495262" cy="495262"/>
            </a:xfrm>
            <a:prstGeom prst="ellipse">
              <a:avLst/>
            </a:pr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bg1"/>
                  </a:solidFill>
                </a:rPr>
                <a:t>8</a:t>
              </a:r>
            </a:p>
          </p:txBody>
        </p:sp>
      </p:grpSp>
      <p:grpSp>
        <p:nvGrpSpPr>
          <p:cNvPr id="7" name="Group 12"/>
          <p:cNvGrpSpPr/>
          <p:nvPr/>
        </p:nvGrpSpPr>
        <p:grpSpPr>
          <a:xfrm>
            <a:off x="5410200" y="2590800"/>
            <a:ext cx="495262" cy="495262"/>
            <a:chOff x="1695468" y="19"/>
            <a:chExt cx="495262" cy="495262"/>
          </a:xfrm>
          <a:solidFill>
            <a:schemeClr val="accent6">
              <a:lumMod val="50000"/>
            </a:schemeClr>
          </a:solidFill>
        </p:grpSpPr>
        <p:sp>
          <p:nvSpPr>
            <p:cNvPr id="14" name="Oval 13"/>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3</a:t>
              </a:r>
            </a:p>
          </p:txBody>
        </p:sp>
      </p:grpSp>
      <p:grpSp>
        <p:nvGrpSpPr>
          <p:cNvPr id="10" name="Group 15"/>
          <p:cNvGrpSpPr/>
          <p:nvPr/>
        </p:nvGrpSpPr>
        <p:grpSpPr>
          <a:xfrm>
            <a:off x="7391400" y="1600200"/>
            <a:ext cx="495262" cy="495262"/>
            <a:chOff x="1695468" y="19"/>
            <a:chExt cx="495262" cy="495262"/>
          </a:xfrm>
          <a:solidFill>
            <a:schemeClr val="accent6">
              <a:lumMod val="50000"/>
            </a:schemeClr>
          </a:solidFill>
        </p:grpSpPr>
        <p:sp>
          <p:nvSpPr>
            <p:cNvPr id="17" name="Oval 16"/>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7</a:t>
              </a:r>
            </a:p>
          </p:txBody>
        </p:sp>
      </p:grpSp>
      <p:grpSp>
        <p:nvGrpSpPr>
          <p:cNvPr id="13" name="Group 18"/>
          <p:cNvGrpSpPr/>
          <p:nvPr/>
        </p:nvGrpSpPr>
        <p:grpSpPr>
          <a:xfrm>
            <a:off x="3810000" y="3276600"/>
            <a:ext cx="495262" cy="495262"/>
            <a:chOff x="1695468" y="19"/>
            <a:chExt cx="495262" cy="495262"/>
          </a:xfrm>
          <a:solidFill>
            <a:schemeClr val="accent6">
              <a:lumMod val="50000"/>
            </a:schemeClr>
          </a:solidFill>
        </p:grpSpPr>
        <p:sp>
          <p:nvSpPr>
            <p:cNvPr id="20" name="Oval 19"/>
            <p:cNvSpPr/>
            <p:nvPr/>
          </p:nvSpPr>
          <p:spPr>
            <a:xfrm>
              <a:off x="1695468" y="19"/>
              <a:ext cx="495262" cy="495262"/>
            </a:xfrm>
            <a:prstGeom prst="ellipse">
              <a:avLst/>
            </a:prstGeom>
            <a:grpFill/>
            <a:ln>
              <a:solidFill>
                <a:schemeClr val="accent6"/>
              </a:solidFill>
            </a:ln>
          </p:spPr>
          <p:style>
            <a:lnRef idx="2">
              <a:schemeClr val="accent6"/>
            </a:lnRef>
            <a:fillRef idx="1">
              <a:schemeClr val="lt1"/>
            </a:fillRef>
            <a:effectRef idx="0">
              <a:schemeClr val="accent6"/>
            </a:effectRef>
            <a:fontRef idx="minor">
              <a:schemeClr val="dk1"/>
            </a:fontRef>
          </p:style>
        </p:sp>
        <p:sp>
          <p:nvSpPr>
            <p:cNvPr id="21" name="Oval 4"/>
            <p:cNvSpPr/>
            <p:nvPr/>
          </p:nvSpPr>
          <p:spPr>
            <a:xfrm>
              <a:off x="1767997" y="72548"/>
              <a:ext cx="350204" cy="350204"/>
            </a:xfrm>
            <a:prstGeom prst="rect">
              <a:avLst/>
            </a:prstGeom>
            <a:grpFill/>
            <a:ln>
              <a:noFill/>
            </a:ln>
          </p:spPr>
          <p:style>
            <a:lnRef idx="2">
              <a:schemeClr val="accent6"/>
            </a:lnRef>
            <a:fillRef idx="1">
              <a:schemeClr val="lt1"/>
            </a:fillRef>
            <a:effectRef idx="0">
              <a:schemeClr val="accent6"/>
            </a:effectRef>
            <a:fontRef idx="minor">
              <a:schemeClr val="dk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4</a:t>
              </a:r>
            </a:p>
          </p:txBody>
        </p:sp>
      </p:grpSp>
      <p:grpSp>
        <p:nvGrpSpPr>
          <p:cNvPr id="44040" name="Group 21"/>
          <p:cNvGrpSpPr>
            <a:grpSpLocks/>
          </p:cNvGrpSpPr>
          <p:nvPr/>
        </p:nvGrpSpPr>
        <p:grpSpPr bwMode="auto">
          <a:xfrm>
            <a:off x="5791200" y="1600200"/>
            <a:ext cx="495300" cy="495300"/>
            <a:chOff x="1695468" y="19"/>
            <a:chExt cx="495262" cy="495262"/>
          </a:xfrm>
        </p:grpSpPr>
        <p:sp>
          <p:nvSpPr>
            <p:cNvPr id="23" name="Oval 22"/>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5</a:t>
              </a:r>
            </a:p>
          </p:txBody>
        </p:sp>
      </p:grpSp>
      <p:grpSp>
        <p:nvGrpSpPr>
          <p:cNvPr id="44041" name="Group 24"/>
          <p:cNvGrpSpPr>
            <a:grpSpLocks/>
          </p:cNvGrpSpPr>
          <p:nvPr/>
        </p:nvGrpSpPr>
        <p:grpSpPr bwMode="auto">
          <a:xfrm>
            <a:off x="838200" y="2133600"/>
            <a:ext cx="495300" cy="495300"/>
            <a:chOff x="1695468" y="19"/>
            <a:chExt cx="495262" cy="495262"/>
          </a:xfrm>
        </p:grpSpPr>
        <p:sp>
          <p:nvSpPr>
            <p:cNvPr id="26" name="Oval 25"/>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6</a:t>
              </a:r>
            </a:p>
          </p:txBody>
        </p:sp>
      </p:grpSp>
      <p:cxnSp>
        <p:nvCxnSpPr>
          <p:cNvPr id="28" name="Shape 27"/>
          <p:cNvCxnSpPr/>
          <p:nvPr/>
        </p:nvCxnSpPr>
        <p:spPr>
          <a:xfrm rot="5400000" flipH="1" flipV="1">
            <a:off x="857250" y="3067050"/>
            <a:ext cx="971550" cy="1123950"/>
          </a:xfrm>
          <a:prstGeom prst="curvedConnector2">
            <a:avLst/>
          </a:prstGeom>
          <a:ln w="952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29" name="Shape 28"/>
          <p:cNvCxnSpPr/>
          <p:nvPr/>
        </p:nvCxnSpPr>
        <p:spPr>
          <a:xfrm flipV="1">
            <a:off x="2400300" y="2552700"/>
            <a:ext cx="1733550" cy="590550"/>
          </a:xfrm>
          <a:prstGeom prst="curvedConnector2">
            <a:avLst/>
          </a:prstGeom>
          <a:ln w="952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0" name="Shape 29"/>
          <p:cNvCxnSpPr/>
          <p:nvPr/>
        </p:nvCxnSpPr>
        <p:spPr>
          <a:xfrm>
            <a:off x="4381500" y="2305050"/>
            <a:ext cx="1276350" cy="285750"/>
          </a:xfrm>
          <a:prstGeom prst="curvedConnector2">
            <a:avLst/>
          </a:prstGeom>
          <a:ln w="9525">
            <a:solidFill>
              <a:schemeClr val="tx1"/>
            </a:solidFill>
          </a:ln>
        </p:spPr>
        <p:style>
          <a:lnRef idx="1">
            <a:schemeClr val="accent6"/>
          </a:lnRef>
          <a:fillRef idx="0">
            <a:schemeClr val="accent6"/>
          </a:fillRef>
          <a:effectRef idx="0">
            <a:schemeClr val="accent6"/>
          </a:effectRef>
          <a:fontRef idx="minor">
            <a:schemeClr val="tx1"/>
          </a:fontRef>
        </p:style>
      </p:cxnSp>
      <p:cxnSp>
        <p:nvCxnSpPr>
          <p:cNvPr id="31" name="Curved Connector 34"/>
          <p:cNvCxnSpPr/>
          <p:nvPr/>
        </p:nvCxnSpPr>
        <p:spPr>
          <a:xfrm flipV="1">
            <a:off x="5905500" y="2095500"/>
            <a:ext cx="1733550" cy="742950"/>
          </a:xfrm>
          <a:prstGeom prst="curvedConnector2">
            <a:avLst/>
          </a:prstGeom>
          <a:ln w="28575">
            <a:solidFill>
              <a:schemeClr val="accent6"/>
            </a:solidFill>
          </a:ln>
        </p:spPr>
        <p:style>
          <a:lnRef idx="1">
            <a:schemeClr val="accent6"/>
          </a:lnRef>
          <a:fillRef idx="0">
            <a:schemeClr val="accent6"/>
          </a:fillRef>
          <a:effectRef idx="0">
            <a:schemeClr val="accent6"/>
          </a:effectRef>
          <a:fontRef idx="minor">
            <a:schemeClr val="tx1"/>
          </a:fontRef>
        </p:style>
      </p:cxnSp>
      <p:cxnSp>
        <p:nvCxnSpPr>
          <p:cNvPr id="32" name="Straight Connector 31"/>
          <p:cNvCxnSpPr/>
          <p:nvPr/>
        </p:nvCxnSpPr>
        <p:spPr>
          <a:xfrm>
            <a:off x="1333500" y="2381250"/>
            <a:ext cx="571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500" y="3219450"/>
            <a:ext cx="1485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152650" y="3390900"/>
            <a:ext cx="1657350"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flipV="1">
            <a:off x="4565650" y="2505075"/>
            <a:ext cx="511175" cy="1177925"/>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flipV="1">
            <a:off x="4908550" y="1247775"/>
            <a:ext cx="282575" cy="148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86500" y="1847850"/>
            <a:ext cx="1104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333500" y="2305050"/>
            <a:ext cx="25527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1028700" y="3524250"/>
            <a:ext cx="2781300" cy="83820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57200" y="5141913"/>
            <a:ext cx="8305800" cy="1200150"/>
          </a:xfrm>
          <a:prstGeom prst="rect">
            <a:avLst/>
          </a:prstGeom>
          <a:solidFill>
            <a:schemeClr val="accent6">
              <a:lumMod val="50000"/>
              <a:alpha val="50000"/>
            </a:schemeClr>
          </a:solidFill>
          <a:ln>
            <a:solidFill>
              <a:schemeClr val="accent6"/>
            </a:solidFill>
          </a:ln>
        </p:spPr>
        <p:txBody>
          <a:bodyPr>
            <a:spAutoFit/>
          </a:bodyPr>
          <a:lstStyle/>
          <a:p>
            <a:pPr>
              <a:defRPr/>
            </a:pPr>
            <a:r>
              <a:rPr lang="en-US" dirty="0">
                <a:solidFill>
                  <a:schemeClr val="tx2"/>
                </a:solidFill>
                <a:ea typeface="+mn-ea"/>
                <a:cs typeface="+mn-cs"/>
              </a:rPr>
              <a:t>Definition</a:t>
            </a:r>
            <a:r>
              <a:rPr lang="en-US" dirty="0">
                <a:ea typeface="+mn-ea"/>
                <a:cs typeface="+mn-cs"/>
              </a:rPr>
              <a:t>: The </a:t>
            </a:r>
            <a:r>
              <a:rPr lang="en-US" dirty="0">
                <a:solidFill>
                  <a:schemeClr val="tx2"/>
                </a:solidFill>
                <a:ea typeface="+mn-ea"/>
                <a:cs typeface="+mn-cs"/>
              </a:rPr>
              <a:t>diameter </a:t>
            </a:r>
            <a:r>
              <a:rPr lang="en-US" dirty="0">
                <a:ea typeface="+mn-ea"/>
                <a:cs typeface="+mn-cs"/>
              </a:rPr>
              <a:t>of a graph is the </a:t>
            </a:r>
            <a:br>
              <a:rPr lang="en-US" dirty="0">
                <a:ea typeface="+mn-ea"/>
                <a:cs typeface="+mn-cs"/>
              </a:rPr>
            </a:br>
            <a:r>
              <a:rPr lang="en-US" dirty="0">
                <a:ea typeface="+mn-ea"/>
                <a:cs typeface="+mn-cs"/>
              </a:rPr>
              <a:t>maximum shortest-path distance between any two nodes.</a:t>
            </a:r>
          </a:p>
        </p:txBody>
      </p:sp>
      <p:sp>
        <p:nvSpPr>
          <p:cNvPr id="41" name="TextBox 40"/>
          <p:cNvSpPr txBox="1"/>
          <p:nvPr/>
        </p:nvSpPr>
        <p:spPr>
          <a:xfrm>
            <a:off x="5029200" y="3429000"/>
            <a:ext cx="2971800" cy="461963"/>
          </a:xfrm>
          <a:prstGeom prst="rect">
            <a:avLst/>
          </a:prstGeom>
          <a:noFill/>
        </p:spPr>
        <p:txBody>
          <a:bodyPr>
            <a:spAutoFit/>
          </a:bodyPr>
          <a:lstStyle/>
          <a:p>
            <a:pPr algn="ctr">
              <a:defRPr/>
            </a:pPr>
            <a:r>
              <a:rPr lang="en-US" dirty="0">
                <a:solidFill>
                  <a:schemeClr val="accent6"/>
                </a:solidFill>
                <a:ea typeface="+mn-ea"/>
                <a:cs typeface="+mn-cs"/>
              </a:rPr>
              <a:t>The diameter is 3</a:t>
            </a:r>
            <a:r>
              <a:rPr lang="en-US" dirty="0">
                <a:ea typeface="+mn-ea"/>
                <a:cs typeface="+mn-cs"/>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p:nvPr>
        </p:nvSpPr>
        <p:spPr>
          <a:xfrm>
            <a:off x="609600" y="304800"/>
            <a:ext cx="8153400" cy="762000"/>
          </a:xfrm>
        </p:spPr>
        <p:txBody>
          <a:bodyPr>
            <a:normAutofit fontScale="90000"/>
          </a:bodyPr>
          <a:lstStyle/>
          <a:p>
            <a:pPr fontAlgn="auto">
              <a:spcAft>
                <a:spcPts val="0"/>
              </a:spcAft>
              <a:defRPr/>
            </a:pPr>
            <a:r>
              <a:rPr lang="en-US">
                <a:latin typeface="Calibri" charset="0"/>
              </a:rPr>
              <a:t>The diameter of a social network is small.</a:t>
            </a:r>
          </a:p>
        </p:txBody>
      </p:sp>
      <p:sp>
        <p:nvSpPr>
          <p:cNvPr id="46082" name="Rectangle 3" descr="Rectangle: Click to edit Master text styles&#10;Second level&#10;Third level&#10;Fourth level&#10;Fifth level"/>
          <p:cNvSpPr>
            <a:spLocks noGrp="1" noChangeArrowheads="1"/>
          </p:cNvSpPr>
          <p:nvPr>
            <p:ph idx="1"/>
          </p:nvPr>
        </p:nvSpPr>
        <p:spPr/>
        <p:txBody>
          <a:bodyPr/>
          <a:lstStyle/>
          <a:p>
            <a:pPr>
              <a:buFont typeface="Wingdings" charset="0"/>
              <a:buNone/>
            </a:pPr>
            <a:r>
              <a:rPr lang="en-US">
                <a:solidFill>
                  <a:schemeClr val="tx2"/>
                </a:solidFill>
                <a:latin typeface="Calibri" charset="0"/>
              </a:rPr>
              <a:t>Milgram</a:t>
            </a:r>
            <a:r>
              <a:rPr lang="ja-JP" altLang="en-US">
                <a:solidFill>
                  <a:schemeClr val="tx2"/>
                </a:solidFill>
                <a:latin typeface="Calibri" charset="0"/>
              </a:rPr>
              <a:t>’</a:t>
            </a:r>
            <a:r>
              <a:rPr lang="en-US" altLang="ja-JP">
                <a:solidFill>
                  <a:schemeClr val="tx2"/>
                </a:solidFill>
                <a:latin typeface="Calibri" charset="0"/>
              </a:rPr>
              <a:t>s experiment </a:t>
            </a:r>
            <a:r>
              <a:rPr lang="en-US" altLang="ja-JP">
                <a:latin typeface="Calibri" charset="0"/>
              </a:rPr>
              <a:t>(1960s).</a:t>
            </a:r>
          </a:p>
          <a:p>
            <a:pPr>
              <a:buFont typeface="Wingdings" charset="0"/>
              <a:buNone/>
            </a:pPr>
            <a:endParaRPr lang="en-US">
              <a:latin typeface="Calibri" charset="0"/>
            </a:endParaRPr>
          </a:p>
          <a:p>
            <a:pPr>
              <a:buFont typeface="Wingdings" charset="0"/>
              <a:buNone/>
            </a:pPr>
            <a:r>
              <a:rPr lang="en-US">
                <a:latin typeface="Calibri" charset="0"/>
              </a:rPr>
              <a:t>	Ask someone to pass a letter to another person via friends knowing only the name, address, and occupation of the target.</a:t>
            </a:r>
          </a:p>
        </p:txBody>
      </p:sp>
      <p:pic>
        <p:nvPicPr>
          <p:cNvPr id="46083"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3581400"/>
            <a:ext cx="4648200" cy="303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p:nvPr>
        </p:nvSpPr>
        <p:spPr/>
        <p:txBody>
          <a:bodyPr/>
          <a:lstStyle/>
          <a:p>
            <a:pPr fontAlgn="auto">
              <a:spcAft>
                <a:spcPts val="0"/>
              </a:spcAft>
              <a:defRPr/>
            </a:pPr>
            <a:r>
              <a:rPr lang="en-US">
                <a:latin typeface="Comic Sans MS" charset="0"/>
              </a:rPr>
              <a:t>Small world phenomenon</a:t>
            </a:r>
          </a:p>
        </p:txBody>
      </p:sp>
      <p:sp>
        <p:nvSpPr>
          <p:cNvPr id="47106" name="Oval 3"/>
          <p:cNvSpPr>
            <a:spLocks noChangeArrowheads="1"/>
          </p:cNvSpPr>
          <p:nvPr/>
        </p:nvSpPr>
        <p:spPr bwMode="auto">
          <a:xfrm>
            <a:off x="914400" y="3016250"/>
            <a:ext cx="6096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47107" name="Text Box 4"/>
          <p:cNvSpPr txBox="1">
            <a:spLocks noChangeArrowheads="1"/>
          </p:cNvSpPr>
          <p:nvPr/>
        </p:nvSpPr>
        <p:spPr bwMode="auto">
          <a:xfrm>
            <a:off x="457200" y="3625850"/>
            <a:ext cx="1600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a:latin typeface="Arial" charset="0"/>
                <a:cs typeface="Arial" charset="0"/>
              </a:rPr>
              <a:t>Bob, a farmer in Nebraska</a:t>
            </a:r>
          </a:p>
        </p:txBody>
      </p:sp>
      <p:sp>
        <p:nvSpPr>
          <p:cNvPr id="149509" name="Oval 5"/>
          <p:cNvSpPr>
            <a:spLocks noChangeArrowheads="1"/>
          </p:cNvSpPr>
          <p:nvPr/>
        </p:nvSpPr>
        <p:spPr bwMode="auto">
          <a:xfrm>
            <a:off x="3276600" y="1600200"/>
            <a:ext cx="6096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9510" name="Text Box 6"/>
          <p:cNvSpPr txBox="1">
            <a:spLocks noChangeArrowheads="1"/>
          </p:cNvSpPr>
          <p:nvPr/>
        </p:nvSpPr>
        <p:spPr bwMode="auto">
          <a:xfrm>
            <a:off x="2895600" y="2209800"/>
            <a:ext cx="1600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a:latin typeface="Arial" charset="0"/>
                <a:cs typeface="Arial" charset="0"/>
              </a:rPr>
              <a:t>David, mayor of Bob</a:t>
            </a:r>
            <a:r>
              <a:rPr lang="ja-JP" altLang="en-US">
                <a:latin typeface="Arial" charset="0"/>
                <a:cs typeface="Arial" charset="0"/>
              </a:rPr>
              <a:t>’</a:t>
            </a:r>
            <a:r>
              <a:rPr lang="en-US" altLang="ja-JP">
                <a:latin typeface="Arial" charset="0"/>
                <a:cs typeface="Arial" charset="0"/>
              </a:rPr>
              <a:t>s town</a:t>
            </a:r>
            <a:endParaRPr lang="en-US">
              <a:latin typeface="Arial" charset="0"/>
              <a:cs typeface="Arial" charset="0"/>
            </a:endParaRPr>
          </a:p>
        </p:txBody>
      </p:sp>
      <p:sp>
        <p:nvSpPr>
          <p:cNvPr id="149511" name="Oval 7"/>
          <p:cNvSpPr>
            <a:spLocks noChangeArrowheads="1"/>
          </p:cNvSpPr>
          <p:nvPr/>
        </p:nvSpPr>
        <p:spPr bwMode="auto">
          <a:xfrm>
            <a:off x="6248400" y="2667000"/>
            <a:ext cx="6096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9512" name="Text Box 8"/>
          <p:cNvSpPr txBox="1">
            <a:spLocks noChangeArrowheads="1"/>
          </p:cNvSpPr>
          <p:nvPr/>
        </p:nvSpPr>
        <p:spPr bwMode="auto">
          <a:xfrm>
            <a:off x="6096000" y="2025650"/>
            <a:ext cx="2743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a:latin typeface="Arial" charset="0"/>
                <a:cs typeface="Arial" charset="0"/>
              </a:rPr>
              <a:t>Bernard, David</a:t>
            </a:r>
            <a:r>
              <a:rPr lang="ja-JP" altLang="en-US">
                <a:latin typeface="Arial" charset="0"/>
                <a:cs typeface="Arial" charset="0"/>
              </a:rPr>
              <a:t>’</a:t>
            </a:r>
            <a:r>
              <a:rPr lang="en-US" altLang="ja-JP">
                <a:latin typeface="Arial" charset="0"/>
                <a:cs typeface="Arial" charset="0"/>
              </a:rPr>
              <a:t>s cousin who went to college with</a:t>
            </a:r>
            <a:endParaRPr lang="en-US">
              <a:latin typeface="Arial" charset="0"/>
              <a:cs typeface="Arial" charset="0"/>
            </a:endParaRPr>
          </a:p>
        </p:txBody>
      </p:sp>
      <p:sp>
        <p:nvSpPr>
          <p:cNvPr id="149513" name="Oval 9"/>
          <p:cNvSpPr>
            <a:spLocks noChangeArrowheads="1"/>
          </p:cNvSpPr>
          <p:nvPr/>
        </p:nvSpPr>
        <p:spPr bwMode="auto">
          <a:xfrm>
            <a:off x="7543800" y="4083050"/>
            <a:ext cx="6096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9514" name="Text Box 10"/>
          <p:cNvSpPr txBox="1">
            <a:spLocks noChangeArrowheads="1"/>
          </p:cNvSpPr>
          <p:nvPr/>
        </p:nvSpPr>
        <p:spPr bwMode="auto">
          <a:xfrm>
            <a:off x="5943600" y="3733800"/>
            <a:ext cx="1981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a:latin typeface="Arial" charset="0"/>
                <a:cs typeface="Arial" charset="0"/>
              </a:rPr>
              <a:t>Maya, who grew up in Boston</a:t>
            </a:r>
          </a:p>
        </p:txBody>
      </p:sp>
      <p:sp>
        <p:nvSpPr>
          <p:cNvPr id="149515" name="Oval 11"/>
          <p:cNvSpPr>
            <a:spLocks noChangeArrowheads="1"/>
          </p:cNvSpPr>
          <p:nvPr/>
        </p:nvSpPr>
        <p:spPr bwMode="auto">
          <a:xfrm>
            <a:off x="4724400" y="5195888"/>
            <a:ext cx="609600" cy="60960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149516" name="Text Box 12"/>
          <p:cNvSpPr txBox="1">
            <a:spLocks noChangeArrowheads="1"/>
          </p:cNvSpPr>
          <p:nvPr/>
        </p:nvSpPr>
        <p:spPr bwMode="auto">
          <a:xfrm>
            <a:off x="4343400" y="5805488"/>
            <a:ext cx="19050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spcBef>
                <a:spcPct val="50000"/>
              </a:spcBef>
            </a:pPr>
            <a:r>
              <a:rPr lang="en-US">
                <a:latin typeface="Arial" charset="0"/>
                <a:cs typeface="Arial" charset="0"/>
              </a:rPr>
              <a:t>With Lashawn</a:t>
            </a:r>
          </a:p>
        </p:txBody>
      </p:sp>
      <p:cxnSp>
        <p:nvCxnSpPr>
          <p:cNvPr id="149517" name="AutoShape 13"/>
          <p:cNvCxnSpPr>
            <a:cxnSpLocks noChangeShapeType="1"/>
            <a:stCxn id="47106" idx="0"/>
            <a:endCxn id="149509" idx="2"/>
          </p:cNvCxnSpPr>
          <p:nvPr/>
        </p:nvCxnSpPr>
        <p:spPr bwMode="auto">
          <a:xfrm rot="-5400000">
            <a:off x="1692275" y="1431925"/>
            <a:ext cx="1111250" cy="2057400"/>
          </a:xfrm>
          <a:prstGeom prst="curvedConnector2">
            <a:avLst/>
          </a:prstGeom>
          <a:noFill/>
          <a:ln w="25400">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49518" name="AutoShape 14"/>
          <p:cNvCxnSpPr>
            <a:cxnSpLocks noChangeShapeType="1"/>
            <a:stCxn id="149509" idx="6"/>
            <a:endCxn id="149511" idx="2"/>
          </p:cNvCxnSpPr>
          <p:nvPr/>
        </p:nvCxnSpPr>
        <p:spPr bwMode="auto">
          <a:xfrm>
            <a:off x="3886200" y="1905000"/>
            <a:ext cx="2362200" cy="1066800"/>
          </a:xfrm>
          <a:prstGeom prst="curvedConnector3">
            <a:avLst>
              <a:gd name="adj1" fmla="val 50000"/>
            </a:avLst>
          </a:prstGeom>
          <a:noFill/>
          <a:ln w="25400">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49519" name="AutoShape 15"/>
          <p:cNvCxnSpPr>
            <a:cxnSpLocks noChangeShapeType="1"/>
            <a:stCxn id="149511" idx="6"/>
            <a:endCxn id="149513" idx="0"/>
          </p:cNvCxnSpPr>
          <p:nvPr/>
        </p:nvCxnSpPr>
        <p:spPr bwMode="auto">
          <a:xfrm>
            <a:off x="6858000" y="2971800"/>
            <a:ext cx="990600" cy="1111250"/>
          </a:xfrm>
          <a:prstGeom prst="curvedConnector2">
            <a:avLst/>
          </a:prstGeom>
          <a:noFill/>
          <a:ln w="25400">
            <a:solidFill>
              <a:schemeClr val="tx1"/>
            </a:solidFill>
            <a:round/>
            <a:headEnd/>
            <a:tailEnd type="triangle" w="lg" len="lg"/>
          </a:ln>
          <a:extLst>
            <a:ext uri="{909E8E84-426E-40dd-AFC4-6F175D3DCCD1}">
              <a14:hiddenFill xmlns:a14="http://schemas.microsoft.com/office/drawing/2010/main" xmlns="">
                <a:noFill/>
              </a14:hiddenFill>
            </a:ext>
          </a:extLst>
        </p:spPr>
      </p:cxnSp>
      <p:cxnSp>
        <p:nvCxnSpPr>
          <p:cNvPr id="149520" name="AutoShape 16"/>
          <p:cNvCxnSpPr>
            <a:cxnSpLocks noChangeShapeType="1"/>
            <a:stCxn id="149513" idx="4"/>
            <a:endCxn id="149515" idx="6"/>
          </p:cNvCxnSpPr>
          <p:nvPr/>
        </p:nvCxnSpPr>
        <p:spPr bwMode="auto">
          <a:xfrm rot="5400000">
            <a:off x="6187281" y="3839369"/>
            <a:ext cx="808038" cy="2514600"/>
          </a:xfrm>
          <a:prstGeom prst="curvedConnector2">
            <a:avLst/>
          </a:prstGeom>
          <a:noFill/>
          <a:ln w="25400">
            <a:solidFill>
              <a:schemeClr val="tx1"/>
            </a:solidFill>
            <a:round/>
            <a:headEnd/>
            <a:tailEnd type="triangle" w="lg" len="lg"/>
          </a:ln>
          <a:extLst>
            <a:ext uri="{909E8E84-426E-40dd-AFC4-6F175D3DCCD1}">
              <a14:hiddenFill xmlns:a14="http://schemas.microsoft.com/office/drawing/2010/main" xmlns="">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49517"/>
                                        </p:tgtEl>
                                        <p:attrNameLst>
                                          <p:attrName>style.visibility</p:attrName>
                                        </p:attrNameLst>
                                      </p:cBhvr>
                                      <p:to>
                                        <p:strVal val="visible"/>
                                      </p:to>
                                    </p:set>
                                    <p:animEffect transition="in" filter="dissolve">
                                      <p:cBhvr>
                                        <p:cTn id="7" dur="500"/>
                                        <p:tgtEl>
                                          <p:spTgt spid="14951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49509"/>
                                        </p:tgtEl>
                                        <p:attrNameLst>
                                          <p:attrName>style.visibility</p:attrName>
                                        </p:attrNameLst>
                                      </p:cBhvr>
                                      <p:to>
                                        <p:strVal val="visible"/>
                                      </p:to>
                                    </p:set>
                                    <p:animEffect transition="in" filter="dissolve">
                                      <p:cBhvr>
                                        <p:cTn id="10" dur="500"/>
                                        <p:tgtEl>
                                          <p:spTgt spid="14950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9510"/>
                                        </p:tgtEl>
                                        <p:attrNameLst>
                                          <p:attrName>style.visibility</p:attrName>
                                        </p:attrNameLst>
                                      </p:cBhvr>
                                      <p:to>
                                        <p:strVal val="visible"/>
                                      </p:to>
                                    </p:set>
                                    <p:animEffect transition="in" filter="dissolve">
                                      <p:cBhvr>
                                        <p:cTn id="13" dur="500"/>
                                        <p:tgtEl>
                                          <p:spTgt spid="1495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149518"/>
                                        </p:tgtEl>
                                        <p:attrNameLst>
                                          <p:attrName>style.visibility</p:attrName>
                                        </p:attrNameLst>
                                      </p:cBhvr>
                                      <p:to>
                                        <p:strVal val="visible"/>
                                      </p:to>
                                    </p:set>
                                    <p:animEffect transition="in" filter="dissolve">
                                      <p:cBhvr>
                                        <p:cTn id="18" dur="500"/>
                                        <p:tgtEl>
                                          <p:spTgt spid="1495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49512"/>
                                        </p:tgtEl>
                                        <p:attrNameLst>
                                          <p:attrName>style.visibility</p:attrName>
                                        </p:attrNameLst>
                                      </p:cBhvr>
                                      <p:to>
                                        <p:strVal val="visible"/>
                                      </p:to>
                                    </p:set>
                                    <p:animEffect transition="in" filter="dissolve">
                                      <p:cBhvr>
                                        <p:cTn id="21" dur="500"/>
                                        <p:tgtEl>
                                          <p:spTgt spid="149512"/>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49511"/>
                                        </p:tgtEl>
                                        <p:attrNameLst>
                                          <p:attrName>style.visibility</p:attrName>
                                        </p:attrNameLst>
                                      </p:cBhvr>
                                      <p:to>
                                        <p:strVal val="visible"/>
                                      </p:to>
                                    </p:set>
                                    <p:animEffect transition="in" filter="dissolve">
                                      <p:cBhvr>
                                        <p:cTn id="24" dur="500"/>
                                        <p:tgtEl>
                                          <p:spTgt spid="14951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9" presetClass="entr" presetSubtype="0" fill="hold" nodeType="clickEffect">
                                  <p:stCondLst>
                                    <p:cond delay="0"/>
                                  </p:stCondLst>
                                  <p:childTnLst>
                                    <p:set>
                                      <p:cBhvr>
                                        <p:cTn id="28" dur="1" fill="hold">
                                          <p:stCondLst>
                                            <p:cond delay="0"/>
                                          </p:stCondLst>
                                        </p:cTn>
                                        <p:tgtEl>
                                          <p:spTgt spid="149519"/>
                                        </p:tgtEl>
                                        <p:attrNameLst>
                                          <p:attrName>style.visibility</p:attrName>
                                        </p:attrNameLst>
                                      </p:cBhvr>
                                      <p:to>
                                        <p:strVal val="visible"/>
                                      </p:to>
                                    </p:set>
                                    <p:animEffect transition="in" filter="dissolve">
                                      <p:cBhvr>
                                        <p:cTn id="29" dur="500"/>
                                        <p:tgtEl>
                                          <p:spTgt spid="149519"/>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149513"/>
                                        </p:tgtEl>
                                        <p:attrNameLst>
                                          <p:attrName>style.visibility</p:attrName>
                                        </p:attrNameLst>
                                      </p:cBhvr>
                                      <p:to>
                                        <p:strVal val="visible"/>
                                      </p:to>
                                    </p:set>
                                    <p:animEffect transition="in" filter="dissolve">
                                      <p:cBhvr>
                                        <p:cTn id="32" dur="500"/>
                                        <p:tgtEl>
                                          <p:spTgt spid="149513"/>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49514"/>
                                        </p:tgtEl>
                                        <p:attrNameLst>
                                          <p:attrName>style.visibility</p:attrName>
                                        </p:attrNameLst>
                                      </p:cBhvr>
                                      <p:to>
                                        <p:strVal val="visible"/>
                                      </p:to>
                                    </p:set>
                                    <p:animEffect transition="in" filter="dissolve">
                                      <p:cBhvr>
                                        <p:cTn id="35" dur="500"/>
                                        <p:tgtEl>
                                          <p:spTgt spid="14951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9" presetClass="entr" presetSubtype="0" fill="hold" nodeType="clickEffect">
                                  <p:stCondLst>
                                    <p:cond delay="0"/>
                                  </p:stCondLst>
                                  <p:childTnLst>
                                    <p:set>
                                      <p:cBhvr>
                                        <p:cTn id="39" dur="1" fill="hold">
                                          <p:stCondLst>
                                            <p:cond delay="0"/>
                                          </p:stCondLst>
                                        </p:cTn>
                                        <p:tgtEl>
                                          <p:spTgt spid="149520"/>
                                        </p:tgtEl>
                                        <p:attrNameLst>
                                          <p:attrName>style.visibility</p:attrName>
                                        </p:attrNameLst>
                                      </p:cBhvr>
                                      <p:to>
                                        <p:strVal val="visible"/>
                                      </p:to>
                                    </p:set>
                                    <p:animEffect transition="in" filter="dissolve">
                                      <p:cBhvr>
                                        <p:cTn id="40" dur="500"/>
                                        <p:tgtEl>
                                          <p:spTgt spid="149520"/>
                                        </p:tgtEl>
                                      </p:cBhvr>
                                    </p:animEffect>
                                  </p:childTnLst>
                                </p:cTn>
                              </p:par>
                              <p:par>
                                <p:cTn id="41" presetID="9" presetClass="entr" presetSubtype="0" fill="hold" grpId="0" nodeType="withEffect">
                                  <p:stCondLst>
                                    <p:cond delay="0"/>
                                  </p:stCondLst>
                                  <p:childTnLst>
                                    <p:set>
                                      <p:cBhvr>
                                        <p:cTn id="42" dur="1" fill="hold">
                                          <p:stCondLst>
                                            <p:cond delay="0"/>
                                          </p:stCondLst>
                                        </p:cTn>
                                        <p:tgtEl>
                                          <p:spTgt spid="149515"/>
                                        </p:tgtEl>
                                        <p:attrNameLst>
                                          <p:attrName>style.visibility</p:attrName>
                                        </p:attrNameLst>
                                      </p:cBhvr>
                                      <p:to>
                                        <p:strVal val="visible"/>
                                      </p:to>
                                    </p:set>
                                    <p:animEffect transition="in" filter="dissolve">
                                      <p:cBhvr>
                                        <p:cTn id="43" dur="500"/>
                                        <p:tgtEl>
                                          <p:spTgt spid="149515"/>
                                        </p:tgtEl>
                                      </p:cBhvr>
                                    </p:animEffect>
                                  </p:childTnLst>
                                </p:cTn>
                              </p:par>
                              <p:par>
                                <p:cTn id="44" presetID="9" presetClass="entr" presetSubtype="0" fill="hold" grpId="0" nodeType="withEffect">
                                  <p:stCondLst>
                                    <p:cond delay="0"/>
                                  </p:stCondLst>
                                  <p:childTnLst>
                                    <p:set>
                                      <p:cBhvr>
                                        <p:cTn id="45" dur="1" fill="hold">
                                          <p:stCondLst>
                                            <p:cond delay="0"/>
                                          </p:stCondLst>
                                        </p:cTn>
                                        <p:tgtEl>
                                          <p:spTgt spid="149516"/>
                                        </p:tgtEl>
                                        <p:attrNameLst>
                                          <p:attrName>style.visibility</p:attrName>
                                        </p:attrNameLst>
                                      </p:cBhvr>
                                      <p:to>
                                        <p:strVal val="visible"/>
                                      </p:to>
                                    </p:set>
                                    <p:animEffect transition="in" filter="dissolve">
                                      <p:cBhvr>
                                        <p:cTn id="46" dur="500"/>
                                        <p:tgtEl>
                                          <p:spTgt spid="149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9" grpId="0" animBg="1"/>
      <p:bldP spid="149510" grpId="0"/>
      <p:bldP spid="149511" grpId="0" animBg="1"/>
      <p:bldP spid="149512" grpId="0"/>
      <p:bldP spid="149513" grpId="0" animBg="1"/>
      <p:bldP spid="149514" grpId="0"/>
      <p:bldP spid="149515" grpId="0" animBg="1"/>
      <p:bldP spid="1495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9" descr="2_5.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pic>
        <p:nvPicPr>
          <p:cNvPr id="12" name="Picture 11" descr="2_4.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4233863"/>
            <a:ext cx="3429000" cy="2062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 name="Group 33"/>
          <p:cNvGrpSpPr>
            <a:grpSpLocks/>
          </p:cNvGrpSpPr>
          <p:nvPr/>
        </p:nvGrpSpPr>
        <p:grpSpPr bwMode="auto">
          <a:xfrm>
            <a:off x="-76200" y="777875"/>
            <a:ext cx="4191000" cy="2711450"/>
            <a:chOff x="-76200" y="647700"/>
            <a:chExt cx="4191000" cy="2260287"/>
          </a:xfrm>
        </p:grpSpPr>
        <p:pic>
          <p:nvPicPr>
            <p:cNvPr id="23574" name="Picture 12" descr="2-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 y="647700"/>
              <a:ext cx="3460750" cy="2260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75" name="Rectangle 2"/>
            <p:cNvSpPr>
              <a:spLocks/>
            </p:cNvSpPr>
            <p:nvPr/>
          </p:nvSpPr>
          <p:spPr bwMode="auto">
            <a:xfrm>
              <a:off x="-76200" y="1485900"/>
              <a:ext cx="822281"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800000"/>
                  </a:solidFill>
                  <a:latin typeface="Helvetica" charset="0"/>
                  <a:cs typeface="Trebuchet MS" charset="0"/>
                  <a:sym typeface="Trebuchet MS" charset="0"/>
                </a:rPr>
                <a:t>Peter</a:t>
              </a:r>
              <a:endParaRPr lang="en-US" sz="2200" b="1">
                <a:solidFill>
                  <a:srgbClr val="800000"/>
                </a:solidFill>
                <a:latin typeface="Helvetica" charset="0"/>
                <a:cs typeface="Trebuchet MS" charset="0"/>
                <a:sym typeface="Trebuchet MS" charset="0"/>
              </a:endParaRPr>
            </a:p>
          </p:txBody>
        </p:sp>
        <p:sp>
          <p:nvSpPr>
            <p:cNvPr id="23576" name="Rectangle 2"/>
            <p:cNvSpPr>
              <a:spLocks/>
            </p:cNvSpPr>
            <p:nvPr/>
          </p:nvSpPr>
          <p:spPr bwMode="auto">
            <a:xfrm>
              <a:off x="1920919" y="1409700"/>
              <a:ext cx="822281"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800000"/>
                  </a:solidFill>
                  <a:latin typeface="Helvetica" charset="0"/>
                  <a:cs typeface="Trebuchet MS" charset="0"/>
                  <a:sym typeface="Trebuchet MS" charset="0"/>
                </a:rPr>
                <a:t>Mary</a:t>
              </a:r>
              <a:endParaRPr lang="en-US" sz="2200" b="1">
                <a:solidFill>
                  <a:srgbClr val="800000"/>
                </a:solidFill>
                <a:latin typeface="Helvetica" charset="0"/>
                <a:cs typeface="Trebuchet MS" charset="0"/>
                <a:sym typeface="Trebuchet MS" charset="0"/>
              </a:endParaRPr>
            </a:p>
          </p:txBody>
        </p:sp>
        <p:sp>
          <p:nvSpPr>
            <p:cNvPr id="23577" name="Rectangle 2"/>
            <p:cNvSpPr>
              <a:spLocks/>
            </p:cNvSpPr>
            <p:nvPr/>
          </p:nvSpPr>
          <p:spPr bwMode="auto">
            <a:xfrm>
              <a:off x="609600" y="2628900"/>
              <a:ext cx="822281"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800000"/>
                  </a:solidFill>
                  <a:latin typeface="Helvetica" charset="0"/>
                  <a:cs typeface="Trebuchet MS" charset="0"/>
                  <a:sym typeface="Trebuchet MS" charset="0"/>
                </a:rPr>
                <a:t>Albert</a:t>
              </a:r>
              <a:endParaRPr lang="en-US" sz="2200" b="1">
                <a:solidFill>
                  <a:srgbClr val="800000"/>
                </a:solidFill>
                <a:latin typeface="Helvetica" charset="0"/>
                <a:cs typeface="Trebuchet MS" charset="0"/>
                <a:sym typeface="Trebuchet MS" charset="0"/>
              </a:endParaRPr>
            </a:p>
          </p:txBody>
        </p:sp>
        <p:sp>
          <p:nvSpPr>
            <p:cNvPr id="23578" name="Rectangle 2"/>
            <p:cNvSpPr>
              <a:spLocks/>
            </p:cNvSpPr>
            <p:nvPr/>
          </p:nvSpPr>
          <p:spPr bwMode="auto">
            <a:xfrm>
              <a:off x="3292519" y="1849279"/>
              <a:ext cx="822281"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800000"/>
                  </a:solidFill>
                  <a:latin typeface="Helvetica" charset="0"/>
                  <a:cs typeface="Trebuchet MS" charset="0"/>
                  <a:sym typeface="Trebuchet MS" charset="0"/>
                </a:rPr>
                <a:t>Albert</a:t>
              </a:r>
              <a:endParaRPr lang="en-US" sz="2200" b="1">
                <a:solidFill>
                  <a:srgbClr val="800000"/>
                </a:solidFill>
                <a:latin typeface="Helvetica" charset="0"/>
                <a:cs typeface="Trebuchet MS" charset="0"/>
                <a:sym typeface="Trebuchet MS" charset="0"/>
              </a:endParaRPr>
            </a:p>
          </p:txBody>
        </p:sp>
        <p:sp>
          <p:nvSpPr>
            <p:cNvPr id="23579" name="Rectangle 2"/>
            <p:cNvSpPr>
              <a:spLocks/>
            </p:cNvSpPr>
            <p:nvPr/>
          </p:nvSpPr>
          <p:spPr bwMode="auto">
            <a:xfrm>
              <a:off x="2667000" y="1301234"/>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co-worker</a:t>
              </a:r>
            </a:p>
          </p:txBody>
        </p:sp>
        <p:sp>
          <p:nvSpPr>
            <p:cNvPr id="23580" name="Rectangle 2"/>
            <p:cNvSpPr>
              <a:spLocks/>
            </p:cNvSpPr>
            <p:nvPr/>
          </p:nvSpPr>
          <p:spPr bwMode="auto">
            <a:xfrm>
              <a:off x="1692319" y="1987034"/>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friend</a:t>
              </a:r>
            </a:p>
          </p:txBody>
        </p:sp>
        <p:sp>
          <p:nvSpPr>
            <p:cNvPr id="23581" name="Rectangle 2"/>
            <p:cNvSpPr>
              <a:spLocks/>
            </p:cNvSpPr>
            <p:nvPr/>
          </p:nvSpPr>
          <p:spPr bwMode="auto">
            <a:xfrm>
              <a:off x="244519" y="2003167"/>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brothers</a:t>
              </a:r>
            </a:p>
          </p:txBody>
        </p:sp>
        <p:sp>
          <p:nvSpPr>
            <p:cNvPr id="23582" name="Rectangle 2"/>
            <p:cNvSpPr>
              <a:spLocks/>
            </p:cNvSpPr>
            <p:nvPr/>
          </p:nvSpPr>
          <p:spPr bwMode="auto">
            <a:xfrm>
              <a:off x="930319" y="1148834"/>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friend</a:t>
              </a:r>
            </a:p>
          </p:txBody>
        </p:sp>
      </p:grpSp>
      <p:grpSp>
        <p:nvGrpSpPr>
          <p:cNvPr id="5" name="Group 34"/>
          <p:cNvGrpSpPr>
            <a:grpSpLocks/>
          </p:cNvGrpSpPr>
          <p:nvPr/>
        </p:nvGrpSpPr>
        <p:grpSpPr bwMode="auto">
          <a:xfrm>
            <a:off x="0" y="3886200"/>
            <a:ext cx="3733800" cy="2103438"/>
            <a:chOff x="0" y="3238500"/>
            <a:chExt cx="3733800" cy="1752600"/>
          </a:xfrm>
        </p:grpSpPr>
        <p:pic>
          <p:nvPicPr>
            <p:cNvPr id="23569" name="Picture 13" descr="2-2.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18836" y="3238500"/>
              <a:ext cx="3514964"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70" name="Rectangle 2"/>
            <p:cNvSpPr>
              <a:spLocks/>
            </p:cNvSpPr>
            <p:nvPr/>
          </p:nvSpPr>
          <p:spPr bwMode="auto">
            <a:xfrm>
              <a:off x="0" y="3543300"/>
              <a:ext cx="99060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008000"/>
                  </a:solidFill>
                  <a:latin typeface="Helvetica" charset="0"/>
                  <a:cs typeface="Trebuchet MS" charset="0"/>
                  <a:sym typeface="Trebuchet MS" charset="0"/>
                </a:rPr>
                <a:t>Protein 1</a:t>
              </a:r>
              <a:endParaRPr lang="en-US" sz="2200" b="1">
                <a:solidFill>
                  <a:srgbClr val="008000"/>
                </a:solidFill>
                <a:latin typeface="Helvetica" charset="0"/>
                <a:cs typeface="Trebuchet MS" charset="0"/>
                <a:sym typeface="Trebuchet MS" charset="0"/>
              </a:endParaRPr>
            </a:p>
          </p:txBody>
        </p:sp>
        <p:sp>
          <p:nvSpPr>
            <p:cNvPr id="23571" name="Rectangle 2"/>
            <p:cNvSpPr>
              <a:spLocks/>
            </p:cNvSpPr>
            <p:nvPr/>
          </p:nvSpPr>
          <p:spPr bwMode="auto">
            <a:xfrm>
              <a:off x="1524000" y="3467100"/>
              <a:ext cx="99060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008000"/>
                  </a:solidFill>
                  <a:latin typeface="Helvetica" charset="0"/>
                  <a:cs typeface="Trebuchet MS" charset="0"/>
                  <a:sym typeface="Trebuchet MS" charset="0"/>
                </a:rPr>
                <a:t>Protein 2</a:t>
              </a:r>
              <a:endParaRPr lang="en-US" sz="2200" b="1">
                <a:solidFill>
                  <a:srgbClr val="008000"/>
                </a:solidFill>
                <a:latin typeface="Helvetica" charset="0"/>
                <a:cs typeface="Trebuchet MS" charset="0"/>
                <a:sym typeface="Trebuchet MS" charset="0"/>
              </a:endParaRPr>
            </a:p>
          </p:txBody>
        </p:sp>
        <p:sp>
          <p:nvSpPr>
            <p:cNvPr id="23572" name="Rectangle 2"/>
            <p:cNvSpPr>
              <a:spLocks/>
            </p:cNvSpPr>
            <p:nvPr/>
          </p:nvSpPr>
          <p:spPr bwMode="auto">
            <a:xfrm>
              <a:off x="2514600" y="3789521"/>
              <a:ext cx="99060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008000"/>
                  </a:solidFill>
                  <a:latin typeface="Helvetica" charset="0"/>
                  <a:cs typeface="Trebuchet MS" charset="0"/>
                  <a:sym typeface="Trebuchet MS" charset="0"/>
                </a:rPr>
                <a:t>Protein 5</a:t>
              </a:r>
              <a:endParaRPr lang="en-US" sz="2200" b="1">
                <a:solidFill>
                  <a:srgbClr val="008000"/>
                </a:solidFill>
                <a:latin typeface="Helvetica" charset="0"/>
                <a:cs typeface="Trebuchet MS" charset="0"/>
                <a:sym typeface="Trebuchet MS" charset="0"/>
              </a:endParaRPr>
            </a:p>
          </p:txBody>
        </p:sp>
        <p:sp>
          <p:nvSpPr>
            <p:cNvPr id="23573" name="Rectangle 2"/>
            <p:cNvSpPr>
              <a:spLocks/>
            </p:cNvSpPr>
            <p:nvPr/>
          </p:nvSpPr>
          <p:spPr bwMode="auto">
            <a:xfrm>
              <a:off x="218836" y="4762500"/>
              <a:ext cx="99060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008000"/>
                  </a:solidFill>
                  <a:latin typeface="Helvetica" charset="0"/>
                  <a:cs typeface="Trebuchet MS" charset="0"/>
                  <a:sym typeface="Trebuchet MS" charset="0"/>
                </a:rPr>
                <a:t>Protein 9</a:t>
              </a:r>
              <a:endParaRPr lang="en-US" sz="2200" b="1">
                <a:solidFill>
                  <a:srgbClr val="008000"/>
                </a:solidFill>
                <a:latin typeface="Helvetica" charset="0"/>
                <a:cs typeface="Trebuchet MS" charset="0"/>
                <a:sym typeface="Trebuchet MS" charset="0"/>
              </a:endParaRPr>
            </a:p>
          </p:txBody>
        </p:sp>
      </p:grpSp>
      <p:grpSp>
        <p:nvGrpSpPr>
          <p:cNvPr id="20" name="Group 32"/>
          <p:cNvGrpSpPr>
            <a:grpSpLocks/>
          </p:cNvGrpSpPr>
          <p:nvPr/>
        </p:nvGrpSpPr>
        <p:grpSpPr bwMode="auto">
          <a:xfrm>
            <a:off x="4267200" y="665163"/>
            <a:ext cx="4343400" cy="2946400"/>
            <a:chOff x="4267199" y="553665"/>
            <a:chExt cx="4343401" cy="2456235"/>
          </a:xfrm>
        </p:grpSpPr>
        <p:pic>
          <p:nvPicPr>
            <p:cNvPr id="23561" name="Picture 10" descr="2_3.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762499" y="553665"/>
              <a:ext cx="3848101" cy="24562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62" name="Rectangle 2"/>
            <p:cNvSpPr>
              <a:spLocks/>
            </p:cNvSpPr>
            <p:nvPr/>
          </p:nvSpPr>
          <p:spPr bwMode="auto">
            <a:xfrm>
              <a:off x="5486400" y="1148834"/>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Movie 1</a:t>
              </a:r>
            </a:p>
          </p:txBody>
        </p:sp>
        <p:sp>
          <p:nvSpPr>
            <p:cNvPr id="23563" name="Rectangle 2"/>
            <p:cNvSpPr>
              <a:spLocks/>
            </p:cNvSpPr>
            <p:nvPr/>
          </p:nvSpPr>
          <p:spPr bwMode="auto">
            <a:xfrm>
              <a:off x="6324600" y="1866900"/>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Movie 3</a:t>
              </a:r>
            </a:p>
          </p:txBody>
        </p:sp>
        <p:sp>
          <p:nvSpPr>
            <p:cNvPr id="23564" name="Rectangle 2"/>
            <p:cNvSpPr>
              <a:spLocks/>
            </p:cNvSpPr>
            <p:nvPr/>
          </p:nvSpPr>
          <p:spPr bwMode="auto">
            <a:xfrm>
              <a:off x="4740319" y="2019300"/>
              <a:ext cx="822281" cy="153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200" i="1">
                  <a:solidFill>
                    <a:srgbClr val="000000"/>
                  </a:solidFill>
                  <a:latin typeface="Helvetica" charset="0"/>
                  <a:cs typeface="Trebuchet MS" charset="0"/>
                  <a:sym typeface="Trebuchet MS" charset="0"/>
                </a:rPr>
                <a:t>Movie 2</a:t>
              </a:r>
            </a:p>
          </p:txBody>
        </p:sp>
        <p:sp>
          <p:nvSpPr>
            <p:cNvPr id="23565" name="Rectangle 2"/>
            <p:cNvSpPr>
              <a:spLocks/>
            </p:cNvSpPr>
            <p:nvPr/>
          </p:nvSpPr>
          <p:spPr bwMode="auto">
            <a:xfrm>
              <a:off x="5029200" y="2763679"/>
              <a:ext cx="99060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17375E"/>
                  </a:solidFill>
                  <a:latin typeface="Helvetica" charset="0"/>
                  <a:cs typeface="Trebuchet MS" charset="0"/>
                  <a:sym typeface="Trebuchet MS" charset="0"/>
                </a:rPr>
                <a:t>Actor 3</a:t>
              </a:r>
              <a:endParaRPr lang="en-US" sz="2200" b="1">
                <a:solidFill>
                  <a:srgbClr val="17375E"/>
                </a:solidFill>
                <a:latin typeface="Helvetica" charset="0"/>
                <a:cs typeface="Trebuchet MS" charset="0"/>
                <a:sym typeface="Trebuchet MS" charset="0"/>
              </a:endParaRPr>
            </a:p>
          </p:txBody>
        </p:sp>
        <p:sp>
          <p:nvSpPr>
            <p:cNvPr id="23566" name="Rectangle 2"/>
            <p:cNvSpPr>
              <a:spLocks/>
            </p:cNvSpPr>
            <p:nvPr/>
          </p:nvSpPr>
          <p:spPr bwMode="auto">
            <a:xfrm>
              <a:off x="4267199" y="1485900"/>
              <a:ext cx="990600" cy="20518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31748" bIns="0">
              <a:spAutoFit/>
            </a:bodyPr>
            <a:lstStyle/>
            <a:p>
              <a:pPr marL="30163" algn="ctr">
                <a:buClr>
                  <a:srgbClr val="CC0000"/>
                </a:buClr>
                <a:buSzPct val="100000"/>
              </a:pPr>
              <a:r>
                <a:rPr lang="en-US" sz="1600" b="1">
                  <a:solidFill>
                    <a:srgbClr val="17375E"/>
                  </a:solidFill>
                  <a:latin typeface="Helvetica" charset="0"/>
                  <a:cs typeface="Trebuchet MS" charset="0"/>
                  <a:sym typeface="Trebuchet MS" charset="0"/>
                </a:rPr>
                <a:t>Actor 1</a:t>
              </a:r>
            </a:p>
          </p:txBody>
        </p:sp>
        <p:sp>
          <p:nvSpPr>
            <p:cNvPr id="31" name="Rectangle 2"/>
            <p:cNvSpPr>
              <a:spLocks/>
            </p:cNvSpPr>
            <p:nvPr/>
          </p:nvSpPr>
          <p:spPr bwMode="auto">
            <a:xfrm>
              <a:off x="6477000" y="1409906"/>
              <a:ext cx="990600" cy="205128"/>
            </a:xfrm>
            <a:prstGeom prst="rect">
              <a:avLst/>
            </a:prstGeom>
            <a:noFill/>
            <a:ln w="12700">
              <a:noFill/>
              <a:miter lim="800000"/>
              <a:headEnd/>
              <a:tailEnd/>
            </a:ln>
          </p:spPr>
          <p:txBody>
            <a:bodyPr lIns="0" tIns="0" rIns="31748" bIns="0">
              <a:spAutoFit/>
            </a:bodyPr>
            <a:lstStyle/>
            <a:p>
              <a:pPr marL="31253" algn="ctr">
                <a:buClr>
                  <a:srgbClr val="CC0000"/>
                </a:buClr>
                <a:buSzPct val="100000"/>
                <a:defRPr/>
              </a:pPr>
              <a:r>
                <a:rPr lang="en-US" sz="1600" b="1" dirty="0">
                  <a:solidFill>
                    <a:schemeClr val="tx2">
                      <a:lumMod val="75000"/>
                    </a:schemeClr>
                  </a:solidFill>
                  <a:latin typeface="Helvetica"/>
                  <a:ea typeface="Trebuchet MS" pitchFamily="-112" charset="0"/>
                  <a:cs typeface="Helvetica"/>
                  <a:sym typeface="Trebuchet MS" pitchFamily="-112" charset="0"/>
                </a:rPr>
                <a:t>Actor 2</a:t>
              </a:r>
            </a:p>
          </p:txBody>
        </p:sp>
        <p:sp>
          <p:nvSpPr>
            <p:cNvPr id="32" name="Rectangle 2"/>
            <p:cNvSpPr>
              <a:spLocks/>
            </p:cNvSpPr>
            <p:nvPr/>
          </p:nvSpPr>
          <p:spPr bwMode="auto">
            <a:xfrm>
              <a:off x="7467600" y="1849276"/>
              <a:ext cx="990600" cy="205128"/>
            </a:xfrm>
            <a:prstGeom prst="rect">
              <a:avLst/>
            </a:prstGeom>
            <a:noFill/>
            <a:ln w="12700">
              <a:noFill/>
              <a:miter lim="800000"/>
              <a:headEnd/>
              <a:tailEnd/>
            </a:ln>
          </p:spPr>
          <p:txBody>
            <a:bodyPr lIns="0" tIns="0" rIns="31748" bIns="0">
              <a:spAutoFit/>
            </a:bodyPr>
            <a:lstStyle/>
            <a:p>
              <a:pPr marL="31253" algn="ctr">
                <a:buClr>
                  <a:srgbClr val="CC0000"/>
                </a:buClr>
                <a:buSzPct val="100000"/>
                <a:defRPr/>
              </a:pPr>
              <a:r>
                <a:rPr lang="en-US" sz="1600" b="1" dirty="0">
                  <a:solidFill>
                    <a:schemeClr val="tx2">
                      <a:lumMod val="75000"/>
                    </a:schemeClr>
                  </a:solidFill>
                  <a:latin typeface="Helvetica"/>
                  <a:ea typeface="Trebuchet MS" pitchFamily="-112" charset="0"/>
                  <a:cs typeface="Helvetica"/>
                  <a:sym typeface="Trebuchet MS" pitchFamily="-112" charset="0"/>
                </a:rPr>
                <a:t>Actor 4</a:t>
              </a:r>
            </a:p>
          </p:txBody>
        </p:sp>
      </p:grpSp>
      <p:sp>
        <p:nvSpPr>
          <p:cNvPr id="37" name="Rectangle 2"/>
          <p:cNvSpPr>
            <a:spLocks/>
          </p:cNvSpPr>
          <p:nvPr/>
        </p:nvSpPr>
        <p:spPr bwMode="auto">
          <a:xfrm>
            <a:off x="4572000" y="5532438"/>
            <a:ext cx="5572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lIns="0" tIns="0" rIns="31748" bIns="0">
            <a:spAutoFit/>
          </a:bodyPr>
          <a:lstStyle/>
          <a:p>
            <a:pPr marL="30163">
              <a:buClr>
                <a:srgbClr val="CC0000"/>
              </a:buClr>
              <a:buSzPct val="100000"/>
            </a:pPr>
            <a:r>
              <a:rPr lang="en-US" sz="2200">
                <a:solidFill>
                  <a:srgbClr val="000000"/>
                </a:solidFill>
                <a:latin typeface="Helvetica" charset="0"/>
                <a:cs typeface="Trebuchet MS" charset="0"/>
                <a:sym typeface="Trebuchet MS" charset="0"/>
              </a:rPr>
              <a:t>N=4</a:t>
            </a:r>
          </a:p>
          <a:p>
            <a:pPr marL="30163">
              <a:buClr>
                <a:srgbClr val="CC0000"/>
              </a:buClr>
              <a:buSzPct val="100000"/>
            </a:pPr>
            <a:r>
              <a:rPr lang="en-US" sz="2200">
                <a:solidFill>
                  <a:srgbClr val="000000"/>
                </a:solidFill>
                <a:latin typeface="Helvetica" charset="0"/>
                <a:cs typeface="Trebuchet MS" charset="0"/>
                <a:sym typeface="Trebuchet MS" charset="0"/>
              </a:rPr>
              <a:t>L=4</a:t>
            </a:r>
          </a:p>
        </p:txBody>
      </p:sp>
      <p:sp>
        <p:nvSpPr>
          <p:cNvPr id="23559" name="TextBox 3"/>
          <p:cNvSpPr txBox="1">
            <a:spLocks noChangeArrowheads="1"/>
          </p:cNvSpPr>
          <p:nvPr/>
        </p:nvSpPr>
        <p:spPr bwMode="auto">
          <a:xfrm>
            <a:off x="6477000" y="6480175"/>
            <a:ext cx="2590800" cy="230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r>
              <a:rPr lang="en-US" sz="900" b="1">
                <a:solidFill>
                  <a:srgbClr val="BFBFBF"/>
                </a:solidFill>
                <a:latin typeface="Helvetica" charset="0"/>
                <a:cs typeface="Helvetica" charset="0"/>
              </a:rPr>
              <a:t>Network Science: Graph Theory</a:t>
            </a:r>
            <a:r>
              <a:rPr lang="en-US" sz="600" i="1">
                <a:solidFill>
                  <a:srgbClr val="BFBFBF"/>
                </a:solidFill>
                <a:latin typeface="Helvetica" charset="0"/>
                <a:cs typeface="Helvetica" charset="0"/>
              </a:rPr>
              <a:t>   2012</a:t>
            </a:r>
          </a:p>
        </p:txBody>
      </p:sp>
      <p:sp>
        <p:nvSpPr>
          <p:cNvPr id="23560" name="Text Box 2"/>
          <p:cNvSpPr txBox="1">
            <a:spLocks noChangeArrowheads="1"/>
          </p:cNvSpPr>
          <p:nvPr/>
        </p:nvSpPr>
        <p:spPr bwMode="auto">
          <a:xfrm>
            <a:off x="609600" y="76200"/>
            <a:ext cx="74676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3600" dirty="0">
                <a:solidFill>
                  <a:srgbClr val="003366"/>
                </a:solidFill>
                <a:latin typeface="Calibri" charset="0"/>
                <a:cs typeface="Calibri" charset="0"/>
              </a:rPr>
              <a:t>Relationships (Networks) and Graphs</a:t>
            </a:r>
            <a:endParaRPr lang="en-US" sz="3200" dirty="0">
              <a:latin typeface="Calibri" charset="0"/>
              <a:cs typeface="Calibri" charset="0"/>
            </a:endParaRPr>
          </a:p>
        </p:txBody>
      </p:sp>
    </p:spTree>
    <p:extLst>
      <p:ext uri="{BB962C8B-B14F-4D97-AF65-F5344CB8AC3E}">
        <p14:creationId xmlns:p14="http://schemas.microsoft.com/office/powerpoint/2010/main" val="10634059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ChangeArrowheads="1"/>
          </p:cNvSpPr>
          <p:nvPr>
            <p:ph type="title"/>
          </p:nvPr>
        </p:nvSpPr>
        <p:spPr>
          <a:xfrm>
            <a:off x="609600" y="304800"/>
            <a:ext cx="8077200" cy="762000"/>
          </a:xfrm>
        </p:spPr>
        <p:txBody>
          <a:bodyPr>
            <a:normAutofit fontScale="90000"/>
          </a:bodyPr>
          <a:lstStyle/>
          <a:p>
            <a:pPr fontAlgn="auto">
              <a:spcAft>
                <a:spcPts val="0"/>
              </a:spcAft>
              <a:defRPr/>
            </a:pPr>
            <a:r>
              <a:rPr lang="en-US">
                <a:latin typeface="Comic Sans MS" charset="0"/>
              </a:rPr>
              <a:t>Milgram: Six Degrees of Separation</a:t>
            </a:r>
          </a:p>
        </p:txBody>
      </p:sp>
      <p:sp>
        <p:nvSpPr>
          <p:cNvPr id="38915" name="Rectangle 3" descr="Rectangle: Click to edit Master text styles&#10;Second level&#10;Third level&#10;Fourth level&#10;Fifth level"/>
          <p:cNvSpPr>
            <a:spLocks noGrp="1" noChangeArrowheads="1"/>
          </p:cNvSpPr>
          <p:nvPr>
            <p:ph idx="1"/>
          </p:nvPr>
        </p:nvSpPr>
        <p:spPr>
          <a:xfrm>
            <a:off x="4876800" y="1676400"/>
            <a:ext cx="3962400" cy="4572000"/>
          </a:xfrm>
        </p:spPr>
        <p:txBody>
          <a:bodyPr/>
          <a:lstStyle/>
          <a:p>
            <a:pPr>
              <a:lnSpc>
                <a:spcPct val="90000"/>
              </a:lnSpc>
            </a:pPr>
            <a:r>
              <a:rPr lang="en-US" dirty="0">
                <a:latin typeface="Calibri" charset="0"/>
              </a:rPr>
              <a:t>296 People in Omaha, NE, were given a letter,</a:t>
            </a:r>
            <a:br>
              <a:rPr lang="en-US" dirty="0">
                <a:latin typeface="Calibri" charset="0"/>
              </a:rPr>
            </a:br>
            <a:r>
              <a:rPr lang="en-US" dirty="0">
                <a:latin typeface="Calibri" charset="0"/>
              </a:rPr>
              <a:t>asked to try to reach a stockbroker in Sharon, MA,</a:t>
            </a:r>
            <a:br>
              <a:rPr lang="en-US" dirty="0">
                <a:latin typeface="Calibri" charset="0"/>
              </a:rPr>
            </a:br>
            <a:r>
              <a:rPr lang="en-US" dirty="0">
                <a:latin typeface="Calibri" charset="0"/>
              </a:rPr>
              <a:t>via personal acquaintances</a:t>
            </a:r>
          </a:p>
          <a:p>
            <a:pPr>
              <a:lnSpc>
                <a:spcPct val="90000"/>
              </a:lnSpc>
            </a:pPr>
            <a:r>
              <a:rPr lang="en-US" dirty="0">
                <a:latin typeface="Calibri" charset="0"/>
              </a:rPr>
              <a:t>20% reached target</a:t>
            </a:r>
          </a:p>
          <a:p>
            <a:pPr>
              <a:lnSpc>
                <a:spcPct val="90000"/>
              </a:lnSpc>
            </a:pPr>
            <a:endParaRPr lang="en-US" dirty="0">
              <a:latin typeface="Calibri" charset="0"/>
            </a:endParaRPr>
          </a:p>
          <a:p>
            <a:pPr>
              <a:lnSpc>
                <a:spcPct val="90000"/>
              </a:lnSpc>
            </a:pPr>
            <a:r>
              <a:rPr lang="en-US" dirty="0">
                <a:latin typeface="Calibri" charset="0"/>
              </a:rPr>
              <a:t>average number of </a:t>
            </a:r>
            <a:r>
              <a:rPr lang="ja-JP" altLang="en-US" dirty="0">
                <a:latin typeface="Calibri" charset="0"/>
              </a:rPr>
              <a:t>“</a:t>
            </a:r>
            <a:r>
              <a:rPr lang="en-US" altLang="ja-JP" dirty="0">
                <a:latin typeface="Calibri" charset="0"/>
              </a:rPr>
              <a:t>hops</a:t>
            </a:r>
            <a:r>
              <a:rPr lang="ja-JP" altLang="en-US" dirty="0">
                <a:latin typeface="Calibri" charset="0"/>
              </a:rPr>
              <a:t>”</a:t>
            </a:r>
            <a:r>
              <a:rPr lang="en-US" altLang="ja-JP" dirty="0">
                <a:latin typeface="Calibri" charset="0"/>
              </a:rPr>
              <a:t> in the completed chains = 6.5</a:t>
            </a:r>
          </a:p>
          <a:p>
            <a:pPr>
              <a:lnSpc>
                <a:spcPct val="90000"/>
              </a:lnSpc>
            </a:pPr>
            <a:r>
              <a:rPr lang="en-US" dirty="0">
                <a:latin typeface="Calibri" charset="0"/>
              </a:rPr>
              <a:t>Why are chains so short?</a:t>
            </a:r>
            <a:br>
              <a:rPr lang="en-US" dirty="0">
                <a:latin typeface="Calibri" charset="0"/>
              </a:rPr>
            </a:br>
            <a:endParaRPr lang="en-US" dirty="0">
              <a:latin typeface="Calibri" charset="0"/>
            </a:endParaRPr>
          </a:p>
          <a:p>
            <a:pPr>
              <a:lnSpc>
                <a:spcPct val="90000"/>
              </a:lnSpc>
            </a:pPr>
            <a:r>
              <a:rPr lang="en-US" dirty="0">
                <a:latin typeface="Calibri" charset="0"/>
              </a:rPr>
              <a:t>I know!</a:t>
            </a:r>
            <a:br>
              <a:rPr lang="en-US" dirty="0">
                <a:latin typeface="Calibri" charset="0"/>
              </a:rPr>
            </a:br>
            <a:r>
              <a:rPr lang="en-US" dirty="0">
                <a:latin typeface="Calibri" charset="0"/>
              </a:rPr>
              <a:t>Exponential growth of friends!</a:t>
            </a:r>
          </a:p>
          <a:p>
            <a:pPr>
              <a:lnSpc>
                <a:spcPct val="90000"/>
              </a:lnSpc>
            </a:pPr>
            <a:endParaRPr lang="en-US" dirty="0">
              <a:latin typeface="Helvetica" charset="0"/>
            </a:endParaRPr>
          </a:p>
        </p:txBody>
      </p:sp>
      <p:pic>
        <p:nvPicPr>
          <p:cNvPr id="48131" name="Picture 4"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3625"/>
            <a:ext cx="4648200" cy="303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8917" name="Picture 5" descr="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3883025"/>
            <a:ext cx="3276600" cy="28225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37" presetClass="entr" presetSubtype="0" fill="hold" nodeType="clickEffect">
                                  <p:stCondLst>
                                    <p:cond delay="0"/>
                                  </p:stCondLst>
                                  <p:childTnLst>
                                    <p:set>
                                      <p:cBhvr>
                                        <p:cTn id="18" dur="1" fill="hold">
                                          <p:stCondLst>
                                            <p:cond delay="0"/>
                                          </p:stCondLst>
                                        </p:cTn>
                                        <p:tgtEl>
                                          <p:spTgt spid="38917"/>
                                        </p:tgtEl>
                                        <p:attrNameLst>
                                          <p:attrName>style.visibility</p:attrName>
                                        </p:attrNameLst>
                                      </p:cBhvr>
                                      <p:to>
                                        <p:strVal val="visible"/>
                                      </p:to>
                                    </p:set>
                                    <p:animEffect transition="in" filter="fade">
                                      <p:cBhvr>
                                        <p:cTn id="19" dur="1000"/>
                                        <p:tgtEl>
                                          <p:spTgt spid="38917"/>
                                        </p:tgtEl>
                                      </p:cBhvr>
                                    </p:animEffect>
                                    <p:anim calcmode="lin" valueType="num">
                                      <p:cBhvr>
                                        <p:cTn id="20" dur="1000" fill="hold"/>
                                        <p:tgtEl>
                                          <p:spTgt spid="38917"/>
                                        </p:tgtEl>
                                        <p:attrNameLst>
                                          <p:attrName>ppt_x</p:attrName>
                                        </p:attrNameLst>
                                      </p:cBhvr>
                                      <p:tavLst>
                                        <p:tav tm="0">
                                          <p:val>
                                            <p:strVal val="#ppt_x"/>
                                          </p:val>
                                        </p:tav>
                                        <p:tav tm="100000">
                                          <p:val>
                                            <p:strVal val="#ppt_x"/>
                                          </p:val>
                                        </p:tav>
                                      </p:tavLst>
                                    </p:anim>
                                    <p:anim calcmode="lin" valueType="num">
                                      <p:cBhvr>
                                        <p:cTn id="21" dur="900" decel="100000" fill="hold"/>
                                        <p:tgtEl>
                                          <p:spTgt spid="3891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38917"/>
                                        </p:tgtEl>
                                        <p:attrNameLst>
                                          <p:attrName>ppt_y</p:attrName>
                                        </p:attrNameLst>
                                      </p:cBhvr>
                                      <p:tavLst>
                                        <p:tav tm="0">
                                          <p:val>
                                            <p:strVal val="#ppt_y-.03"/>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609600" y="304800"/>
            <a:ext cx="8077200" cy="762000"/>
          </a:xfrm>
          <a:prstGeom prst="rect">
            <a:avLst/>
          </a:prstGeom>
        </p:spPr>
        <p:txBody>
          <a:bodyPr/>
          <a:lstStyle/>
          <a:p>
            <a:pPr lvl="0" defTabSz="658368">
              <a:defRPr sz="1800" cap="none" spc="0">
                <a:solidFill>
                  <a:srgbClr val="000000"/>
                </a:solidFill>
              </a:defRPr>
            </a:pPr>
            <a:r>
              <a:rPr sz="1872" cap="all" spc="-72">
                <a:solidFill>
                  <a:srgbClr val="D1282E"/>
                </a:solidFill>
                <a:latin typeface="Comic Sans MS"/>
                <a:ea typeface="Comic Sans MS"/>
                <a:cs typeface="Comic Sans MS"/>
                <a:sym typeface="Comic Sans MS"/>
              </a:rPr>
              <a:t>Today we can measure this with </a:t>
            </a:r>
            <a:br>
              <a:rPr sz="1872" cap="all" spc="-72">
                <a:solidFill>
                  <a:srgbClr val="D1282E"/>
                </a:solidFill>
                <a:latin typeface="Comic Sans MS"/>
                <a:ea typeface="Comic Sans MS"/>
                <a:cs typeface="Comic Sans MS"/>
                <a:sym typeface="Comic Sans MS"/>
              </a:rPr>
            </a:br>
            <a:r>
              <a:rPr sz="1872" cap="all" spc="-72">
                <a:solidFill>
                  <a:srgbClr val="D1282E"/>
                </a:solidFill>
                <a:latin typeface="Comic Sans MS"/>
                <a:ea typeface="Comic Sans MS"/>
                <a:cs typeface="Comic Sans MS"/>
                <a:sym typeface="Comic Sans MS"/>
              </a:rPr>
              <a:t>2 billion people </a:t>
            </a:r>
          </a:p>
        </p:txBody>
      </p:sp>
      <p:sp>
        <p:nvSpPr>
          <p:cNvPr id="161" name="Shape 161" descr="Rectangle: Click to edit Master text styles&#10;Second level&#10;Third level&#10;Fourth level&#10;Fifth level"/>
          <p:cNvSpPr>
            <a:spLocks noGrp="1"/>
          </p:cNvSpPr>
          <p:nvPr>
            <p:ph type="body" idx="1"/>
          </p:nvPr>
        </p:nvSpPr>
        <p:spPr>
          <a:xfrm>
            <a:off x="381000" y="5638800"/>
            <a:ext cx="8153400" cy="914400"/>
          </a:xfrm>
          <a:prstGeom prst="rect">
            <a:avLst/>
          </a:prstGeom>
        </p:spPr>
        <p:txBody>
          <a:bodyPr lIns="0" tIns="0" rIns="0" bIns="0">
            <a:normAutofit/>
          </a:bodyPr>
          <a:lstStyle>
            <a:lvl1pPr>
              <a:lnSpc>
                <a:spcPct val="90000"/>
              </a:lnSpc>
              <a:defRPr>
                <a:latin typeface="+mj-lt"/>
                <a:ea typeface="+mj-ea"/>
                <a:cs typeface="+mj-cs"/>
                <a:sym typeface="Helvetica"/>
              </a:defRPr>
            </a:lvl1pPr>
          </a:lstStyle>
          <a:p>
            <a:pPr lvl="0">
              <a:defRPr sz="1800" b="0"/>
            </a:pPr>
            <a:r>
              <a:rPr sz="2000" b="1"/>
              <a:t>The majority of Facebook users (~2 billion people) have an average between 3 and 4 steps.</a:t>
            </a:r>
          </a:p>
        </p:txBody>
      </p:sp>
      <p:pic>
        <p:nvPicPr>
          <p:cNvPr id="162" name="image38.png" descr="post00006_image0004.png"/>
          <p:cNvPicPr/>
          <p:nvPr/>
        </p:nvPicPr>
        <p:blipFill>
          <a:blip r:embed="rId3">
            <a:extLst/>
          </a:blip>
          <a:stretch>
            <a:fillRect/>
          </a:stretch>
        </p:blipFill>
        <p:spPr>
          <a:xfrm>
            <a:off x="762000" y="1649877"/>
            <a:ext cx="7204606" cy="3684124"/>
          </a:xfrm>
          <a:prstGeom prst="rect">
            <a:avLst/>
          </a:prstGeom>
          <a:ln w="12700">
            <a:miter lim="400000"/>
          </a:ln>
        </p:spPr>
      </p:pic>
    </p:spTree>
    <p:extLst>
      <p:ext uri="{BB962C8B-B14F-4D97-AF65-F5344CB8AC3E}">
        <p14:creationId xmlns:p14="http://schemas.microsoft.com/office/powerpoint/2010/main" val="2841623974"/>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61">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1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build="p"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fontAlgn="auto">
              <a:spcAft>
                <a:spcPts val="0"/>
              </a:spcAft>
              <a:defRPr/>
            </a:pPr>
            <a:r>
              <a:rPr lang="en-US">
                <a:latin typeface="Comic Sans MS" charset="0"/>
              </a:rPr>
              <a:t>Why are Chains so Short?</a:t>
            </a:r>
          </a:p>
        </p:txBody>
      </p:sp>
      <p:sp>
        <p:nvSpPr>
          <p:cNvPr id="50178" name="Content Placeholder 2" descr="Rectangle: Click to edit Master text styles&#10;Second level&#10;Third level&#10;Fourth level&#10;Fifth level"/>
          <p:cNvSpPr>
            <a:spLocks noGrp="1"/>
          </p:cNvSpPr>
          <p:nvPr>
            <p:ph idx="1"/>
          </p:nvPr>
        </p:nvSpPr>
        <p:spPr>
          <a:xfrm>
            <a:off x="609600" y="1676400"/>
            <a:ext cx="8458200" cy="4343400"/>
          </a:xfrm>
        </p:spPr>
        <p:txBody>
          <a:bodyPr/>
          <a:lstStyle/>
          <a:p>
            <a:pPr>
              <a:buFont typeface="Wingdings" charset="0"/>
              <a:buNone/>
            </a:pPr>
            <a:r>
              <a:rPr lang="en-US" sz="3200">
                <a:latin typeface="Calibri" charset="0"/>
              </a:rPr>
              <a:t>If I count my friends</a:t>
            </a:r>
            <a:r>
              <a:rPr lang="ja-JP" altLang="en-US" sz="3200">
                <a:latin typeface="Calibri" charset="0"/>
              </a:rPr>
              <a:t>’</a:t>
            </a:r>
            <a:r>
              <a:rPr lang="en-US" altLang="ja-JP" sz="3200">
                <a:latin typeface="Calibri" charset="0"/>
              </a:rPr>
              <a:t> friends</a:t>
            </a:r>
            <a:r>
              <a:rPr lang="ja-JP" altLang="en-US" sz="3200">
                <a:latin typeface="Calibri" charset="0"/>
              </a:rPr>
              <a:t>’</a:t>
            </a:r>
            <a:r>
              <a:rPr lang="en-US" altLang="ja-JP" sz="3200">
                <a:latin typeface="Calibri" charset="0"/>
              </a:rPr>
              <a:t> friends…</a:t>
            </a:r>
          </a:p>
          <a:p>
            <a:pPr>
              <a:buFont typeface="Wingdings" charset="0"/>
              <a:buNone/>
            </a:pPr>
            <a:r>
              <a:rPr lang="en-US" sz="3600">
                <a:latin typeface="Calibri" charset="0"/>
              </a:rPr>
              <a:t>			</a:t>
            </a:r>
          </a:p>
          <a:p>
            <a:pPr>
              <a:buFont typeface="Wingdings" charset="0"/>
              <a:buNone/>
            </a:pPr>
            <a:endParaRPr lang="en-US" sz="3600">
              <a:latin typeface="Calibri" charset="0"/>
              <a:sym typeface="Wingdings" charset="0"/>
            </a:endParaRPr>
          </a:p>
          <a:p>
            <a:pPr>
              <a:buFont typeface="Wingdings" charset="0"/>
              <a:buNone/>
            </a:pPr>
            <a:endParaRPr lang="en-US" sz="3600">
              <a:latin typeface="Calibri" charset="0"/>
              <a:sym typeface="Wingdings" charset="0"/>
            </a:endParaRPr>
          </a:p>
          <a:p>
            <a:pPr>
              <a:buFont typeface="Wingdings" charset="0"/>
              <a:buNone/>
            </a:pPr>
            <a:endParaRPr lang="en-US" sz="3600">
              <a:latin typeface="Calibri" charset="0"/>
              <a:sym typeface="Wingdings" charset="0"/>
            </a:endParaRPr>
          </a:p>
          <a:p>
            <a:pPr>
              <a:buFont typeface="Wingdings" charset="0"/>
              <a:buNone/>
            </a:pPr>
            <a:endParaRPr lang="en-US" sz="3600">
              <a:latin typeface="Calibri" charset="0"/>
              <a:sym typeface="Wingdings" charset="0"/>
            </a:endParaRPr>
          </a:p>
          <a:p>
            <a:pPr>
              <a:buFont typeface="Wingdings" charset="0"/>
              <a:buNone/>
            </a:pPr>
            <a:endParaRPr lang="en-US" sz="3600">
              <a:latin typeface="Calibri" charset="0"/>
            </a:endParaRPr>
          </a:p>
        </p:txBody>
      </p:sp>
      <p:sp>
        <p:nvSpPr>
          <p:cNvPr id="4" name="Oval 3"/>
          <p:cNvSpPr/>
          <p:nvPr/>
        </p:nvSpPr>
        <p:spPr>
          <a:xfrm>
            <a:off x="3276600" y="2514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Oval 4"/>
          <p:cNvSpPr/>
          <p:nvPr/>
        </p:nvSpPr>
        <p:spPr>
          <a:xfrm>
            <a:off x="2209800" y="3429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Oval 5"/>
          <p:cNvSpPr/>
          <p:nvPr/>
        </p:nvSpPr>
        <p:spPr>
          <a:xfrm>
            <a:off x="4343400" y="34290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1752600" y="3962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7"/>
          <p:cNvSpPr/>
          <p:nvPr/>
        </p:nvSpPr>
        <p:spPr>
          <a:xfrm>
            <a:off x="2667000" y="3962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Oval 8"/>
          <p:cNvSpPr/>
          <p:nvPr/>
        </p:nvSpPr>
        <p:spPr>
          <a:xfrm>
            <a:off x="3886200" y="3962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4800600" y="39624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 name="Straight Connector 11"/>
          <p:cNvCxnSpPr>
            <a:stCxn id="4" idx="4"/>
            <a:endCxn id="5" idx="0"/>
          </p:cNvCxnSpPr>
          <p:nvPr/>
        </p:nvCxnSpPr>
        <p:spPr>
          <a:xfrm rot="5400000">
            <a:off x="2590800" y="2590800"/>
            <a:ext cx="6096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4"/>
            <a:endCxn id="6" idx="0"/>
          </p:cNvCxnSpPr>
          <p:nvPr/>
        </p:nvCxnSpPr>
        <p:spPr>
          <a:xfrm rot="16200000" flipH="1">
            <a:off x="3657600" y="2590800"/>
            <a:ext cx="609600" cy="1066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5" idx="4"/>
            <a:endCxn id="7" idx="0"/>
          </p:cNvCxnSpPr>
          <p:nvPr/>
        </p:nvCxnSpPr>
        <p:spPr>
          <a:xfrm rot="5400000">
            <a:off x="2019300" y="3619500"/>
            <a:ext cx="228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5" idx="4"/>
            <a:endCxn id="8" idx="0"/>
          </p:cNvCxnSpPr>
          <p:nvPr/>
        </p:nvCxnSpPr>
        <p:spPr>
          <a:xfrm rot="16200000" flipH="1">
            <a:off x="2476500" y="3619500"/>
            <a:ext cx="228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6" idx="4"/>
          </p:cNvCxnSpPr>
          <p:nvPr/>
        </p:nvCxnSpPr>
        <p:spPr>
          <a:xfrm rot="5400000">
            <a:off x="4152900" y="3619500"/>
            <a:ext cx="228600" cy="457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6" idx="4"/>
            <a:endCxn id="10" idx="0"/>
          </p:cNvCxnSpPr>
          <p:nvPr/>
        </p:nvCxnSpPr>
        <p:spPr>
          <a:xfrm rot="16200000" flipH="1">
            <a:off x="4610100" y="3619500"/>
            <a:ext cx="228600" cy="457200"/>
          </a:xfrm>
          <a:prstGeom prst="line">
            <a:avLst/>
          </a:prstGeom>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1219200" y="4800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1752600" y="4800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2286000" y="4800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a:off x="5410200" y="48006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Oval 31"/>
          <p:cNvSpPr/>
          <p:nvPr/>
        </p:nvSpPr>
        <p:spPr>
          <a:xfrm>
            <a:off x="35814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Oval 32"/>
          <p:cNvSpPr/>
          <p:nvPr/>
        </p:nvSpPr>
        <p:spPr>
          <a:xfrm>
            <a:off x="38862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191000" y="4953000"/>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0199" name="TextBox 34"/>
          <p:cNvSpPr txBox="1">
            <a:spLocks noChangeArrowheads="1"/>
          </p:cNvSpPr>
          <p:nvPr/>
        </p:nvSpPr>
        <p:spPr bwMode="auto">
          <a:xfrm>
            <a:off x="6477000" y="2209800"/>
            <a:ext cx="5334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1</a:t>
            </a:r>
          </a:p>
        </p:txBody>
      </p:sp>
      <p:sp>
        <p:nvSpPr>
          <p:cNvPr id="50200" name="TextBox 35"/>
          <p:cNvSpPr txBox="1">
            <a:spLocks noChangeArrowheads="1"/>
          </p:cNvSpPr>
          <p:nvPr/>
        </p:nvSpPr>
        <p:spPr bwMode="auto">
          <a:xfrm>
            <a:off x="6477000" y="33480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2</a:t>
            </a:r>
          </a:p>
        </p:txBody>
      </p:sp>
      <p:sp>
        <p:nvSpPr>
          <p:cNvPr id="50201" name="TextBox 36"/>
          <p:cNvSpPr txBox="1">
            <a:spLocks noChangeArrowheads="1"/>
          </p:cNvSpPr>
          <p:nvPr/>
        </p:nvSpPr>
        <p:spPr bwMode="auto">
          <a:xfrm>
            <a:off x="6477000" y="38814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2</a:t>
            </a:r>
            <a:r>
              <a:rPr lang="en-US" baseline="30000"/>
              <a:t>2</a:t>
            </a:r>
          </a:p>
        </p:txBody>
      </p:sp>
      <p:sp>
        <p:nvSpPr>
          <p:cNvPr id="50202" name="TextBox 37"/>
          <p:cNvSpPr txBox="1">
            <a:spLocks noChangeArrowheads="1"/>
          </p:cNvSpPr>
          <p:nvPr/>
        </p:nvSpPr>
        <p:spPr bwMode="auto">
          <a:xfrm>
            <a:off x="6477000" y="4719638"/>
            <a:ext cx="5334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2</a:t>
            </a:r>
            <a:r>
              <a:rPr lang="en-US" baseline="30000"/>
              <a:t>d</a:t>
            </a:r>
          </a:p>
        </p:txBody>
      </p:sp>
      <p:sp>
        <p:nvSpPr>
          <p:cNvPr id="50203" name="TextBox 38"/>
          <p:cNvSpPr txBox="1">
            <a:spLocks noChangeArrowheads="1"/>
          </p:cNvSpPr>
          <p:nvPr/>
        </p:nvSpPr>
        <p:spPr bwMode="auto">
          <a:xfrm>
            <a:off x="6172200" y="4719638"/>
            <a:ext cx="457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a:t>
            </a:r>
          </a:p>
        </p:txBody>
      </p:sp>
      <p:sp>
        <p:nvSpPr>
          <p:cNvPr id="50204" name="TextBox 39"/>
          <p:cNvSpPr txBox="1">
            <a:spLocks noChangeArrowheads="1"/>
          </p:cNvSpPr>
          <p:nvPr/>
        </p:nvSpPr>
        <p:spPr bwMode="auto">
          <a:xfrm>
            <a:off x="1219200" y="5562600"/>
            <a:ext cx="3657600"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sz="2800">
                <a:sym typeface="Wingdings" charset="0"/>
              </a:rPr>
              <a:t> diameter = log n</a:t>
            </a:r>
            <a:endParaRPr lang="en-US" sz="2800"/>
          </a:p>
          <a:p>
            <a:pPr eaLnBrk="1" hangingPunct="1"/>
            <a:endParaRPr lang="en-US" sz="2800"/>
          </a:p>
        </p:txBody>
      </p:sp>
      <p:cxnSp>
        <p:nvCxnSpPr>
          <p:cNvPr id="42" name="Straight Connector 41"/>
          <p:cNvCxnSpPr/>
          <p:nvPr/>
        </p:nvCxnSpPr>
        <p:spPr>
          <a:xfrm rot="10800000">
            <a:off x="6324600" y="5257800"/>
            <a:ext cx="6096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50206" name="TextBox 42"/>
          <p:cNvSpPr txBox="1">
            <a:spLocks noChangeArrowheads="1"/>
          </p:cNvSpPr>
          <p:nvPr/>
        </p:nvSpPr>
        <p:spPr bwMode="auto">
          <a:xfrm>
            <a:off x="6172200" y="5405438"/>
            <a:ext cx="16002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2</a:t>
            </a:r>
            <a:r>
              <a:rPr lang="en-US" baseline="30000"/>
              <a:t>d+1 </a:t>
            </a:r>
            <a:r>
              <a:rPr lang="en-US"/>
              <a:t>- 1</a:t>
            </a:r>
            <a:endParaRPr lang="en-US" baseline="30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p:txBody>
          <a:bodyPr/>
          <a:lstStyle/>
          <a:p>
            <a:pPr fontAlgn="auto">
              <a:spcAft>
                <a:spcPts val="0"/>
              </a:spcAft>
              <a:defRPr/>
            </a:pPr>
            <a:r>
              <a:rPr lang="en-US">
                <a:latin typeface="Comic Sans MS" charset="0"/>
              </a:rPr>
              <a:t>Not so fast…</a:t>
            </a:r>
          </a:p>
        </p:txBody>
      </p:sp>
      <p:sp>
        <p:nvSpPr>
          <p:cNvPr id="43011" name="Rectangle 3" descr="Rectangle: Click to edit Master text styles&#10;Second level&#10;Third level&#10;Fourth level&#10;Fifth level"/>
          <p:cNvSpPr>
            <a:spLocks noGrp="1" noChangeArrowheads="1"/>
          </p:cNvSpPr>
          <p:nvPr>
            <p:ph idx="1"/>
          </p:nvPr>
        </p:nvSpPr>
        <p:spPr>
          <a:xfrm>
            <a:off x="609600" y="1524000"/>
            <a:ext cx="4724400" cy="4800600"/>
          </a:xfrm>
        </p:spPr>
        <p:txBody>
          <a:bodyPr rtlCol="0">
            <a:normAutofit fontScale="92500" lnSpcReduction="10000"/>
          </a:bodyPr>
          <a:lstStyle/>
          <a:p>
            <a:pPr fontAlgn="auto">
              <a:lnSpc>
                <a:spcPct val="90000"/>
              </a:lnSpc>
              <a:buFont typeface="Arial" pitchFamily="34" charset="0"/>
              <a:buNone/>
              <a:defRPr/>
            </a:pPr>
            <a:r>
              <a:rPr lang="en-US" sz="1800">
                <a:latin typeface="Calibri" charset="0"/>
              </a:rPr>
              <a:t>Your friends mostly know each other…</a:t>
            </a:r>
          </a:p>
          <a:p>
            <a:pPr fontAlgn="auto">
              <a:lnSpc>
                <a:spcPct val="90000"/>
              </a:lnSpc>
              <a:buFont typeface="Arial" pitchFamily="34" charset="0"/>
              <a:buNone/>
              <a:defRPr/>
            </a:pPr>
            <a:r>
              <a:rPr lang="en-US" sz="1800">
                <a:latin typeface="Calibri" charset="0"/>
              </a:rPr>
              <a:t>In high school self-reported friendships, clusters based on race (left-right)</a:t>
            </a:r>
            <a:br>
              <a:rPr lang="en-US" sz="1800">
                <a:latin typeface="Calibri" charset="0"/>
              </a:rPr>
            </a:br>
            <a:r>
              <a:rPr lang="en-US" sz="1800">
                <a:latin typeface="Calibri" charset="0"/>
              </a:rPr>
              <a:t>and age (top-bottom)</a:t>
            </a:r>
          </a:p>
          <a:p>
            <a:pPr fontAlgn="auto">
              <a:lnSpc>
                <a:spcPct val="90000"/>
              </a:lnSpc>
              <a:buFont typeface="Arial" pitchFamily="34" charset="0"/>
              <a:buNone/>
              <a:defRPr/>
            </a:pPr>
            <a:endParaRPr lang="en-US" sz="1800">
              <a:latin typeface="Calibri" charset="0"/>
            </a:endParaRPr>
          </a:p>
          <a:p>
            <a:pPr fontAlgn="auto">
              <a:lnSpc>
                <a:spcPct val="90000"/>
              </a:lnSpc>
              <a:buFont typeface="Arial" pitchFamily="34" charset="0"/>
              <a:buNone/>
              <a:defRPr/>
            </a:pPr>
            <a:r>
              <a:rPr lang="en-US" sz="1800">
                <a:solidFill>
                  <a:srgbClr val="A50021"/>
                </a:solidFill>
                <a:latin typeface="Calibri" charset="0"/>
              </a:rPr>
              <a:t>Homophily</a:t>
            </a:r>
            <a:r>
              <a:rPr lang="en-US" sz="1800">
                <a:latin typeface="Calibri" charset="0"/>
              </a:rPr>
              <a:t>: Your friends are similar to you!</a:t>
            </a:r>
          </a:p>
          <a:p>
            <a:pPr fontAlgn="auto">
              <a:lnSpc>
                <a:spcPct val="90000"/>
              </a:lnSpc>
              <a:buFont typeface="Arial" pitchFamily="34" charset="0"/>
              <a:buNone/>
              <a:defRPr/>
            </a:pPr>
            <a:r>
              <a:rPr lang="en-US" sz="1800">
                <a:latin typeface="Calibri" charset="0"/>
              </a:rPr>
              <a:t>Pr [two of your friends are friends] is high</a:t>
            </a:r>
          </a:p>
          <a:p>
            <a:pPr fontAlgn="auto">
              <a:lnSpc>
                <a:spcPct val="90000"/>
              </a:lnSpc>
              <a:buFont typeface="Arial" pitchFamily="34" charset="0"/>
              <a:buNone/>
              <a:defRPr/>
            </a:pPr>
            <a:endParaRPr lang="en-US" sz="1800">
              <a:latin typeface="Calibri" charset="0"/>
            </a:endParaRPr>
          </a:p>
          <a:p>
            <a:pPr fontAlgn="auto">
              <a:lnSpc>
                <a:spcPct val="90000"/>
              </a:lnSpc>
              <a:buFont typeface="Arial" pitchFamily="34" charset="0"/>
              <a:buNone/>
              <a:defRPr/>
            </a:pPr>
            <a:r>
              <a:rPr lang="en-US" sz="1800">
                <a:latin typeface="Calibri" charset="0"/>
              </a:rPr>
              <a:t>Social networks have vertices with </a:t>
            </a:r>
            <a:br>
              <a:rPr lang="en-US" sz="1800">
                <a:latin typeface="Calibri" charset="0"/>
              </a:rPr>
            </a:br>
            <a:r>
              <a:rPr lang="en-US" sz="1800">
                <a:latin typeface="Calibri" charset="0"/>
              </a:rPr>
              <a:t>high </a:t>
            </a:r>
            <a:r>
              <a:rPr lang="en-US" sz="1800">
                <a:solidFill>
                  <a:srgbClr val="A50021"/>
                </a:solidFill>
                <a:latin typeface="Calibri" charset="0"/>
              </a:rPr>
              <a:t>clustering coefficient</a:t>
            </a:r>
            <a:br>
              <a:rPr lang="en-US" sz="1800">
                <a:latin typeface="Calibri" charset="0"/>
              </a:rPr>
            </a:br>
            <a:r>
              <a:rPr lang="en-US" sz="1800">
                <a:latin typeface="Calibri" charset="0"/>
              </a:rPr>
              <a:t>(how much its neighborhood </a:t>
            </a:r>
            <a:br>
              <a:rPr lang="en-US" sz="1800">
                <a:latin typeface="Calibri" charset="0"/>
              </a:rPr>
            </a:br>
            <a:r>
              <a:rPr lang="en-US" sz="1800">
                <a:latin typeface="Calibri" charset="0"/>
              </a:rPr>
              <a:t>		resembles a clique)</a:t>
            </a:r>
            <a:br>
              <a:rPr lang="en-US" sz="1800">
                <a:latin typeface="Calibri" charset="0"/>
              </a:rPr>
            </a:br>
            <a:endParaRPr lang="en-US" sz="1800">
              <a:latin typeface="Calibri" charset="0"/>
            </a:endParaRPr>
          </a:p>
          <a:p>
            <a:pPr fontAlgn="auto">
              <a:lnSpc>
                <a:spcPct val="90000"/>
              </a:lnSpc>
              <a:buFont typeface="Arial" pitchFamily="34" charset="0"/>
              <a:buNone/>
              <a:defRPr/>
            </a:pPr>
            <a:r>
              <a:rPr lang="en-US" sz="1800">
                <a:latin typeface="Calibri" charset="0"/>
              </a:rPr>
              <a:t>So, exponential growth does not explain it</a:t>
            </a:r>
          </a:p>
          <a:p>
            <a:pPr fontAlgn="auto">
              <a:lnSpc>
                <a:spcPct val="90000"/>
              </a:lnSpc>
              <a:buFont typeface="Arial" pitchFamily="34" charset="0"/>
              <a:buNone/>
              <a:defRPr/>
            </a:pPr>
            <a:r>
              <a:rPr lang="en-US" sz="1800">
                <a:latin typeface="Calibri" charset="0"/>
              </a:rPr>
              <a:t>We want a model with </a:t>
            </a:r>
            <a:br>
              <a:rPr lang="en-US" sz="1800">
                <a:latin typeface="Calibri" charset="0"/>
              </a:rPr>
            </a:br>
            <a:r>
              <a:rPr lang="en-US" sz="1800">
                <a:latin typeface="Calibri" charset="0"/>
              </a:rPr>
              <a:t>small diameter and </a:t>
            </a:r>
            <a:br>
              <a:rPr lang="en-US" sz="1800">
                <a:latin typeface="Calibri" charset="0"/>
              </a:rPr>
            </a:br>
            <a:r>
              <a:rPr lang="en-US" sz="1800">
                <a:latin typeface="Calibri" charset="0"/>
              </a:rPr>
              <a:t>large clustering coefficient</a:t>
            </a:r>
          </a:p>
          <a:p>
            <a:pPr fontAlgn="auto">
              <a:lnSpc>
                <a:spcPct val="90000"/>
              </a:lnSpc>
              <a:buFont typeface="Arial" pitchFamily="34" charset="0"/>
              <a:buNone/>
              <a:defRPr/>
            </a:pPr>
            <a:endParaRPr lang="en-US">
              <a:latin typeface="Calibri" charset="0"/>
            </a:endParaRPr>
          </a:p>
          <a:p>
            <a:pPr fontAlgn="auto">
              <a:lnSpc>
                <a:spcPct val="90000"/>
              </a:lnSpc>
              <a:buFont typeface="Arial" pitchFamily="34" charset="0"/>
              <a:buNone/>
              <a:defRPr/>
            </a:pPr>
            <a:endParaRPr lang="en-US" sz="1800">
              <a:latin typeface="Calibri" charset="0"/>
            </a:endParaRPr>
          </a:p>
        </p:txBody>
      </p:sp>
      <p:pic>
        <p:nvPicPr>
          <p:cNvPr id="52227" name="Picture 4" descr="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1371600"/>
            <a:ext cx="2946400" cy="287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3013" name="Picture 5" descr="Picture 1">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4248150"/>
            <a:ext cx="3657600" cy="2457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7" presetClass="entr" presetSubtype="0" fill="hold" nodeType="clickEffect">
                                  <p:stCondLst>
                                    <p:cond delay="0"/>
                                  </p:stCondLst>
                                  <p:childTnLst>
                                    <p:set>
                                      <p:cBhvr>
                                        <p:cTn id="10" dur="1" fill="hold">
                                          <p:stCondLst>
                                            <p:cond delay="0"/>
                                          </p:stCondLst>
                                        </p:cTn>
                                        <p:tgtEl>
                                          <p:spTgt spid="43013"/>
                                        </p:tgtEl>
                                        <p:attrNameLst>
                                          <p:attrName>style.visibility</p:attrName>
                                        </p:attrNameLst>
                                      </p:cBhvr>
                                      <p:to>
                                        <p:strVal val="visible"/>
                                      </p:to>
                                    </p:set>
                                    <p:animEffect transition="in" filter="fade">
                                      <p:cBhvr>
                                        <p:cTn id="11" dur="1000"/>
                                        <p:tgtEl>
                                          <p:spTgt spid="43013"/>
                                        </p:tgtEl>
                                      </p:cBhvr>
                                    </p:animEffect>
                                    <p:anim calcmode="lin" valueType="num">
                                      <p:cBhvr>
                                        <p:cTn id="12" dur="1000" fill="hold"/>
                                        <p:tgtEl>
                                          <p:spTgt spid="43013"/>
                                        </p:tgtEl>
                                        <p:attrNameLst>
                                          <p:attrName>ppt_x</p:attrName>
                                        </p:attrNameLst>
                                      </p:cBhvr>
                                      <p:tavLst>
                                        <p:tav tm="0">
                                          <p:val>
                                            <p:strVal val="#ppt_x"/>
                                          </p:val>
                                        </p:tav>
                                        <p:tav tm="100000">
                                          <p:val>
                                            <p:strVal val="#ppt_x"/>
                                          </p:val>
                                        </p:tav>
                                      </p:tavLst>
                                    </p:anim>
                                    <p:anim calcmode="lin" valueType="num">
                                      <p:cBhvr>
                                        <p:cTn id="13" dur="900" decel="100000" fill="hold"/>
                                        <p:tgtEl>
                                          <p:spTgt spid="4301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3013"/>
                                        </p:tgtEl>
                                        <p:attrNameLst>
                                          <p:attrName>ppt_y</p:attrName>
                                        </p:attrNameLst>
                                      </p:cBhvr>
                                      <p:tavLst>
                                        <p:tav tm="0">
                                          <p:val>
                                            <p:strVal val="#ppt_y-.03"/>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1">
                                            <p:txEl>
                                              <p:pRg st="1" end="1"/>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1">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011">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301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301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30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descr="10 years TIME cover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8110"/>
            <a:ext cx="9144000" cy="6003381"/>
          </a:xfrm>
          <a:prstGeom prst="rect">
            <a:avLst/>
          </a:prstGeom>
        </p:spPr>
      </p:pic>
    </p:spTree>
    <p:extLst>
      <p:ext uri="{BB962C8B-B14F-4D97-AF65-F5344CB8AC3E}">
        <p14:creationId xmlns:p14="http://schemas.microsoft.com/office/powerpoint/2010/main" val="15814724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Shape 310" descr="Rectangle: Click to edit Master text styles&#10;Second level&#10;Third level&#10;Fourth level&#10;Fifth level"/>
          <p:cNvSpPr>
            <a:spLocks noGrp="1"/>
          </p:cNvSpPr>
          <p:nvPr>
            <p:ph type="body" idx="1"/>
          </p:nvPr>
        </p:nvSpPr>
        <p:spPr>
          <a:xfrm>
            <a:off x="723900" y="519223"/>
            <a:ext cx="7696200" cy="4800601"/>
          </a:xfrm>
          <a:prstGeom prst="rect">
            <a:avLst/>
          </a:prstGeom>
        </p:spPr>
        <p:txBody>
          <a:bodyPr lIns="0" tIns="0" rIns="0" bIns="0">
            <a:normAutofit/>
          </a:bodyPr>
          <a:lstStyle/>
          <a:p>
            <a:pPr lvl="0">
              <a:lnSpc>
                <a:spcPct val="90000"/>
              </a:lnSpc>
              <a:spcBef>
                <a:spcPts val="700"/>
              </a:spcBef>
              <a:defRPr sz="1800" b="0"/>
            </a:pPr>
            <a:r>
              <a:rPr sz="3200">
                <a:latin typeface="Calibri"/>
                <a:ea typeface="Calibri"/>
                <a:cs typeface="Calibri"/>
                <a:sym typeface="Calibri"/>
              </a:rPr>
              <a:t>Birds of a feather flock together... </a:t>
            </a:r>
            <a:r>
              <a:rPr sz="3200" b="1">
                <a:solidFill>
                  <a:srgbClr val="A50021"/>
                </a:solidFill>
                <a:latin typeface="Calibri"/>
                <a:ea typeface="Calibri"/>
                <a:cs typeface="Calibri"/>
                <a:sym typeface="Calibri"/>
              </a:rPr>
              <a:t>Homophily</a:t>
            </a:r>
          </a:p>
        </p:txBody>
      </p:sp>
      <p:pic>
        <p:nvPicPr>
          <p:cNvPr id="311" name="image42.jpg" descr="Figure-1-Community-structure-of-political-blogs-expanded-set.jpg"/>
          <p:cNvPicPr/>
          <p:nvPr/>
        </p:nvPicPr>
        <p:blipFill>
          <a:blip r:embed="rId3">
            <a:extLst/>
          </a:blip>
          <a:stretch>
            <a:fillRect/>
          </a:stretch>
        </p:blipFill>
        <p:spPr>
          <a:xfrm>
            <a:off x="1447800" y="1718930"/>
            <a:ext cx="5715000" cy="4111512"/>
          </a:xfrm>
          <a:prstGeom prst="rect">
            <a:avLst/>
          </a:prstGeom>
          <a:ln w="12700">
            <a:miter lim="400000"/>
          </a:ln>
        </p:spPr>
      </p:pic>
      <p:sp>
        <p:nvSpPr>
          <p:cNvPr id="312" name="Shape 312"/>
          <p:cNvSpPr/>
          <p:nvPr/>
        </p:nvSpPr>
        <p:spPr>
          <a:xfrm>
            <a:off x="304800" y="6043136"/>
            <a:ext cx="8229600" cy="52324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400">
                <a:latin typeface="Lucida Sans"/>
                <a:ea typeface="Lucida Sans"/>
                <a:cs typeface="Lucida Sans"/>
                <a:sym typeface="Lucida Sans"/>
              </a:defRPr>
            </a:lvl1pPr>
          </a:lstStyle>
          <a:p>
            <a:pPr lvl="0">
              <a:defRPr sz="1800"/>
            </a:pPr>
            <a:r>
              <a:rPr sz="1400"/>
              <a:t>Adamic, L. A., &amp; Glance, N. (2005, August). The political blogosphere and the 2004 US election: divided they blog. In Proceedings of the 3rd international workshop on Link discovery (pp. 36-43). ACM.</a:t>
            </a:r>
          </a:p>
        </p:txBody>
      </p:sp>
    </p:spTree>
    <p:extLst>
      <p:ext uri="{BB962C8B-B14F-4D97-AF65-F5344CB8AC3E}">
        <p14:creationId xmlns:p14="http://schemas.microsoft.com/office/powerpoint/2010/main" val="2718319749"/>
      </p:ext>
    </p:extLst>
  </p:cSld>
  <p:clrMapOvr>
    <a:masterClrMapping/>
  </p:clrMapOvr>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310">
                                            <p:bg/>
                                          </p:spTgt>
                                        </p:tgtEl>
                                        <p:attrNameLst>
                                          <p:attrName>style.visibility</p:attrName>
                                        </p:attrNameLst>
                                      </p:cBhvr>
                                      <p:to>
                                        <p:strVal val="visible"/>
                                      </p:to>
                                    </p:set>
                                  </p:childTnLst>
                                </p:cTn>
                              </p:par>
                              <p:par>
                                <p:cTn id="7" presetID="1" presetClass="entr" presetSubtype="0" fill="hold" grpId="0">
                                  <p:stCondLst>
                                    <p:cond delay="0"/>
                                  </p:stCondLst>
                                  <p:iterate>
                                    <p:tmAbs val="0"/>
                                  </p:iterate>
                                  <p:childTnLst>
                                    <p:set>
                                      <p:cBhvr>
                                        <p:cTn id="8" fill="hold"/>
                                        <p:tgtEl>
                                          <p:spTgt spid="3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build="p"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7-02-15 at 6.56.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 y="0"/>
            <a:ext cx="8451968" cy="6858000"/>
          </a:xfrm>
          <a:prstGeom prst="rect">
            <a:avLst/>
          </a:prstGeom>
        </p:spPr>
      </p:pic>
    </p:spTree>
    <p:extLst>
      <p:ext uri="{BB962C8B-B14F-4D97-AF65-F5344CB8AC3E}">
        <p14:creationId xmlns:p14="http://schemas.microsoft.com/office/powerpoint/2010/main" val="33853719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Polarity</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11019" y="1752600"/>
            <a:ext cx="6912362" cy="4373563"/>
          </a:xfrm>
        </p:spPr>
      </p:pic>
    </p:spTree>
    <p:extLst>
      <p:ext uri="{BB962C8B-B14F-4D97-AF65-F5344CB8AC3E}">
        <p14:creationId xmlns:p14="http://schemas.microsoft.com/office/powerpoint/2010/main" val="3880299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543800" cy="1371600"/>
          </a:xfrm>
        </p:spPr>
        <p:txBody>
          <a:bodyPr/>
          <a:lstStyle/>
          <a:p>
            <a:r>
              <a:rPr lang="en-US" dirty="0"/>
              <a:t>Huge Echo Chamber</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45466" y="1752600"/>
            <a:ext cx="7443467" cy="4373563"/>
          </a:xfrm>
        </p:spPr>
      </p:pic>
    </p:spTree>
    <p:extLst>
      <p:ext uri="{BB962C8B-B14F-4D97-AF65-F5344CB8AC3E}">
        <p14:creationId xmlns:p14="http://schemas.microsoft.com/office/powerpoint/2010/main" val="3535295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Shape 314"/>
          <p:cNvSpPr>
            <a:spLocks noGrp="1"/>
          </p:cNvSpPr>
          <p:nvPr>
            <p:ph type="title"/>
          </p:nvPr>
        </p:nvSpPr>
        <p:spPr>
          <a:xfrm>
            <a:off x="2115878" y="2783958"/>
            <a:ext cx="5791201" cy="914401"/>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dirty="0">
                <a:solidFill>
                  <a:srgbClr val="D1282E"/>
                </a:solidFill>
                <a:hlinkClick r:id="rId3"/>
              </a:rPr>
              <a:t>Social Algorithms</a:t>
            </a:r>
            <a:endParaRPr sz="3600" cap="all" spc="-100" dirty="0">
              <a:solidFill>
                <a:srgbClr val="D1282E"/>
              </a:solidFill>
            </a:endParaRPr>
          </a:p>
        </p:txBody>
      </p:sp>
    </p:spTree>
    <p:extLst>
      <p:ext uri="{BB962C8B-B14F-4D97-AF65-F5344CB8AC3E}">
        <p14:creationId xmlns:p14="http://schemas.microsoft.com/office/powerpoint/2010/main" val="1915317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fontScale="90000"/>
          </a:bodyPr>
          <a:lstStyle/>
          <a:p>
            <a:pPr fontAlgn="auto">
              <a:spcAft>
                <a:spcPts val="0"/>
              </a:spcAft>
              <a:defRPr/>
            </a:pPr>
            <a:r>
              <a:rPr lang="en-US" dirty="0"/>
              <a:t>What is a (real life) social network?</a:t>
            </a:r>
          </a:p>
        </p:txBody>
      </p:sp>
      <p:pic>
        <p:nvPicPr>
          <p:cNvPr id="64514" name="Content Placeholder 3" descr="MISC_Social_Network_Circle_lg.jpg"/>
          <p:cNvPicPr>
            <a:picLocks noGrp="1" noChangeAspect="1"/>
          </p:cNvPicPr>
          <p:nvPr>
            <p:ph idx="1"/>
          </p:nvPr>
        </p:nvPicPr>
        <p:blipFill>
          <a:blip r:embed="rId3">
            <a:extLst>
              <a:ext uri="{28A0092B-C50C-407E-A947-70E740481C1C}">
                <a14:useLocalDpi xmlns:a14="http://schemas.microsoft.com/office/drawing/2010/main" val="0"/>
              </a:ext>
            </a:extLst>
          </a:blip>
          <a:srcRect l="-42265" r="-42265"/>
          <a:stretch>
            <a:fillRect/>
          </a:stretch>
        </p:blip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316"/>
          <p:cNvSpPr>
            <a:spLocks noGrp="1"/>
          </p:cNvSpPr>
          <p:nvPr>
            <p:ph type="title"/>
          </p:nvPr>
        </p:nvSpPr>
        <p:spPr>
          <a:xfrm>
            <a:off x="457200" y="152400"/>
            <a:ext cx="5791200" cy="914400"/>
          </a:xfrm>
          <a:prstGeom prst="rect">
            <a:avLst/>
          </a:prstGeom>
        </p:spPr>
        <p:txBody>
          <a:bodyPr/>
          <a:lstStyle>
            <a:lvl1pPr>
              <a:defRPr spc="-100">
                <a:latin typeface="Comic Sans MS"/>
                <a:ea typeface="Comic Sans MS"/>
                <a:cs typeface="Comic Sans MS"/>
                <a:sym typeface="Comic Sans MS"/>
              </a:defRPr>
            </a:lvl1pPr>
          </a:lstStyle>
          <a:p>
            <a:pPr lvl="0">
              <a:defRPr sz="1800" cap="none" spc="0">
                <a:solidFill>
                  <a:srgbClr val="000000"/>
                </a:solidFill>
              </a:defRPr>
            </a:pPr>
            <a:r>
              <a:rPr sz="3600" cap="all" spc="-100">
                <a:solidFill>
                  <a:srgbClr val="D1282E"/>
                </a:solidFill>
              </a:rPr>
              <a:t>Filter Bubble</a:t>
            </a:r>
          </a:p>
        </p:txBody>
      </p:sp>
      <p:pic>
        <p:nvPicPr>
          <p:cNvPr id="317" name="image43.png" descr="Filter-Bubble-Over-Personalised-Internet-Behrouz-Jafarnezhad.png"/>
          <p:cNvPicPr/>
          <p:nvPr/>
        </p:nvPicPr>
        <p:blipFill>
          <a:blip r:embed="rId3">
            <a:extLst/>
          </a:blip>
          <a:stretch>
            <a:fillRect/>
          </a:stretch>
        </p:blipFill>
        <p:spPr>
          <a:xfrm>
            <a:off x="914400" y="1295400"/>
            <a:ext cx="7391400" cy="5547799"/>
          </a:xfrm>
          <a:prstGeom prst="rect">
            <a:avLst/>
          </a:prstGeom>
          <a:ln w="12700">
            <a:miter lim="400000"/>
          </a:ln>
        </p:spPr>
      </p:pic>
    </p:spTree>
    <p:extLst>
      <p:ext uri="{BB962C8B-B14F-4D97-AF65-F5344CB8AC3E}">
        <p14:creationId xmlns:p14="http://schemas.microsoft.com/office/powerpoint/2010/main" val="4057971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pov-social-graph-ad-targeting-social-graph.png"/>
          <p:cNvPicPr>
            <a:picLocks noGrp="1" noChangeAspect="1"/>
          </p:cNvPicPr>
          <p:nvPr>
            <p:ph idx="1"/>
          </p:nvPr>
        </p:nvPicPr>
        <p:blipFill>
          <a:blip r:embed="rId3">
            <a:extLst>
              <a:ext uri="{28A0092B-C50C-407E-A947-70E740481C1C}">
                <a14:useLocalDpi xmlns:a14="http://schemas.microsoft.com/office/drawing/2010/main" val="0"/>
              </a:ext>
            </a:extLst>
          </a:blip>
          <a:srcRect l="-40295" r="-40295"/>
          <a:stretch>
            <a:fillRect/>
          </a:stretch>
        </p:blipFill>
        <p:spPr>
          <a:xfrm>
            <a:off x="-914400" y="152400"/>
            <a:ext cx="11539538" cy="6345237"/>
          </a:xfrm>
        </p:spPr>
      </p:pic>
      <p:sp>
        <p:nvSpPr>
          <p:cNvPr id="2" name="Title 1"/>
          <p:cNvSpPr>
            <a:spLocks noGrp="1"/>
          </p:cNvSpPr>
          <p:nvPr>
            <p:ph type="title"/>
          </p:nvPr>
        </p:nvSpPr>
        <p:spPr>
          <a:xfrm>
            <a:off x="457200" y="152400"/>
            <a:ext cx="8229600" cy="838200"/>
          </a:xfrm>
        </p:spPr>
        <p:txBody>
          <a:bodyPr/>
          <a:lstStyle/>
          <a:p>
            <a:pPr fontAlgn="auto">
              <a:spcAft>
                <a:spcPts val="0"/>
              </a:spcAft>
              <a:defRPr/>
            </a:pPr>
            <a:r>
              <a:rPr lang="en-US" dirty="0">
                <a:ea typeface="+mj-ea"/>
                <a:cs typeface="+mj-cs"/>
              </a:rPr>
              <a:t>online social Network (</a:t>
            </a:r>
            <a:r>
              <a:rPr lang="en-US" dirty="0" err="1">
                <a:ea typeface="+mj-ea"/>
                <a:cs typeface="+mj-cs"/>
              </a:rPr>
              <a:t>fb</a:t>
            </a:r>
            <a:r>
              <a:rPr lang="en-US" dirty="0">
                <a:ea typeface="+mj-ea"/>
                <a:cs typeface="+mj-cs"/>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fontAlgn="auto">
              <a:spcAft>
                <a:spcPts val="0"/>
              </a:spcAft>
              <a:defRPr/>
            </a:pPr>
            <a:r>
              <a:rPr lang="en-US" dirty="0">
                <a:latin typeface="Calibri" charset="0"/>
              </a:rPr>
              <a:t>A </a:t>
            </a:r>
            <a:r>
              <a:rPr lang="en-US" dirty="0"/>
              <a:t>powerful</a:t>
            </a:r>
            <a:r>
              <a:rPr lang="en-US" dirty="0">
                <a:latin typeface="Calibri" charset="0"/>
              </a:rPr>
              <a:t> network</a:t>
            </a:r>
          </a:p>
        </p:txBody>
      </p:sp>
      <p:pic>
        <p:nvPicPr>
          <p:cNvPr id="67586" name="Content Placeholder 3" descr="Screen shot 2009-09-24 at 1.00.38 PM.png"/>
          <p:cNvPicPr>
            <a:picLocks noGrp="1" noChangeAspect="1"/>
          </p:cNvPicPr>
          <p:nvPr>
            <p:ph idx="1"/>
          </p:nvPr>
        </p:nvPicPr>
        <p:blipFill>
          <a:blip r:embed="rId3">
            <a:extLst>
              <a:ext uri="{28A0092B-C50C-407E-A947-70E740481C1C}">
                <a14:useLocalDpi xmlns:a14="http://schemas.microsoft.com/office/drawing/2010/main" val="0"/>
              </a:ext>
            </a:extLst>
          </a:blip>
          <a:srcRect l="-1894" r="-1894"/>
          <a:stretch>
            <a:fillRect/>
          </a:stretch>
        </p:blip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pPr fontAlgn="auto">
              <a:spcAft>
                <a:spcPts val="0"/>
              </a:spcAft>
              <a:defRPr/>
            </a:pPr>
            <a:r>
              <a:rPr lang="en-US">
                <a:latin typeface="Comic Sans MS" charset="0"/>
              </a:rPr>
              <a:t>Social Network Analysis</a:t>
            </a:r>
          </a:p>
        </p:txBody>
      </p:sp>
      <p:sp>
        <p:nvSpPr>
          <p:cNvPr id="5122" name="Rectangle 3" descr="Rectangle: Click to edit Master text styles&#10;Second level&#10;Third level&#10;Fourth level&#10;Fifth level"/>
          <p:cNvSpPr>
            <a:spLocks noGrp="1" noChangeArrowheads="1"/>
          </p:cNvSpPr>
          <p:nvPr>
            <p:ph idx="1"/>
          </p:nvPr>
        </p:nvSpPr>
        <p:spPr>
          <a:xfrm>
            <a:off x="609600" y="1600200"/>
            <a:ext cx="8001000" cy="4876800"/>
          </a:xfrm>
        </p:spPr>
        <p:txBody>
          <a:bodyPr/>
          <a:lstStyle/>
          <a:p>
            <a:pPr>
              <a:lnSpc>
                <a:spcPct val="90000"/>
              </a:lnSpc>
            </a:pPr>
            <a:r>
              <a:rPr lang="en-US" sz="2400" b="0" dirty="0">
                <a:latin typeface="Calibri" charset="0"/>
              </a:rPr>
              <a:t>[Social network analysis] is grounded in the observation that </a:t>
            </a:r>
            <a:br>
              <a:rPr lang="en-US" sz="2400" b="0" dirty="0">
                <a:latin typeface="Calibri" charset="0"/>
              </a:rPr>
            </a:br>
            <a:r>
              <a:rPr lang="en-US" sz="2400" b="0" dirty="0">
                <a:solidFill>
                  <a:srgbClr val="FF0000"/>
                </a:solidFill>
                <a:latin typeface="Calibri" charset="0"/>
              </a:rPr>
              <a:t>social actors are interdependent </a:t>
            </a:r>
            <a:br>
              <a:rPr lang="en-US" sz="2400" b="0" dirty="0">
                <a:solidFill>
                  <a:srgbClr val="FF0000"/>
                </a:solidFill>
                <a:latin typeface="Calibri" charset="0"/>
              </a:rPr>
            </a:br>
            <a:r>
              <a:rPr lang="en-US" sz="2400" b="0" dirty="0">
                <a:solidFill>
                  <a:srgbClr val="FF0000"/>
                </a:solidFill>
                <a:latin typeface="Calibri" charset="0"/>
              </a:rPr>
              <a:t>and that the links among them </a:t>
            </a:r>
            <a:br>
              <a:rPr lang="en-US" sz="2400" b="0" dirty="0">
                <a:latin typeface="Calibri" charset="0"/>
              </a:rPr>
            </a:br>
            <a:r>
              <a:rPr lang="en-US" sz="2400" b="0" dirty="0">
                <a:latin typeface="Calibri" charset="0"/>
              </a:rPr>
              <a:t>have important consequences for every individual </a:t>
            </a:r>
            <a:br>
              <a:rPr lang="en-US" sz="2400" b="0" dirty="0">
                <a:latin typeface="Calibri" charset="0"/>
              </a:rPr>
            </a:br>
            <a:r>
              <a:rPr lang="en-US" sz="2400" b="0" dirty="0">
                <a:latin typeface="Calibri" charset="0"/>
              </a:rPr>
              <a:t>[and for all of the individuals together]. ... </a:t>
            </a:r>
            <a:br>
              <a:rPr lang="en-US" sz="2400" b="0" dirty="0">
                <a:latin typeface="Calibri" charset="0"/>
              </a:rPr>
            </a:br>
            <a:br>
              <a:rPr lang="en-US" sz="2400" b="0" dirty="0">
                <a:latin typeface="Calibri" charset="0"/>
              </a:rPr>
            </a:br>
            <a:r>
              <a:rPr lang="en-US" sz="2400" b="0" dirty="0">
                <a:latin typeface="Calibri" charset="0"/>
              </a:rPr>
              <a:t>[Relationships] provide individuals with </a:t>
            </a:r>
            <a:r>
              <a:rPr lang="en-US" sz="2400" b="0" dirty="0">
                <a:solidFill>
                  <a:srgbClr val="FF0000"/>
                </a:solidFill>
                <a:latin typeface="Calibri" charset="0"/>
              </a:rPr>
              <a:t>opportunities and, at the same time, potential constraints on their behavior</a:t>
            </a:r>
            <a:r>
              <a:rPr lang="en-US" sz="2400" b="0" dirty="0">
                <a:latin typeface="Calibri" charset="0"/>
              </a:rPr>
              <a:t>. ... </a:t>
            </a:r>
            <a:br>
              <a:rPr lang="en-US" sz="2400" b="0" dirty="0">
                <a:latin typeface="Calibri" charset="0"/>
              </a:rPr>
            </a:br>
            <a:br>
              <a:rPr lang="en-US" sz="2400" b="0" dirty="0">
                <a:latin typeface="Calibri" charset="0"/>
              </a:rPr>
            </a:br>
            <a:r>
              <a:rPr lang="en-US" sz="2400" b="0" dirty="0">
                <a:latin typeface="Calibri" charset="0"/>
              </a:rPr>
              <a:t>Social network analysis involves </a:t>
            </a:r>
            <a:r>
              <a:rPr lang="en-US" sz="2400" b="0" dirty="0">
                <a:solidFill>
                  <a:srgbClr val="FF0000"/>
                </a:solidFill>
                <a:latin typeface="Calibri" charset="0"/>
              </a:rPr>
              <a:t>theorizing, model building and empirical research focused on uncovering the patterning of links among actors</a:t>
            </a:r>
            <a:r>
              <a:rPr lang="en-US" sz="2400" b="0" dirty="0">
                <a:latin typeface="Calibri" charset="0"/>
              </a:rPr>
              <a:t>.  It is concerned also with uncovering the </a:t>
            </a:r>
            <a:r>
              <a:rPr lang="en-US" sz="2400" b="0" dirty="0">
                <a:solidFill>
                  <a:srgbClr val="FF0000"/>
                </a:solidFill>
                <a:latin typeface="Calibri" charset="0"/>
              </a:rPr>
              <a:t>antecedents and consequences of recurrent patterns</a:t>
            </a:r>
            <a:r>
              <a:rPr lang="en-US" sz="2400" b="0" dirty="0">
                <a:latin typeface="Calibri" charset="0"/>
              </a:rPr>
              <a:t>.  </a:t>
            </a:r>
            <a:r>
              <a:rPr lang="en-US" b="0" dirty="0">
                <a:latin typeface="Calibri" charset="0"/>
              </a:rPr>
              <a:t>[Linton C. Freeman, UC-Irvine]</a:t>
            </a:r>
            <a:endParaRPr lang="en-US" sz="2400" b="0" dirty="0">
              <a:latin typeface="Calibri"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fontAlgn="auto">
              <a:spcAft>
                <a:spcPts val="0"/>
              </a:spcAft>
              <a:defRPr/>
            </a:pPr>
            <a:r>
              <a:rPr lang="en-US" dirty="0"/>
              <a:t>Representing a Social Network</a:t>
            </a:r>
          </a:p>
        </p:txBody>
      </p:sp>
      <p:graphicFrame>
        <p:nvGraphicFramePr>
          <p:cNvPr id="10" name="Diagram 9"/>
          <p:cNvGraphicFramePr/>
          <p:nvPr/>
        </p:nvGraphicFramePr>
        <p:xfrm>
          <a:off x="3657600" y="1905000"/>
          <a:ext cx="38862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171" name="TextBox 25"/>
          <p:cNvSpPr txBox="1">
            <a:spLocks noChangeArrowheads="1"/>
          </p:cNvSpPr>
          <p:nvPr/>
        </p:nvSpPr>
        <p:spPr bwMode="auto">
          <a:xfrm>
            <a:off x="609600" y="1524000"/>
            <a:ext cx="48006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r>
              <a:rPr lang="en-US"/>
              <a:t>a set V of n </a:t>
            </a:r>
            <a:r>
              <a:rPr lang="en-US">
                <a:solidFill>
                  <a:schemeClr val="tx2"/>
                </a:solidFill>
              </a:rPr>
              <a:t>nodes</a:t>
            </a:r>
            <a:r>
              <a:rPr lang="en-US"/>
              <a:t> or </a:t>
            </a:r>
            <a:r>
              <a:rPr lang="en-US">
                <a:solidFill>
                  <a:schemeClr val="tx2"/>
                </a:solidFill>
              </a:rPr>
              <a:t>vertices</a:t>
            </a:r>
            <a:r>
              <a:rPr lang="en-US"/>
              <a:t>,</a:t>
            </a:r>
          </a:p>
          <a:p>
            <a:pPr eaLnBrk="1" hangingPunct="1"/>
            <a:r>
              <a:rPr lang="en-US"/>
              <a:t>usually denoted {v</a:t>
            </a:r>
            <a:r>
              <a:rPr lang="en-US" baseline="-25000"/>
              <a:t>1</a:t>
            </a:r>
            <a:r>
              <a:rPr lang="en-US"/>
              <a:t>, …, v</a:t>
            </a:r>
            <a:r>
              <a:rPr lang="en-US" baseline="-25000"/>
              <a:t>n</a:t>
            </a:r>
            <a:r>
              <a:rPr lang="en-US"/>
              <a:t>}</a:t>
            </a:r>
          </a:p>
        </p:txBody>
      </p:sp>
      <p:sp>
        <p:nvSpPr>
          <p:cNvPr id="7172" name="TextBox 26"/>
          <p:cNvSpPr txBox="1">
            <a:spLocks noChangeArrowheads="1"/>
          </p:cNvSpPr>
          <p:nvPr/>
        </p:nvSpPr>
        <p:spPr bwMode="auto">
          <a:xfrm>
            <a:off x="1905000" y="4572000"/>
            <a:ext cx="6858000" cy="19389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r" eaLnBrk="1" hangingPunct="1"/>
            <a:r>
              <a:rPr lang="en-US" dirty="0"/>
              <a:t>a set E of m </a:t>
            </a:r>
            <a:r>
              <a:rPr lang="en-US" dirty="0">
                <a:solidFill>
                  <a:schemeClr val="tx2"/>
                </a:solidFill>
              </a:rPr>
              <a:t>edges</a:t>
            </a:r>
            <a:r>
              <a:rPr lang="en-US" dirty="0"/>
              <a:t> between nodes,</a:t>
            </a:r>
          </a:p>
          <a:p>
            <a:pPr algn="r" eaLnBrk="1" hangingPunct="1"/>
            <a:r>
              <a:rPr lang="en-US" dirty="0"/>
              <a:t>usually denoted {</a:t>
            </a:r>
            <a:r>
              <a:rPr lang="en-US" dirty="0" err="1"/>
              <a:t>e</a:t>
            </a:r>
            <a:r>
              <a:rPr lang="en-US" baseline="-25000" dirty="0" err="1"/>
              <a:t>i,j</a:t>
            </a:r>
            <a:r>
              <a:rPr lang="en-US" dirty="0"/>
              <a:t>}</a:t>
            </a:r>
          </a:p>
          <a:p>
            <a:pPr algn="r" eaLnBrk="1" hangingPunct="1"/>
            <a:endParaRPr lang="en-US" dirty="0"/>
          </a:p>
          <a:p>
            <a:pPr algn="r" eaLnBrk="1" hangingPunct="1"/>
            <a:r>
              <a:rPr lang="en-US" dirty="0"/>
              <a:t>un-directed or directed (arcs)</a:t>
            </a:r>
          </a:p>
          <a:p>
            <a:pPr algn="r" eaLnBrk="1" hangingPunct="1"/>
            <a:r>
              <a:rPr lang="en-US" dirty="0" err="1"/>
              <a:t>uni</a:t>
            </a:r>
            <a:r>
              <a:rPr lang="en-US" dirty="0"/>
              <a:t>-directed of bi-directed</a:t>
            </a:r>
          </a:p>
        </p:txBody>
      </p:sp>
      <p:grpSp>
        <p:nvGrpSpPr>
          <p:cNvPr id="2" name="Group 27"/>
          <p:cNvGrpSpPr/>
          <p:nvPr/>
        </p:nvGrpSpPr>
        <p:grpSpPr>
          <a:xfrm>
            <a:off x="1905000" y="5029200"/>
            <a:ext cx="495262" cy="495262"/>
            <a:chOff x="1008479" y="284579"/>
            <a:chExt cx="495262" cy="495262"/>
          </a:xfrm>
          <a:solidFill>
            <a:schemeClr val="accent6">
              <a:lumMod val="50000"/>
            </a:schemeClr>
          </a:solidFill>
        </p:grpSpPr>
        <p:sp>
          <p:nvSpPr>
            <p:cNvPr id="29" name="Oval 28"/>
            <p:cNvSpPr/>
            <p:nvPr/>
          </p:nvSpPr>
          <p:spPr>
            <a:xfrm>
              <a:off x="1008479" y="28457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p:cNvSpPr/>
            <p:nvPr/>
          </p:nvSpPr>
          <p:spPr>
            <a:xfrm>
              <a:off x="1081008" y="35710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8</a:t>
              </a:r>
            </a:p>
          </p:txBody>
        </p:sp>
      </p:grpSp>
      <p:grpSp>
        <p:nvGrpSpPr>
          <p:cNvPr id="3" name="Group 30"/>
          <p:cNvGrpSpPr/>
          <p:nvPr/>
        </p:nvGrpSpPr>
        <p:grpSpPr>
          <a:xfrm>
            <a:off x="3962400" y="5257800"/>
            <a:ext cx="495262" cy="495262"/>
            <a:chOff x="2667017" y="971568"/>
            <a:chExt cx="495262" cy="495262"/>
          </a:xfrm>
          <a:solidFill>
            <a:schemeClr val="accent6">
              <a:lumMod val="50000"/>
            </a:schemeClr>
          </a:solidFill>
        </p:grpSpPr>
        <p:sp>
          <p:nvSpPr>
            <p:cNvPr id="32" name="Oval 31"/>
            <p:cNvSpPr/>
            <p:nvPr/>
          </p:nvSpPr>
          <p:spPr>
            <a:xfrm>
              <a:off x="2667017" y="971568"/>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p:cNvSpPr/>
            <p:nvPr/>
          </p:nvSpPr>
          <p:spPr>
            <a:xfrm>
              <a:off x="2739546" y="1044097"/>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3</a:t>
              </a:r>
            </a:p>
          </p:txBody>
        </p:sp>
      </p:grpSp>
      <p:cxnSp>
        <p:nvCxnSpPr>
          <p:cNvPr id="35" name="Straight Connector 34"/>
          <p:cNvCxnSpPr/>
          <p:nvPr/>
        </p:nvCxnSpPr>
        <p:spPr>
          <a:xfrm>
            <a:off x="2400300" y="5276850"/>
            <a:ext cx="1562100" cy="228600"/>
          </a:xfrm>
          <a:prstGeom prst="line">
            <a:avLst/>
          </a:prstGeom>
          <a:ln w="571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2286000" y="5832475"/>
            <a:ext cx="1600200" cy="492125"/>
          </a:xfrm>
          <a:prstGeom prst="rect">
            <a:avLst/>
          </a:prstGeom>
          <a:noFill/>
          <a:ln>
            <a:solidFill>
              <a:schemeClr val="accent6"/>
            </a:solidFill>
          </a:ln>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defRPr/>
            </a:pPr>
            <a:r>
              <a:rPr lang="en-US" sz="2600"/>
              <a:t>edge e</a:t>
            </a:r>
            <a:r>
              <a:rPr lang="en-US" sz="2600" baseline="-25000"/>
              <a:t>8,3</a:t>
            </a:r>
          </a:p>
        </p:txBody>
      </p:sp>
      <p:sp>
        <p:nvSpPr>
          <p:cNvPr id="40" name="TextBox 39"/>
          <p:cNvSpPr txBox="1"/>
          <p:nvPr/>
        </p:nvSpPr>
        <p:spPr>
          <a:xfrm>
            <a:off x="6172200" y="1524000"/>
            <a:ext cx="1600200" cy="492125"/>
          </a:xfrm>
          <a:prstGeom prst="rect">
            <a:avLst/>
          </a:prstGeom>
          <a:noFill/>
          <a:ln>
            <a:solidFill>
              <a:schemeClr val="accent6"/>
            </a:solidFill>
          </a:ln>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defRPr/>
            </a:pPr>
            <a:r>
              <a:rPr lang="en-US" sz="2600"/>
              <a:t>node v</a:t>
            </a:r>
            <a:r>
              <a:rPr lang="en-US" sz="2600" baseline="-25000"/>
              <a:t>2</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fontAlgn="auto">
              <a:spcAft>
                <a:spcPts val="0"/>
              </a:spcAft>
              <a:defRPr/>
            </a:pPr>
            <a:r>
              <a:rPr lang="en-US" dirty="0"/>
              <a:t>Paths</a:t>
            </a:r>
          </a:p>
        </p:txBody>
      </p:sp>
      <p:grpSp>
        <p:nvGrpSpPr>
          <p:cNvPr id="2" name="Group 3"/>
          <p:cNvGrpSpPr/>
          <p:nvPr/>
        </p:nvGrpSpPr>
        <p:grpSpPr>
          <a:xfrm>
            <a:off x="533400" y="4114800"/>
            <a:ext cx="495262" cy="495262"/>
            <a:chOff x="1695468" y="19"/>
            <a:chExt cx="495262" cy="495262"/>
          </a:xfrm>
          <a:solidFill>
            <a:schemeClr val="accent6">
              <a:lumMod val="50000"/>
            </a:schemeClr>
          </a:solidFill>
        </p:grpSpPr>
        <p:sp>
          <p:nvSpPr>
            <p:cNvPr id="5" name="Oval 4"/>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1</a:t>
              </a:r>
            </a:p>
          </p:txBody>
        </p:sp>
      </p:grpSp>
      <p:grpSp>
        <p:nvGrpSpPr>
          <p:cNvPr id="3" name="Group 6"/>
          <p:cNvGrpSpPr/>
          <p:nvPr/>
        </p:nvGrpSpPr>
        <p:grpSpPr>
          <a:xfrm>
            <a:off x="1905000" y="2895600"/>
            <a:ext cx="495262" cy="495262"/>
            <a:chOff x="1695468" y="19"/>
            <a:chExt cx="495262" cy="495262"/>
          </a:xfrm>
          <a:solidFill>
            <a:schemeClr val="accent6">
              <a:lumMod val="50000"/>
            </a:schemeClr>
          </a:solidFill>
        </p:grpSpPr>
        <p:sp>
          <p:nvSpPr>
            <p:cNvPr id="8" name="Oval 7"/>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2</a:t>
              </a:r>
            </a:p>
          </p:txBody>
        </p:sp>
      </p:grpSp>
      <p:grpSp>
        <p:nvGrpSpPr>
          <p:cNvPr id="4" name="Group 9"/>
          <p:cNvGrpSpPr/>
          <p:nvPr/>
        </p:nvGrpSpPr>
        <p:grpSpPr>
          <a:xfrm>
            <a:off x="3886200" y="2057400"/>
            <a:ext cx="495262" cy="495262"/>
            <a:chOff x="1695468" y="19"/>
            <a:chExt cx="495262" cy="495262"/>
          </a:xfrm>
          <a:solidFill>
            <a:schemeClr val="accent6">
              <a:lumMod val="50000"/>
            </a:schemeClr>
          </a:solidFill>
        </p:grpSpPr>
        <p:sp>
          <p:nvSpPr>
            <p:cNvPr id="11" name="Oval 10"/>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8</a:t>
              </a:r>
            </a:p>
          </p:txBody>
        </p:sp>
      </p:grpSp>
      <p:grpSp>
        <p:nvGrpSpPr>
          <p:cNvPr id="7" name="Group 12"/>
          <p:cNvGrpSpPr/>
          <p:nvPr/>
        </p:nvGrpSpPr>
        <p:grpSpPr>
          <a:xfrm>
            <a:off x="5410200" y="2590800"/>
            <a:ext cx="495262" cy="495262"/>
            <a:chOff x="1695468" y="19"/>
            <a:chExt cx="495262" cy="495262"/>
          </a:xfrm>
          <a:solidFill>
            <a:schemeClr val="accent6">
              <a:lumMod val="50000"/>
            </a:schemeClr>
          </a:solidFill>
        </p:grpSpPr>
        <p:sp>
          <p:nvSpPr>
            <p:cNvPr id="14" name="Oval 13"/>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3</a:t>
              </a:r>
            </a:p>
          </p:txBody>
        </p:sp>
      </p:grpSp>
      <p:grpSp>
        <p:nvGrpSpPr>
          <p:cNvPr id="10" name="Group 15"/>
          <p:cNvGrpSpPr/>
          <p:nvPr/>
        </p:nvGrpSpPr>
        <p:grpSpPr>
          <a:xfrm>
            <a:off x="7391400" y="1600200"/>
            <a:ext cx="495262" cy="495262"/>
            <a:chOff x="1695468" y="19"/>
            <a:chExt cx="495262" cy="495262"/>
          </a:xfrm>
          <a:solidFill>
            <a:schemeClr val="accent6">
              <a:lumMod val="50000"/>
            </a:schemeClr>
          </a:solidFill>
        </p:grpSpPr>
        <p:sp>
          <p:nvSpPr>
            <p:cNvPr id="17" name="Oval 16"/>
            <p:cNvSpPr/>
            <p:nvPr/>
          </p:nvSpPr>
          <p:spPr>
            <a:xfrm>
              <a:off x="1695468" y="19"/>
              <a:ext cx="495262" cy="495262"/>
            </a:xfrm>
            <a:prstGeom prst="ellipse">
              <a:avLst/>
            </a:prstGeom>
            <a:grpFill/>
            <a:ln>
              <a:solidFill>
                <a:schemeClr val="accent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4"/>
            <p:cNvSpPr/>
            <p:nvPr/>
          </p:nvSpPr>
          <p:spPr>
            <a:xfrm>
              <a:off x="1767997" y="72548"/>
              <a:ext cx="350204" cy="350204"/>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solidFill>
                    <a:schemeClr val="tx1"/>
                  </a:solidFill>
                </a:rPr>
                <a:t>7</a:t>
              </a:r>
            </a:p>
          </p:txBody>
        </p:sp>
      </p:grpSp>
      <p:grpSp>
        <p:nvGrpSpPr>
          <p:cNvPr id="12295" name="Group 18"/>
          <p:cNvGrpSpPr>
            <a:grpSpLocks/>
          </p:cNvGrpSpPr>
          <p:nvPr/>
        </p:nvGrpSpPr>
        <p:grpSpPr bwMode="auto">
          <a:xfrm>
            <a:off x="3810000" y="3276600"/>
            <a:ext cx="495300" cy="495300"/>
            <a:chOff x="1695468" y="19"/>
            <a:chExt cx="495262" cy="495262"/>
          </a:xfrm>
        </p:grpSpPr>
        <p:sp>
          <p:nvSpPr>
            <p:cNvPr id="20" name="Oval 19"/>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1"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4</a:t>
              </a:r>
            </a:p>
          </p:txBody>
        </p:sp>
      </p:grpSp>
      <p:grpSp>
        <p:nvGrpSpPr>
          <p:cNvPr id="12296" name="Group 21"/>
          <p:cNvGrpSpPr>
            <a:grpSpLocks/>
          </p:cNvGrpSpPr>
          <p:nvPr/>
        </p:nvGrpSpPr>
        <p:grpSpPr bwMode="auto">
          <a:xfrm>
            <a:off x="5791200" y="1600200"/>
            <a:ext cx="495300" cy="495300"/>
            <a:chOff x="1695468" y="19"/>
            <a:chExt cx="495262" cy="495262"/>
          </a:xfrm>
        </p:grpSpPr>
        <p:sp>
          <p:nvSpPr>
            <p:cNvPr id="23" name="Oval 22"/>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4"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5</a:t>
              </a:r>
            </a:p>
          </p:txBody>
        </p:sp>
      </p:grpSp>
      <p:grpSp>
        <p:nvGrpSpPr>
          <p:cNvPr id="12297" name="Group 24"/>
          <p:cNvGrpSpPr>
            <a:grpSpLocks/>
          </p:cNvGrpSpPr>
          <p:nvPr/>
        </p:nvGrpSpPr>
        <p:grpSpPr bwMode="auto">
          <a:xfrm>
            <a:off x="838200" y="2133600"/>
            <a:ext cx="495300" cy="495300"/>
            <a:chOff x="1695468" y="19"/>
            <a:chExt cx="495262" cy="495262"/>
          </a:xfrm>
        </p:grpSpPr>
        <p:sp>
          <p:nvSpPr>
            <p:cNvPr id="26" name="Oval 25"/>
            <p:cNvSpPr/>
            <p:nvPr/>
          </p:nvSpPr>
          <p:spPr>
            <a:xfrm>
              <a:off x="1695468" y="19"/>
              <a:ext cx="495262" cy="495262"/>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7" name="Oval 4"/>
            <p:cNvSpPr/>
            <p:nvPr/>
          </p:nvSpPr>
          <p:spPr>
            <a:xfrm>
              <a:off x="1768487" y="73038"/>
              <a:ext cx="349223" cy="349223"/>
            </a:xfrm>
            <a:prstGeom prst="rect">
              <a:avLst/>
            </a:prstGeom>
          </p:spPr>
          <p:style>
            <a:lnRef idx="0">
              <a:scrgbClr r="0" g="0" b="0"/>
            </a:lnRef>
            <a:fillRef idx="0">
              <a:scrgbClr r="0" g="0" b="0"/>
            </a:fillRef>
            <a:effectRef idx="0">
              <a:scrgbClr r="0" g="0" b="0"/>
            </a:effectRef>
            <a:fontRef idx="minor">
              <a:schemeClr val="lt1"/>
            </a:fontRef>
          </p:style>
          <p:txBody>
            <a:bodyPr lIns="26670" tIns="26670" rIns="26670" bIns="26670" spcCol="1270" anchor="ctr"/>
            <a:lstStyle/>
            <a:p>
              <a:pPr algn="ctr" defTabSz="933450">
                <a:lnSpc>
                  <a:spcPct val="90000"/>
                </a:lnSpc>
                <a:spcAft>
                  <a:spcPct val="35000"/>
                </a:spcAft>
                <a:defRPr/>
              </a:pPr>
              <a:r>
                <a:rPr lang="en-US" sz="2100" dirty="0"/>
                <a:t>6</a:t>
              </a:r>
            </a:p>
          </p:txBody>
        </p:sp>
      </p:grpSp>
      <p:cxnSp>
        <p:nvCxnSpPr>
          <p:cNvPr id="29" name="Shape 28"/>
          <p:cNvCxnSpPr/>
          <p:nvPr/>
        </p:nvCxnSpPr>
        <p:spPr>
          <a:xfrm rot="5400000" flipH="1" flipV="1">
            <a:off x="857250" y="3067050"/>
            <a:ext cx="971550" cy="11239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1" name="Shape 30"/>
          <p:cNvCxnSpPr/>
          <p:nvPr/>
        </p:nvCxnSpPr>
        <p:spPr>
          <a:xfrm flipV="1">
            <a:off x="2400300" y="2552700"/>
            <a:ext cx="1733550" cy="5905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3" name="Shape 32"/>
          <p:cNvCxnSpPr/>
          <p:nvPr/>
        </p:nvCxnSpPr>
        <p:spPr>
          <a:xfrm>
            <a:off x="4381500" y="2305050"/>
            <a:ext cx="1276350" cy="2857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5" name="Curved Connector 34"/>
          <p:cNvCxnSpPr/>
          <p:nvPr/>
        </p:nvCxnSpPr>
        <p:spPr>
          <a:xfrm flipV="1">
            <a:off x="5905500" y="2095500"/>
            <a:ext cx="1733550" cy="742950"/>
          </a:xfrm>
          <a:prstGeom prst="curvedConnector2">
            <a:avLst/>
          </a:prstGeom>
          <a:ln w="38100"/>
        </p:spPr>
        <p:style>
          <a:lnRef idx="1">
            <a:schemeClr val="accent6"/>
          </a:lnRef>
          <a:fillRef idx="0">
            <a:schemeClr val="accent6"/>
          </a:fillRef>
          <a:effectRef idx="0">
            <a:schemeClr val="accent6"/>
          </a:effectRef>
          <a:fontRef idx="minor">
            <a:schemeClr val="tx1"/>
          </a:fontRef>
        </p:style>
      </p:cxnSp>
      <p:cxnSp>
        <p:nvCxnSpPr>
          <p:cNvPr id="38" name="Straight Connector 37"/>
          <p:cNvCxnSpPr/>
          <p:nvPr/>
        </p:nvCxnSpPr>
        <p:spPr>
          <a:xfrm>
            <a:off x="1333500" y="2381250"/>
            <a:ext cx="57150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90500" y="3219450"/>
            <a:ext cx="14859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0800000">
            <a:off x="2152650" y="3390900"/>
            <a:ext cx="1657350" cy="13335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4565650" y="2505075"/>
            <a:ext cx="511175" cy="11779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flipH="1" flipV="1">
            <a:off x="4908550" y="1247775"/>
            <a:ext cx="282575" cy="148272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6286500" y="1847850"/>
            <a:ext cx="11049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333500" y="2305050"/>
            <a:ext cx="2552700" cy="76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1028700" y="3524250"/>
            <a:ext cx="2781300"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1066800" y="4711700"/>
            <a:ext cx="7696200" cy="1568450"/>
          </a:xfrm>
          <a:prstGeom prst="rect">
            <a:avLst/>
          </a:prstGeom>
          <a:solidFill>
            <a:schemeClr val="accent6">
              <a:lumMod val="50000"/>
              <a:alpha val="50000"/>
            </a:schemeClr>
          </a:solidFill>
          <a:ln>
            <a:solidFill>
              <a:schemeClr val="accent6"/>
            </a:solidFill>
          </a:ln>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37931725" indent="-37474525" eaLnBrk="0" hangingPunct="0">
              <a:defRPr sz="2400">
                <a:solidFill>
                  <a:schemeClr val="tx1"/>
                </a:solidFill>
                <a:latin typeface="Lucida Sans" charset="0"/>
                <a:ea typeface="ＭＳ Ｐゴシック" charset="0"/>
              </a:defRPr>
            </a:lvl2pPr>
            <a:lvl3pPr eaLnBrk="0" hangingPunct="0">
              <a:defRPr sz="2400">
                <a:solidFill>
                  <a:schemeClr val="tx1"/>
                </a:solidFill>
                <a:latin typeface="Lucida Sans" charset="0"/>
                <a:ea typeface="ＭＳ Ｐゴシック" charset="0"/>
              </a:defRPr>
            </a:lvl3pPr>
            <a:lvl4pPr eaLnBrk="0" hangingPunct="0">
              <a:defRPr sz="2400">
                <a:solidFill>
                  <a:schemeClr val="tx1"/>
                </a:solidFill>
                <a:latin typeface="Lucida Sans" charset="0"/>
                <a:ea typeface="ＭＳ Ｐゴシック" charset="0"/>
              </a:defRPr>
            </a:lvl4pPr>
            <a:lvl5pPr eaLnBrk="0" hangingPunct="0">
              <a:defRPr sz="2400">
                <a:solidFill>
                  <a:schemeClr val="tx1"/>
                </a:solidFill>
                <a:latin typeface="Lucida Sans" charset="0"/>
                <a:ea typeface="ＭＳ Ｐゴシック" charset="0"/>
              </a:defRPr>
            </a:lvl5pPr>
            <a:lvl6pPr marL="457200" eaLnBrk="0" fontAlgn="base" hangingPunct="0">
              <a:spcBef>
                <a:spcPct val="0"/>
              </a:spcBef>
              <a:spcAft>
                <a:spcPct val="0"/>
              </a:spcAft>
              <a:defRPr sz="2400">
                <a:solidFill>
                  <a:schemeClr val="tx1"/>
                </a:solidFill>
                <a:latin typeface="Lucida Sans" charset="0"/>
                <a:ea typeface="ＭＳ Ｐゴシック" charset="0"/>
              </a:defRPr>
            </a:lvl6pPr>
            <a:lvl7pPr marL="914400" eaLnBrk="0" fontAlgn="base" hangingPunct="0">
              <a:spcBef>
                <a:spcPct val="0"/>
              </a:spcBef>
              <a:spcAft>
                <a:spcPct val="0"/>
              </a:spcAft>
              <a:defRPr sz="2400">
                <a:solidFill>
                  <a:schemeClr val="tx1"/>
                </a:solidFill>
                <a:latin typeface="Lucida Sans" charset="0"/>
                <a:ea typeface="ＭＳ Ｐゴシック" charset="0"/>
              </a:defRPr>
            </a:lvl7pPr>
            <a:lvl8pPr marL="1371600" eaLnBrk="0" fontAlgn="base" hangingPunct="0">
              <a:spcBef>
                <a:spcPct val="0"/>
              </a:spcBef>
              <a:spcAft>
                <a:spcPct val="0"/>
              </a:spcAft>
              <a:defRPr sz="2400">
                <a:solidFill>
                  <a:schemeClr val="tx1"/>
                </a:solidFill>
                <a:latin typeface="Lucida Sans" charset="0"/>
                <a:ea typeface="ＭＳ Ｐゴシック" charset="0"/>
              </a:defRPr>
            </a:lvl8pPr>
            <a:lvl9pPr marL="1828800" eaLnBrk="0" fontAlgn="base" hangingPunct="0">
              <a:spcBef>
                <a:spcPct val="0"/>
              </a:spcBef>
              <a:spcAft>
                <a:spcPct val="0"/>
              </a:spcAft>
              <a:defRPr sz="2400">
                <a:solidFill>
                  <a:schemeClr val="tx1"/>
                </a:solidFill>
                <a:latin typeface="Lucida Sans" charset="0"/>
                <a:ea typeface="ＭＳ Ｐゴシック" charset="0"/>
              </a:defRPr>
            </a:lvl9pPr>
          </a:lstStyle>
          <a:p>
            <a:pPr eaLnBrk="1" hangingPunct="1">
              <a:defRPr/>
            </a:pPr>
            <a:r>
              <a:rPr lang="en-US" dirty="0">
                <a:solidFill>
                  <a:schemeClr val="tx2"/>
                </a:solidFill>
              </a:rPr>
              <a:t>Definition</a:t>
            </a:r>
            <a:r>
              <a:rPr lang="en-US" dirty="0"/>
              <a:t>: </a:t>
            </a:r>
            <a:br>
              <a:rPr lang="en-US" dirty="0"/>
            </a:br>
            <a:r>
              <a:rPr lang="en-US" dirty="0"/>
              <a:t>A </a:t>
            </a:r>
            <a:r>
              <a:rPr lang="en-US" dirty="0">
                <a:solidFill>
                  <a:schemeClr val="tx2"/>
                </a:solidFill>
              </a:rPr>
              <a:t>path</a:t>
            </a:r>
            <a:r>
              <a:rPr lang="en-US" dirty="0"/>
              <a:t> is a sequence of nodes (v</a:t>
            </a:r>
            <a:r>
              <a:rPr lang="en-US" baseline="-25000" dirty="0"/>
              <a:t>1</a:t>
            </a:r>
            <a:r>
              <a:rPr lang="en-US" dirty="0"/>
              <a:t>, …, </a:t>
            </a:r>
            <a:r>
              <a:rPr lang="en-US" dirty="0" err="1"/>
              <a:t>v</a:t>
            </a:r>
            <a:r>
              <a:rPr lang="en-US" baseline="-25000" dirty="0" err="1"/>
              <a:t>k</a:t>
            </a:r>
            <a:r>
              <a:rPr lang="en-US" dirty="0"/>
              <a:t>) such that for any adjacent pair v</a:t>
            </a:r>
            <a:r>
              <a:rPr lang="en-US" baseline="-25000" dirty="0"/>
              <a:t>i</a:t>
            </a:r>
            <a:r>
              <a:rPr lang="en-US" dirty="0"/>
              <a:t> and v</a:t>
            </a:r>
            <a:r>
              <a:rPr lang="en-US" baseline="-25000" dirty="0"/>
              <a:t>i+1</a:t>
            </a:r>
            <a:r>
              <a:rPr lang="en-US" dirty="0"/>
              <a:t>, </a:t>
            </a:r>
            <a:br>
              <a:rPr lang="en-US" dirty="0"/>
            </a:br>
            <a:r>
              <a:rPr lang="en-US" dirty="0"/>
              <a:t>there</a:t>
            </a:r>
            <a:r>
              <a:rPr lang="ja-JP" altLang="en-US" dirty="0"/>
              <a:t>’</a:t>
            </a:r>
            <a:r>
              <a:rPr lang="en-US" dirty="0"/>
              <a:t>s an edge e</a:t>
            </a:r>
            <a:r>
              <a:rPr lang="en-US" baseline="-25000" dirty="0"/>
              <a:t>i,i+1</a:t>
            </a:r>
            <a:r>
              <a:rPr lang="en-US" dirty="0"/>
              <a:t> between them.</a:t>
            </a:r>
          </a:p>
        </p:txBody>
      </p:sp>
      <p:sp>
        <p:nvSpPr>
          <p:cNvPr id="12311" name="TextBox 55"/>
          <p:cNvSpPr txBox="1">
            <a:spLocks noChangeArrowheads="1"/>
          </p:cNvSpPr>
          <p:nvPr/>
        </p:nvSpPr>
        <p:spPr bwMode="auto">
          <a:xfrm>
            <a:off x="5029200" y="3429000"/>
            <a:ext cx="2971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Lucida Sans" charset="0"/>
                <a:ea typeface="ＭＳ Ｐゴシック" charset="0"/>
                <a:cs typeface="ＭＳ Ｐゴシック" charset="0"/>
              </a:defRPr>
            </a:lvl1pPr>
            <a:lvl2pPr marL="742950" indent="-285750" eaLnBrk="0" hangingPunct="0">
              <a:defRPr sz="2400">
                <a:solidFill>
                  <a:schemeClr val="tx1"/>
                </a:solidFill>
                <a:latin typeface="Lucida Sans" charset="0"/>
                <a:ea typeface="ＭＳ Ｐゴシック" charset="0"/>
              </a:defRPr>
            </a:lvl2pPr>
            <a:lvl3pPr marL="1143000" indent="-228600" eaLnBrk="0" hangingPunct="0">
              <a:defRPr sz="2400">
                <a:solidFill>
                  <a:schemeClr val="tx1"/>
                </a:solidFill>
                <a:latin typeface="Lucida Sans" charset="0"/>
                <a:ea typeface="ＭＳ Ｐゴシック" charset="0"/>
              </a:defRPr>
            </a:lvl3pPr>
            <a:lvl4pPr marL="1600200" indent="-228600" eaLnBrk="0" hangingPunct="0">
              <a:defRPr sz="2400">
                <a:solidFill>
                  <a:schemeClr val="tx1"/>
                </a:solidFill>
                <a:latin typeface="Lucida Sans" charset="0"/>
                <a:ea typeface="ＭＳ Ｐゴシック" charset="0"/>
              </a:defRPr>
            </a:lvl4pPr>
            <a:lvl5pPr marL="2057400" indent="-228600" eaLnBrk="0" hangingPunct="0">
              <a:defRPr sz="2400">
                <a:solidFill>
                  <a:schemeClr val="tx1"/>
                </a:solidFill>
                <a:latin typeface="Lucida Sans" charset="0"/>
                <a:ea typeface="ＭＳ Ｐゴシック" charset="0"/>
              </a:defRPr>
            </a:lvl5pPr>
            <a:lvl6pPr marL="2514600" indent="-228600" eaLnBrk="0" fontAlgn="base" hangingPunct="0">
              <a:spcBef>
                <a:spcPct val="0"/>
              </a:spcBef>
              <a:spcAft>
                <a:spcPct val="0"/>
              </a:spcAft>
              <a:defRPr sz="2400">
                <a:solidFill>
                  <a:schemeClr val="tx1"/>
                </a:solidFill>
                <a:latin typeface="Lucida Sans" charset="0"/>
                <a:ea typeface="ＭＳ Ｐゴシック" charset="0"/>
              </a:defRPr>
            </a:lvl6pPr>
            <a:lvl7pPr marL="2971800" indent="-228600" eaLnBrk="0" fontAlgn="base" hangingPunct="0">
              <a:spcBef>
                <a:spcPct val="0"/>
              </a:spcBef>
              <a:spcAft>
                <a:spcPct val="0"/>
              </a:spcAft>
              <a:defRPr sz="2400">
                <a:solidFill>
                  <a:schemeClr val="tx1"/>
                </a:solidFill>
                <a:latin typeface="Lucida Sans" charset="0"/>
                <a:ea typeface="ＭＳ Ｐゴシック" charset="0"/>
              </a:defRPr>
            </a:lvl7pPr>
            <a:lvl8pPr marL="3429000" indent="-228600" eaLnBrk="0" fontAlgn="base" hangingPunct="0">
              <a:spcBef>
                <a:spcPct val="0"/>
              </a:spcBef>
              <a:spcAft>
                <a:spcPct val="0"/>
              </a:spcAft>
              <a:defRPr sz="2400">
                <a:solidFill>
                  <a:schemeClr val="tx1"/>
                </a:solidFill>
                <a:latin typeface="Lucida Sans" charset="0"/>
                <a:ea typeface="ＭＳ Ｐゴシック" charset="0"/>
              </a:defRPr>
            </a:lvl8pPr>
            <a:lvl9pPr marL="3886200" indent="-228600" eaLnBrk="0" fontAlgn="base" hangingPunct="0">
              <a:spcBef>
                <a:spcPct val="0"/>
              </a:spcBef>
              <a:spcAft>
                <a:spcPct val="0"/>
              </a:spcAft>
              <a:defRPr sz="2400">
                <a:solidFill>
                  <a:schemeClr val="tx1"/>
                </a:solidFill>
                <a:latin typeface="Lucida Sans" charset="0"/>
                <a:ea typeface="ＭＳ Ｐゴシック" charset="0"/>
              </a:defRPr>
            </a:lvl9pPr>
          </a:lstStyle>
          <a:p>
            <a:pPr algn="ctr" eaLnBrk="1" hangingPunct="1"/>
            <a:r>
              <a:rPr lang="en-US">
                <a:solidFill>
                  <a:srgbClr val="A1A1A1"/>
                </a:solidFill>
              </a:rPr>
              <a:t>Path (v</a:t>
            </a:r>
            <a:r>
              <a:rPr lang="en-US" baseline="-25000">
                <a:solidFill>
                  <a:srgbClr val="A1A1A1"/>
                </a:solidFill>
              </a:rPr>
              <a:t>1</a:t>
            </a:r>
            <a:r>
              <a:rPr lang="en-US">
                <a:solidFill>
                  <a:srgbClr val="A1A1A1"/>
                </a:solidFill>
              </a:rPr>
              <a:t>,v</a:t>
            </a:r>
            <a:r>
              <a:rPr lang="en-US" baseline="-25000">
                <a:solidFill>
                  <a:srgbClr val="A1A1A1"/>
                </a:solidFill>
              </a:rPr>
              <a:t>2</a:t>
            </a:r>
            <a:r>
              <a:rPr lang="en-US">
                <a:solidFill>
                  <a:srgbClr val="A1A1A1"/>
                </a:solidFill>
              </a:rPr>
              <a:t>,v</a:t>
            </a:r>
            <a:r>
              <a:rPr lang="en-US" baseline="-25000">
                <a:solidFill>
                  <a:srgbClr val="A1A1A1"/>
                </a:solidFill>
              </a:rPr>
              <a:t>8</a:t>
            </a:r>
            <a:r>
              <a:rPr lang="en-US">
                <a:solidFill>
                  <a:srgbClr val="A1A1A1"/>
                </a:solidFill>
              </a:rPr>
              <a:t>,v</a:t>
            </a:r>
            <a:r>
              <a:rPr lang="en-US" baseline="-25000">
                <a:solidFill>
                  <a:srgbClr val="A1A1A1"/>
                </a:solidFill>
              </a:rPr>
              <a:t>3</a:t>
            </a:r>
            <a:r>
              <a:rPr lang="en-US">
                <a:solidFill>
                  <a:srgbClr val="A1A1A1"/>
                </a:solidFill>
              </a:rPr>
              <a:t>,v</a:t>
            </a:r>
            <a:r>
              <a:rPr lang="en-US" baseline="-25000">
                <a:solidFill>
                  <a:srgbClr val="A1A1A1"/>
                </a:solidFill>
              </a:rPr>
              <a:t>7</a:t>
            </a:r>
            <a:r>
              <a:rPr lang="en-US">
                <a:solidFill>
                  <a:srgbClr val="A1A1A1"/>
                </a:solidFill>
              </a:rPr>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15">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115.thmx</Template>
  <TotalTime>5266</TotalTime>
  <Words>3037</Words>
  <Application>Microsoft Macintosh PowerPoint</Application>
  <PresentationFormat>On-screen Show (4:3)</PresentationFormat>
  <Paragraphs>412</Paragraphs>
  <Slides>40</Slides>
  <Notes>38</Notes>
  <HiddenSlides>4</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ＭＳ Ｐゴシック</vt:lpstr>
      <vt:lpstr>Arial</vt:lpstr>
      <vt:lpstr>Arial Black</vt:lpstr>
      <vt:lpstr>Calibri</vt:lpstr>
      <vt:lpstr>Comic Sans MS</vt:lpstr>
      <vt:lpstr>Georgia</vt:lpstr>
      <vt:lpstr>Helvetica</vt:lpstr>
      <vt:lpstr>Lucida Sans</vt:lpstr>
      <vt:lpstr>Tahoma</vt:lpstr>
      <vt:lpstr>Times</vt:lpstr>
      <vt:lpstr>Trebuchet MS</vt:lpstr>
      <vt:lpstr>Wingdings</vt:lpstr>
      <vt:lpstr>115</vt:lpstr>
      <vt:lpstr>CS 115: COMPUTING FOR The Socio-Techno Web</vt:lpstr>
      <vt:lpstr>What is an online social network?</vt:lpstr>
      <vt:lpstr>PowerPoint Presentation</vt:lpstr>
      <vt:lpstr>What is a (real life) social network?</vt:lpstr>
      <vt:lpstr>online social Network (fb)</vt:lpstr>
      <vt:lpstr>A powerful network</vt:lpstr>
      <vt:lpstr>Social Network Analysis</vt:lpstr>
      <vt:lpstr>Representing a Social Network</vt:lpstr>
      <vt:lpstr>Paths</vt:lpstr>
      <vt:lpstr>Paths</vt:lpstr>
      <vt:lpstr>Examples of Social Networks</vt:lpstr>
      <vt:lpstr>Path length</vt:lpstr>
      <vt:lpstr>Connected GRAPH</vt:lpstr>
      <vt:lpstr>Distance</vt:lpstr>
      <vt:lpstr>Famous distances</vt:lpstr>
      <vt:lpstr>The Kevin Bacon Game</vt:lpstr>
      <vt:lpstr>PowerPoint Presentation</vt:lpstr>
      <vt:lpstr>Famous distances</vt:lpstr>
      <vt:lpstr>Erdős Numbers</vt:lpstr>
      <vt:lpstr>Famous distances</vt:lpstr>
      <vt:lpstr>PowerPoint Presentation</vt:lpstr>
      <vt:lpstr>Proud people!</vt:lpstr>
      <vt:lpstr>Famous distances</vt:lpstr>
      <vt:lpstr>Famous distances</vt:lpstr>
      <vt:lpstr>Famous distances</vt:lpstr>
      <vt:lpstr>Famous distances</vt:lpstr>
      <vt:lpstr>Diameter</vt:lpstr>
      <vt:lpstr>The diameter of a social network is small.</vt:lpstr>
      <vt:lpstr>Small world phenomenon</vt:lpstr>
      <vt:lpstr>Milgram: Six Degrees of Separation</vt:lpstr>
      <vt:lpstr>Today we can measure this with  2 billion people </vt:lpstr>
      <vt:lpstr>Why are Chains so Short?</vt:lpstr>
      <vt:lpstr>Not so fast…</vt:lpstr>
      <vt:lpstr>PowerPoint Presentation</vt:lpstr>
      <vt:lpstr>PowerPoint Presentation</vt:lpstr>
      <vt:lpstr>PowerPoint Presentation</vt:lpstr>
      <vt:lpstr>Polarity</vt:lpstr>
      <vt:lpstr>Huge Echo Chamber</vt:lpstr>
      <vt:lpstr>Social Algorithms</vt:lpstr>
      <vt:lpstr>Filter Bubble</vt:lpstr>
    </vt:vector>
  </TitlesOfParts>
  <Company>Stanford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Christopher Manning</dc:creator>
  <cp:lastModifiedBy>Microsoft Office User</cp:lastModifiedBy>
  <cp:revision>332</cp:revision>
  <cp:lastPrinted>2018-10-22T02:13:56Z</cp:lastPrinted>
  <dcterms:created xsi:type="dcterms:W3CDTF">2010-11-21T21:49:50Z</dcterms:created>
  <dcterms:modified xsi:type="dcterms:W3CDTF">2018-10-22T15:47:23Z</dcterms:modified>
</cp:coreProperties>
</file>