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93" r:id="rId2"/>
    <p:sldId id="303" r:id="rId3"/>
    <p:sldId id="272" r:id="rId4"/>
    <p:sldId id="257" r:id="rId5"/>
    <p:sldId id="285" r:id="rId6"/>
    <p:sldId id="307" r:id="rId7"/>
    <p:sldId id="302" r:id="rId8"/>
    <p:sldId id="305" r:id="rId9"/>
    <p:sldId id="290" r:id="rId10"/>
    <p:sldId id="313" r:id="rId11"/>
    <p:sldId id="308" r:id="rId12"/>
    <p:sldId id="311" r:id="rId13"/>
    <p:sldId id="309" r:id="rId14"/>
    <p:sldId id="312" r:id="rId15"/>
    <p:sldId id="278" r:id="rId16"/>
    <p:sldId id="281" r:id="rId17"/>
    <p:sldId id="317" r:id="rId18"/>
    <p:sldId id="318" r:id="rId19"/>
    <p:sldId id="319"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34"/>
    <p:restoredTop sz="81664" autoAdjust="0"/>
  </p:normalViewPr>
  <p:slideViewPr>
    <p:cSldViewPr snapToGrid="0" snapToObjects="1">
      <p:cViewPr varScale="1">
        <p:scale>
          <a:sx n="77" d="100"/>
          <a:sy n="77" d="100"/>
        </p:scale>
        <p:origin x="11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1.e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4276FB7-B59D-814C-ABCE-CC32B7191AC1}" type="datetime1">
              <a:rPr lang="en-US"/>
              <a:pPr>
                <a:defRPr/>
              </a:pPr>
              <a:t>11/1/18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E59CB86-A60C-F345-BA3F-CAA2F09BA72E}" type="slidenum">
              <a:rPr lang="en-US"/>
              <a:pPr>
                <a:defRPr/>
              </a:pPr>
              <a:t>‹#›</a:t>
            </a:fld>
            <a:endParaRPr lang="en-US"/>
          </a:p>
        </p:txBody>
      </p:sp>
    </p:spTree>
    <p:extLst>
      <p:ext uri="{BB962C8B-B14F-4D97-AF65-F5344CB8AC3E}">
        <p14:creationId xmlns:p14="http://schemas.microsoft.com/office/powerpoint/2010/main" val="411394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1E5EFDD-EB24-B44C-B2F1-FBE6EB570FAE}" type="datetime1">
              <a:rPr lang="en-US"/>
              <a:pPr>
                <a:defRPr/>
              </a:pPr>
              <a:t>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38E906E-4AD3-804B-B322-2A3488D4AE03}" type="slidenum">
              <a:rPr lang="en-US"/>
              <a:pPr>
                <a:defRPr/>
              </a:pPr>
              <a:t>‹#›</a:t>
            </a:fld>
            <a:endParaRPr lang="en-US"/>
          </a:p>
        </p:txBody>
      </p:sp>
    </p:spTree>
    <p:extLst>
      <p:ext uri="{BB962C8B-B14F-4D97-AF65-F5344CB8AC3E}">
        <p14:creationId xmlns:p14="http://schemas.microsoft.com/office/powerpoint/2010/main" val="423324537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image source: http://</a:t>
            </a:r>
            <a:r>
              <a:rPr lang="en-US" dirty="0" err="1">
                <a:ea typeface="ＭＳ Ｐゴシック" charset="0"/>
                <a:cs typeface="ＭＳ Ｐゴシック" charset="0"/>
              </a:rPr>
              <a:t>www.igenii.com</a:t>
            </a:r>
            <a:r>
              <a:rPr lang="en-US" dirty="0">
                <a:ea typeface="ＭＳ Ｐゴシック" charset="0"/>
                <a:cs typeface="ＭＳ Ｐゴシック" charset="0"/>
              </a:rPr>
              <a:t>/blog/Social%20Media/social-media/</a:t>
            </a:r>
          </a:p>
          <a:p>
            <a:r>
              <a:rPr lang="en-US" dirty="0" err="1">
                <a:ea typeface="ＭＳ Ｐゴシック" charset="0"/>
                <a:cs typeface="ＭＳ Ｐゴシック" charset="0"/>
              </a:rPr>
              <a:t>twitter.com</a:t>
            </a:r>
            <a:endParaRPr lang="en-US" dirty="0">
              <a:ea typeface="ＭＳ Ｐゴシック" charset="0"/>
              <a:cs typeface="ＭＳ Ｐゴシック" charset="0"/>
            </a:endParaRPr>
          </a:p>
          <a:p>
            <a:r>
              <a:rPr lang="en-US" dirty="0">
                <a:ea typeface="ＭＳ Ｐゴシック" charset="0"/>
                <a:cs typeface="ＭＳ Ｐゴシック" charset="0"/>
              </a:rPr>
              <a:t>http://</a:t>
            </a:r>
            <a:r>
              <a:rPr lang="en-US" dirty="0" err="1">
                <a:ea typeface="ＭＳ Ｐゴシック" charset="0"/>
                <a:cs typeface="ＭＳ Ｐゴシック" charset="0"/>
              </a:rPr>
              <a:t>www.worthofweb.com</a:t>
            </a:r>
            <a:r>
              <a:rPr lang="en-US" dirty="0">
                <a:ea typeface="ＭＳ Ｐゴシック" charset="0"/>
                <a:cs typeface="ＭＳ Ｐゴシック" charset="0"/>
              </a:rPr>
              <a:t>/blog/case-study-this-revolution-will-be-tweeted/</a:t>
            </a:r>
          </a:p>
          <a:p>
            <a:r>
              <a:rPr lang="en-US" dirty="0">
                <a:ea typeface="ＭＳ Ｐゴシック" charset="0"/>
                <a:cs typeface="ＭＳ Ｐゴシック" charset="0"/>
              </a:rPr>
              <a:t>http://</a:t>
            </a:r>
            <a:r>
              <a:rPr lang="en-US" dirty="0" err="1">
                <a:ea typeface="ＭＳ Ｐゴシック" charset="0"/>
                <a:cs typeface="ＭＳ Ｐゴシック" charset="0"/>
              </a:rPr>
              <a:t>foxwoodonlinemarketing.typepad.com</a:t>
            </a:r>
            <a:r>
              <a:rPr lang="en-US" dirty="0">
                <a:ea typeface="ＭＳ Ｐゴシック" charset="0"/>
                <a:cs typeface="ＭＳ Ｐゴシック" charset="0"/>
              </a:rPr>
              <a:t>/my-blog/social-media/</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BE9FD9F5-95AE-AE4E-9E92-F9DD2B7BC2F6}"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11</a:t>
            </a:fld>
            <a:endParaRPr lang="en-US"/>
          </a:p>
        </p:txBody>
      </p:sp>
    </p:spTree>
    <p:extLst>
      <p:ext uri="{BB962C8B-B14F-4D97-AF65-F5344CB8AC3E}">
        <p14:creationId xmlns:p14="http://schemas.microsoft.com/office/powerpoint/2010/main" val="335850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09" charset="-128"/>
                <a:cs typeface="ＭＳ Ｐゴシック" pitchFamily="-109" charset="-128"/>
              </a:rPr>
              <a:t>Each repetition of the process is a single </a:t>
            </a:r>
            <a:r>
              <a:rPr lang="en-US" sz="1200" b="1" i="0" kern="1200" dirty="0">
                <a:solidFill>
                  <a:schemeClr val="tx1"/>
                </a:solidFill>
                <a:effectLst/>
                <a:latin typeface="+mn-lt"/>
                <a:ea typeface="ＭＳ Ｐゴシック" pitchFamily="-109" charset="-128"/>
                <a:cs typeface="ＭＳ Ｐゴシック" pitchFamily="-109" charset="-128"/>
              </a:rPr>
              <a:t>iteration</a:t>
            </a:r>
          </a:p>
          <a:p>
            <a:r>
              <a:rPr lang="en-US" sz="1200" b="0" i="0" kern="1200" dirty="0">
                <a:solidFill>
                  <a:schemeClr val="tx1"/>
                </a:solidFill>
                <a:effectLst/>
                <a:latin typeface="+mn-lt"/>
                <a:ea typeface="ＭＳ Ｐゴシック" pitchFamily="-109" charset="-128"/>
                <a:cs typeface="ＭＳ Ｐゴシック" pitchFamily="-109" charset="-128"/>
              </a:rPr>
              <a:t>the outcome of each </a:t>
            </a:r>
            <a:r>
              <a:rPr lang="en-US" sz="1200" b="1" i="0" kern="1200" dirty="0">
                <a:solidFill>
                  <a:schemeClr val="tx1"/>
                </a:solidFill>
                <a:effectLst/>
                <a:latin typeface="+mn-lt"/>
                <a:ea typeface="ＭＳ Ｐゴシック" pitchFamily="-109" charset="-128"/>
                <a:cs typeface="ＭＳ Ｐゴシック" pitchFamily="-109" charset="-128"/>
              </a:rPr>
              <a:t>iteration</a:t>
            </a:r>
            <a:r>
              <a:rPr lang="en-US" sz="1200" b="0" i="0" kern="1200" dirty="0">
                <a:solidFill>
                  <a:schemeClr val="tx1"/>
                </a:solidFill>
                <a:effectLst/>
                <a:latin typeface="+mn-lt"/>
                <a:ea typeface="ＭＳ Ｐゴシック" pitchFamily="-109" charset="-128"/>
                <a:cs typeface="ＭＳ Ｐゴシック" pitchFamily="-109" charset="-128"/>
              </a:rPr>
              <a:t> is then the starting point of the next </a:t>
            </a:r>
            <a:r>
              <a:rPr lang="en-US" sz="1200" b="1" i="0" kern="1200" dirty="0">
                <a:solidFill>
                  <a:schemeClr val="tx1"/>
                </a:solidFill>
                <a:effectLst/>
                <a:latin typeface="+mn-lt"/>
                <a:ea typeface="ＭＳ Ｐゴシック" pitchFamily="-109" charset="-128"/>
                <a:cs typeface="ＭＳ Ｐゴシック" pitchFamily="-109" charset="-128"/>
              </a:rPr>
              <a:t>iteration</a:t>
            </a:r>
          </a:p>
          <a:p>
            <a:endParaRPr lang="en-US" sz="1200" b="1" i="0" kern="1200" dirty="0">
              <a:solidFill>
                <a:schemeClr val="tx1"/>
              </a:solidFill>
              <a:effectLst/>
              <a:latin typeface="+mn-lt"/>
              <a:ea typeface="ＭＳ Ｐゴシック" pitchFamily="-109" charset="-128"/>
            </a:endParaRPr>
          </a:p>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12</a:t>
            </a:fld>
            <a:endParaRPr lang="en-US"/>
          </a:p>
        </p:txBody>
      </p:sp>
    </p:spTree>
    <p:extLst>
      <p:ext uri="{BB962C8B-B14F-4D97-AF65-F5344CB8AC3E}">
        <p14:creationId xmlns:p14="http://schemas.microsoft.com/office/powerpoint/2010/main" val="27736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truth is that PR is slightly more complicated</a:t>
            </a:r>
            <a:r>
              <a:rPr lang="mr-IN" baseline="0" dirty="0"/>
              <a:t>…</a:t>
            </a:r>
            <a:endParaRPr lang="en-US" baseline="0"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ＭＳ Ｐゴシック" pitchFamily="-109" charset="-128"/>
                <a:cs typeface="ＭＳ Ｐゴシック" pitchFamily="-109" charset="-128"/>
              </a:rPr>
              <a:t>If web surfers who start on a random page have an 85% likelihood of choosing a random link from the page they are currently visiting, and a 15% likelihood of jumping to a page chosen at random from the entire web, they will reach Page E 8.1% of the time. (The 15% likelihood of jumping to an arbitrary page corresponds to a damping factor of 85%.) Without damping, all web surfers would eventually end up on Pages A, B, or C, and all other pages would have PageRank zero.</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13</a:t>
            </a:fld>
            <a:endParaRPr lang="en-US"/>
          </a:p>
        </p:txBody>
      </p:sp>
    </p:spTree>
    <p:extLst>
      <p:ext uri="{BB962C8B-B14F-4D97-AF65-F5344CB8AC3E}">
        <p14:creationId xmlns:p14="http://schemas.microsoft.com/office/powerpoint/2010/main" val="3358501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15</a:t>
            </a:fld>
            <a:endParaRPr lang="en-US"/>
          </a:p>
        </p:txBody>
      </p:sp>
    </p:spTree>
    <p:extLst>
      <p:ext uri="{BB962C8B-B14F-4D97-AF65-F5344CB8AC3E}">
        <p14:creationId xmlns:p14="http://schemas.microsoft.com/office/powerpoint/2010/main" val="200818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https://</a:t>
            </a:r>
            <a:r>
              <a:rPr lang="en-US" dirty="0" err="1">
                <a:latin typeface="Calibri" charset="0"/>
                <a:ea typeface="ＭＳ Ｐゴシック" charset="0"/>
                <a:cs typeface="ＭＳ Ｐゴシック" charset="0"/>
              </a:rPr>
              <a:t>duckduckgo.com</a:t>
            </a:r>
            <a:r>
              <a:rPr lang="en-US" dirty="0">
                <a:latin typeface="Calibri" charset="0"/>
                <a:ea typeface="ＭＳ Ｐゴシック" charset="0"/>
                <a:cs typeface="ＭＳ Ｐゴシック" charset="0"/>
              </a:rPr>
              <a:t>/?q=</a:t>
            </a:r>
            <a:r>
              <a:rPr lang="en-US" dirty="0" err="1">
                <a:latin typeface="Calibri" charset="0"/>
                <a:ea typeface="ＭＳ Ｐゴシック" charset="0"/>
                <a:cs typeface="ＭＳ Ｐゴシック" charset="0"/>
              </a:rPr>
              <a:t>google+trends&amp;atb</a:t>
            </a:r>
            <a:r>
              <a:rPr lang="en-US" dirty="0">
                <a:latin typeface="Calibri" charset="0"/>
                <a:ea typeface="ＭＳ Ｐゴシック" charset="0"/>
                <a:cs typeface="ＭＳ Ｐゴシック" charset="0"/>
              </a:rPr>
              <a:t>=v57-7aa&amp;ia=web</a:t>
            </a:r>
          </a:p>
          <a:p>
            <a:endParaRPr lang="en-US" dirty="0">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1110DD-18A6-FB43-958D-14EF50553BC6}" type="slidenum">
              <a:rPr lang="en-US" sz="1200"/>
              <a:pPr eaLnBrk="1" hangingPunct="1"/>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https://</a:t>
            </a:r>
            <a:r>
              <a:rPr lang="en-US" dirty="0" err="1"/>
              <a:t>medium.com</a:t>
            </a:r>
            <a:r>
              <a:rPr lang="en-US" dirty="0"/>
              <a:t>/</a:t>
            </a:r>
            <a:r>
              <a:rPr lang="en-US" dirty="0" err="1"/>
              <a:t>bucknell-hci</a:t>
            </a:r>
            <a:r>
              <a:rPr lang="en-US" dirty="0"/>
              <a:t>/ethical-design-in-cs-1-building-hiring-algorithms-in-1-hour-41d8c913859f</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38E906E-4AD3-804B-B322-2A3488D4AE03}" type="slidenum">
              <a:rPr lang="en-US" smtClean="0"/>
              <a:pPr>
                <a:defRPr/>
              </a:pPr>
              <a:t>18</a:t>
            </a:fld>
            <a:endParaRPr lang="en-US"/>
          </a:p>
        </p:txBody>
      </p:sp>
    </p:spTree>
    <p:extLst>
      <p:ext uri="{BB962C8B-B14F-4D97-AF65-F5344CB8AC3E}">
        <p14:creationId xmlns:p14="http://schemas.microsoft.com/office/powerpoint/2010/main" val="3881992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09" charset="-128"/>
                <a:cs typeface="ＭＳ Ｐゴシック" pitchFamily="-109" charset="-128"/>
              </a:rPr>
              <a:t>https://</a:t>
            </a:r>
            <a:r>
              <a:rPr lang="en-US" sz="1200" b="0" i="0" kern="1200" dirty="0" err="1">
                <a:solidFill>
                  <a:schemeClr val="tx1"/>
                </a:solidFill>
                <a:effectLst/>
                <a:latin typeface="+mn-lt"/>
                <a:ea typeface="ＭＳ Ｐゴシック" pitchFamily="-109" charset="-128"/>
                <a:cs typeface="ＭＳ Ｐゴシック" pitchFamily="-109" charset="-128"/>
              </a:rPr>
              <a:t>hbr.org</a:t>
            </a:r>
            <a:r>
              <a:rPr lang="en-US" sz="1200" b="0" i="0" kern="1200" dirty="0">
                <a:solidFill>
                  <a:schemeClr val="tx1"/>
                </a:solidFill>
                <a:effectLst/>
                <a:latin typeface="+mn-lt"/>
                <a:ea typeface="ＭＳ Ｐゴシック" pitchFamily="-109" charset="-128"/>
                <a:cs typeface="ＭＳ Ｐゴシック" pitchFamily="-109" charset="-128"/>
              </a:rPr>
              <a:t>/2016/12/hiring-algorithms-are-not-neutral</a:t>
            </a:r>
          </a:p>
          <a:p>
            <a:endParaRPr lang="en-US" sz="1200" b="0" i="0" kern="1200" dirty="0">
              <a:solidFill>
                <a:schemeClr val="tx1"/>
              </a:solidFill>
              <a:effectLst/>
              <a:latin typeface="+mn-lt"/>
              <a:ea typeface="ＭＳ Ｐゴシック" pitchFamily="-109" charset="-128"/>
              <a:cs typeface="ＭＳ Ｐゴシック" pitchFamily="-109" charset="-128"/>
            </a:endParaRPr>
          </a:p>
          <a:p>
            <a:r>
              <a:rPr lang="en-US" sz="1200" b="0" i="0" kern="1200" dirty="0">
                <a:solidFill>
                  <a:schemeClr val="tx1"/>
                </a:solidFill>
                <a:effectLst/>
                <a:latin typeface="+mn-lt"/>
                <a:ea typeface="ＭＳ Ｐゴシック" pitchFamily="-109" charset="-128"/>
                <a:cs typeface="ＭＳ Ｐゴシック" pitchFamily="-109" charset="-128"/>
              </a:rPr>
              <a:t>Algorithms deployed on the front line of HR decision making may cut costs and streamline vetting in busy departments or companies with large hiring needs, but the risk is that they end up excluding applicants based on gender, race, age, disability, or military service — all protected classes under employment law.</a:t>
            </a:r>
          </a:p>
          <a:p>
            <a:endParaRPr lang="en-US" dirty="0"/>
          </a:p>
          <a:p>
            <a:r>
              <a:rPr lang="en-US" sz="1200" b="0" i="0" kern="1200" dirty="0">
                <a:solidFill>
                  <a:schemeClr val="tx1"/>
                </a:solidFill>
                <a:effectLst/>
                <a:latin typeface="+mn-lt"/>
                <a:ea typeface="ＭＳ Ｐゴシック" pitchFamily="-109" charset="-128"/>
                <a:cs typeface="ＭＳ Ｐゴシック" pitchFamily="-109" charset="-128"/>
              </a:rPr>
              <a:t>In other words, algorithms are not neutral. When humans build algorithmic screening software, they may unintentionally determine which applicants will be selected or rejected based on outdated information — going back to a time when there were fewer women in the workforce, for example — leading to a legally and morally unacceptable result.</a:t>
            </a:r>
            <a:endParaRPr lang="en-US" dirty="0"/>
          </a:p>
        </p:txBody>
      </p:sp>
      <p:sp>
        <p:nvSpPr>
          <p:cNvPr id="4" name="Slide Number Placeholder 3"/>
          <p:cNvSpPr>
            <a:spLocks noGrp="1"/>
          </p:cNvSpPr>
          <p:nvPr>
            <p:ph type="sldNum" sz="quarter" idx="5"/>
          </p:nvPr>
        </p:nvSpPr>
        <p:spPr/>
        <p:txBody>
          <a:bodyPr/>
          <a:lstStyle/>
          <a:p>
            <a:pPr>
              <a:defRPr/>
            </a:pPr>
            <a:fld id="{438E906E-4AD3-804B-B322-2A3488D4AE03}" type="slidenum">
              <a:rPr lang="en-US" smtClean="0"/>
              <a:pPr>
                <a:defRPr/>
              </a:pPr>
              <a:t>19</a:t>
            </a:fld>
            <a:endParaRPr lang="en-US"/>
          </a:p>
        </p:txBody>
      </p:sp>
    </p:spTree>
    <p:extLst>
      <p:ext uri="{BB962C8B-B14F-4D97-AF65-F5344CB8AC3E}">
        <p14:creationId xmlns:p14="http://schemas.microsoft.com/office/powerpoint/2010/main" val="145605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2</a:t>
            </a:fld>
            <a:endParaRPr lang="en-US"/>
          </a:p>
        </p:txBody>
      </p:sp>
    </p:spTree>
    <p:extLst>
      <p:ext uri="{BB962C8B-B14F-4D97-AF65-F5344CB8AC3E}">
        <p14:creationId xmlns:p14="http://schemas.microsoft.com/office/powerpoint/2010/main" val="153982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3</a:t>
            </a:fld>
            <a:endParaRPr lang="en-US"/>
          </a:p>
        </p:txBody>
      </p:sp>
    </p:spTree>
    <p:extLst>
      <p:ext uri="{BB962C8B-B14F-4D97-AF65-F5344CB8AC3E}">
        <p14:creationId xmlns:p14="http://schemas.microsoft.com/office/powerpoint/2010/main" val="47805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www.internetlivestats.com</a:t>
            </a:r>
            <a:r>
              <a:rPr lang="en-US" dirty="0"/>
              <a:t>/total-number-of-websites/</a:t>
            </a:r>
          </a:p>
          <a:p>
            <a:r>
              <a:rPr lang="en-US" dirty="0"/>
              <a:t>http://</a:t>
            </a:r>
            <a:r>
              <a:rPr lang="en-US" dirty="0" err="1"/>
              <a:t>www.internetlivestats.com</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4</a:t>
            </a:fld>
            <a:endParaRPr lang="en-US"/>
          </a:p>
        </p:txBody>
      </p:sp>
    </p:spTree>
    <p:extLst>
      <p:ext uri="{BB962C8B-B14F-4D97-AF65-F5344CB8AC3E}">
        <p14:creationId xmlns:p14="http://schemas.microsoft.com/office/powerpoint/2010/main" val="1529159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latin typeface="Calibri" charset="0"/>
                <a:ea typeface="ＭＳ Ｐゴシック" charset="0"/>
                <a:cs typeface="ＭＳ Ｐゴシック" charset="0"/>
              </a:rPr>
              <a:t>There is a rational explanation on how the bow-tie appears!</a:t>
            </a:r>
          </a:p>
          <a:p>
            <a:endParaRPr lang="en-US"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In 1999, after the Web had been growing for the better part of a decade, Andrei </a:t>
            </a:r>
            <a:r>
              <a:rPr lang="en-US" sz="1200" kern="1200" dirty="0" err="1">
                <a:solidFill>
                  <a:schemeClr val="tx1"/>
                </a:solidFill>
                <a:effectLst/>
                <a:latin typeface="+mn-lt"/>
                <a:ea typeface="ＭＳ Ｐゴシック" pitchFamily="-109" charset="-128"/>
                <a:cs typeface="ＭＳ Ｐゴシック" pitchFamily="-109" charset="-128"/>
              </a:rPr>
              <a:t>Broder</a:t>
            </a:r>
            <a:r>
              <a:rPr lang="en-US" sz="1200" kern="1200" dirty="0">
                <a:solidFill>
                  <a:schemeClr val="tx1"/>
                </a:solidFill>
                <a:effectLst/>
                <a:latin typeface="+mn-lt"/>
                <a:ea typeface="ＭＳ Ｐゴシック" pitchFamily="-109" charset="-128"/>
                <a:cs typeface="ＭＳ Ｐゴシック" pitchFamily="-109" charset="-128"/>
              </a:rPr>
              <a:t> and his colleagues set out to build a global map of the Web, using strongly connected components </a:t>
            </a:r>
            <a:endParaRPr lang="en-US" dirty="0"/>
          </a:p>
          <a:p>
            <a:endParaRPr lang="en-US"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A Giant Strongly Connected Component. A “map” of the Web clearly can’t resemble a map of the physical world in any serious sense, given the scale and complexity of the network being analyzed. Rather, what </a:t>
            </a:r>
            <a:r>
              <a:rPr lang="en-US" sz="1200" kern="1200" dirty="0" err="1">
                <a:solidFill>
                  <a:schemeClr val="tx1"/>
                </a:solidFill>
                <a:effectLst/>
                <a:latin typeface="+mn-lt"/>
                <a:ea typeface="ＭＳ Ｐゴシック" pitchFamily="-109" charset="-128"/>
                <a:cs typeface="ＭＳ Ｐゴシック" pitchFamily="-109" charset="-128"/>
              </a:rPr>
              <a:t>Broder</a:t>
            </a:r>
            <a:r>
              <a:rPr lang="en-US" sz="1200" kern="1200" dirty="0">
                <a:solidFill>
                  <a:schemeClr val="tx1"/>
                </a:solidFill>
                <a:effectLst/>
                <a:latin typeface="+mn-lt"/>
                <a:ea typeface="ＭＳ Ｐゴシック" pitchFamily="-109" charset="-128"/>
                <a:cs typeface="ＭＳ Ｐゴシック" pitchFamily="-109" charset="-128"/>
              </a:rPr>
              <a:t> et al. [80] wanted was something more conceptual — an abstract map dividing the Web into a few large pieces, and showing in a stylized way how these pieces fit together. </a:t>
            </a:r>
            <a:endParaRPr lang="en-US" dirty="0"/>
          </a:p>
          <a:p>
            <a:endParaRPr lang="en-US"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Their first finding was that the Web contains a giant strongly connected component. Recall from our discussions in Chapter 2 that many naturally </a:t>
            </a:r>
            <a:r>
              <a:rPr lang="en-US" sz="1200" kern="1200" dirty="0" err="1">
                <a:solidFill>
                  <a:schemeClr val="tx1"/>
                </a:solidFill>
                <a:effectLst/>
                <a:latin typeface="+mn-lt"/>
                <a:ea typeface="ＭＳ Ｐゴシック" pitchFamily="-109" charset="-128"/>
                <a:cs typeface="ＭＳ Ｐゴシック" pitchFamily="-109" charset="-128"/>
              </a:rPr>
              <a:t>occuring</a:t>
            </a:r>
            <a:r>
              <a:rPr lang="en-US" sz="1200" kern="1200" dirty="0">
                <a:solidFill>
                  <a:schemeClr val="tx1"/>
                </a:solidFill>
                <a:effectLst/>
                <a:latin typeface="+mn-lt"/>
                <a:ea typeface="ＭＳ Ｐゴシック" pitchFamily="-109" charset="-128"/>
                <a:cs typeface="ＭＳ Ｐゴシック" pitchFamily="-109" charset="-128"/>
              </a:rPr>
              <a:t> undirected graphs have a giant connected component — a single component containing a significant fraction of all the nodes. </a:t>
            </a:r>
            <a:endParaRPr lang="en-US" dirty="0"/>
          </a:p>
          <a:p>
            <a:endParaRPr lang="en-US"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Given that this SCC contains (at least) the home pages of many of the major commercial, governmental, and non-profit organizations in the world, it is easy to believe that it is a giant SCC. </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From here, we can invoke an argument — familiar from the undirected case as well — that there is almost surely at most one giant SCC. For if there were two giant SCCs — call </a:t>
            </a:r>
            <a:r>
              <a:rPr lang="en-US" sz="1200" kern="1200" dirty="0" err="1">
                <a:solidFill>
                  <a:schemeClr val="tx1"/>
                </a:solidFill>
                <a:effectLst/>
                <a:latin typeface="+mn-lt"/>
                <a:ea typeface="ＭＳ Ｐゴシック" pitchFamily="-109" charset="-128"/>
                <a:cs typeface="ＭＳ Ｐゴシック" pitchFamily="-109" charset="-128"/>
              </a:rPr>
              <a:t>themX</a:t>
            </a:r>
            <a:r>
              <a:rPr lang="en-US" sz="1200" kern="1200" dirty="0">
                <a:solidFill>
                  <a:schemeClr val="tx1"/>
                </a:solidFill>
                <a:effectLst/>
                <a:latin typeface="+mn-lt"/>
                <a:ea typeface="ＭＳ Ｐゴシック" pitchFamily="-109" charset="-128"/>
                <a:cs typeface="ＭＳ Ｐゴシック" pitchFamily="-109" charset="-128"/>
              </a:rPr>
              <a:t> </a:t>
            </a:r>
            <a:r>
              <a:rPr lang="en-US" sz="1200" kern="1200" dirty="0" err="1">
                <a:solidFill>
                  <a:schemeClr val="tx1"/>
                </a:solidFill>
                <a:effectLst/>
                <a:latin typeface="+mn-lt"/>
                <a:ea typeface="ＭＳ Ｐゴシック" pitchFamily="-109" charset="-128"/>
                <a:cs typeface="ＭＳ Ｐゴシック" pitchFamily="-109" charset="-128"/>
              </a:rPr>
              <a:t>andY</a:t>
            </a:r>
            <a:r>
              <a:rPr lang="en-US" sz="1200" kern="1200" dirty="0">
                <a:solidFill>
                  <a:schemeClr val="tx1"/>
                </a:solidFill>
                <a:effectLst/>
                <a:latin typeface="+mn-lt"/>
                <a:ea typeface="ＭＳ Ｐゴシック" pitchFamily="-109" charset="-128"/>
                <a:cs typeface="ＭＳ Ｐゴシック" pitchFamily="-109" charset="-128"/>
              </a:rPr>
              <a:t> —</a:t>
            </a:r>
            <a:r>
              <a:rPr lang="en-US" sz="1200" kern="1200" dirty="0" err="1">
                <a:solidFill>
                  <a:schemeClr val="tx1"/>
                </a:solidFill>
                <a:effectLst/>
                <a:latin typeface="+mn-lt"/>
                <a:ea typeface="ＭＳ Ｐゴシック" pitchFamily="-109" charset="-128"/>
                <a:cs typeface="ＭＳ Ｐゴシック" pitchFamily="-109" charset="-128"/>
              </a:rPr>
              <a:t>allitwouldtakeisasinglelinkfromanynodeinX</a:t>
            </a:r>
            <a:r>
              <a:rPr lang="en-US" sz="1200" kern="1200" dirty="0">
                <a:solidFill>
                  <a:schemeClr val="tx1"/>
                </a:solidFill>
                <a:effectLst/>
                <a:latin typeface="+mn-lt"/>
                <a:ea typeface="ＭＳ Ｐゴシック" pitchFamily="-109" charset="-128"/>
                <a:cs typeface="ＭＳ Ｐゴシック" pitchFamily="-109" charset="-128"/>
              </a:rPr>
              <a:t> </a:t>
            </a:r>
            <a:r>
              <a:rPr lang="en-US" sz="1200" kern="1200" dirty="0" err="1">
                <a:solidFill>
                  <a:schemeClr val="tx1"/>
                </a:solidFill>
                <a:effectLst/>
                <a:latin typeface="+mn-lt"/>
                <a:ea typeface="ＭＳ Ｐゴシック" pitchFamily="-109" charset="-128"/>
                <a:cs typeface="ＭＳ Ｐゴシック" pitchFamily="-109" charset="-128"/>
              </a:rPr>
              <a:t>toanynodeY,and</a:t>
            </a:r>
            <a:r>
              <a:rPr lang="en-US" sz="1200" kern="1200" dirty="0">
                <a:solidFill>
                  <a:schemeClr val="tx1"/>
                </a:solidFill>
                <a:effectLst/>
                <a:latin typeface="+mn-lt"/>
                <a:ea typeface="ＭＳ Ｐゴシック" pitchFamily="-109" charset="-128"/>
                <a:cs typeface="ＭＳ Ｐゴシック" pitchFamily="-109" charset="-128"/>
              </a:rPr>
              <a:t> another link from any node in Y to any node in X, and X and Y would merge to become part of a single SCC. </a:t>
            </a:r>
            <a:endParaRPr lang="en-US" dirty="0"/>
          </a:p>
          <a:p>
            <a:endParaRPr lang="en-US" dirty="0">
              <a:latin typeface="Calibri" charset="0"/>
              <a:ea typeface="ＭＳ Ｐゴシック" charset="0"/>
              <a:cs typeface="ＭＳ Ｐゴシック" charset="0"/>
            </a:endParaRPr>
          </a:p>
          <a:p>
            <a:r>
              <a:rPr lang="en-US" sz="1200" kern="1200" dirty="0">
                <a:solidFill>
                  <a:schemeClr val="tx1"/>
                </a:solidFill>
                <a:effectLst/>
                <a:latin typeface="+mn-lt"/>
                <a:ea typeface="ＭＳ Ｐゴシック" pitchFamily="-109" charset="-128"/>
                <a:cs typeface="ＭＳ Ｐゴシック" pitchFamily="-109" charset="-128"/>
              </a:rPr>
              <a:t>(1) IN: nodes that can reach the giant SCC but cannot be reached from it — i.e., nodes that are “upstream” of it. </a:t>
            </a:r>
            <a:endParaRPr lang="en-US" dirty="0"/>
          </a:p>
          <a:p>
            <a:r>
              <a:rPr lang="en-US" sz="1200" kern="1200" dirty="0">
                <a:solidFill>
                  <a:schemeClr val="tx1"/>
                </a:solidFill>
                <a:effectLst/>
                <a:latin typeface="+mn-lt"/>
                <a:ea typeface="ＭＳ Ｐゴシック" pitchFamily="-109" charset="-128"/>
                <a:cs typeface="ＭＳ Ｐゴシック" pitchFamily="-109" charset="-128"/>
              </a:rPr>
              <a:t>(2) OUT: nodes that can be reached from the giant SCC but cannot reach it — i.e., nodes are “downstream” of it. </a:t>
            </a:r>
            <a:endParaRPr lang="en-US" dirty="0"/>
          </a:p>
          <a:p>
            <a:endParaRPr lang="en-US"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Tendrils: The “tendrils” of the bow-tie consist of (a) the nodes reachable from IN that cannot reach the giant SCC, and (b) the nodes that can reach OUT but cannot be reached from the giant SCC. </a:t>
            </a:r>
            <a:endParaRPr lang="en-US" dirty="0"/>
          </a:p>
          <a:p>
            <a:endParaRPr lang="en-US" dirty="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6</a:t>
            </a:fld>
            <a:endParaRPr lang="en-US"/>
          </a:p>
        </p:txBody>
      </p:sp>
    </p:spTree>
    <p:extLst>
      <p:ext uri="{BB962C8B-B14F-4D97-AF65-F5344CB8AC3E}">
        <p14:creationId xmlns:p14="http://schemas.microsoft.com/office/powerpoint/2010/main" val="39311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The connectivity of undirected graphs was defined in terms of paths: two nodes are linked by a path if we can follow a sequence of edges from one to the other; a graph is connected if every pair of nodes is linked by a path; and we can break up a disconnected graph into its connected components. Now that we’re dealing with a directed graph, we’re going to try following the same general strategy for talking about connectivity; </a:t>
            </a:r>
            <a:endParaRPr lang="en-US" dirty="0"/>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First, a path from a node A to a node B in a directed graph is a sequence of nodes, beginning with A and ending with B, with the property that each consecutive pair of nodes in the sequence is connected by an edge pointing in the forward direction. This “pointing in the forward direction” condition makes the definition of a path in a directed graph different from the corresponding definition for undirected graphs, where edges have no direction. </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We say that a directed graph is strongly connected if there is a path from every node to every other node. So for example, the directed graph of Web pages in Figure 13.5 is not strongly connected, since as we’ve just observed, there are certain pairs of nodes for which there’s no path from the first to the second.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7</a:t>
            </a:fld>
            <a:endParaRPr lang="en-US"/>
          </a:p>
        </p:txBody>
      </p:sp>
    </p:spTree>
    <p:extLst>
      <p:ext uri="{BB962C8B-B14F-4D97-AF65-F5344CB8AC3E}">
        <p14:creationId xmlns:p14="http://schemas.microsoft.com/office/powerpoint/2010/main" val="332961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8</a:t>
            </a:fld>
            <a:endParaRPr lang="en-US"/>
          </a:p>
        </p:txBody>
      </p:sp>
    </p:spTree>
    <p:extLst>
      <p:ext uri="{BB962C8B-B14F-4D97-AF65-F5344CB8AC3E}">
        <p14:creationId xmlns:p14="http://schemas.microsoft.com/office/powerpoint/2010/main" val="114950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38E906E-4AD3-804B-B322-2A3488D4AE03}" type="slidenum">
              <a:rPr lang="en-US" smtClean="0"/>
              <a:pPr>
                <a:defRPr/>
              </a:pPr>
              <a:t>9</a:t>
            </a:fld>
            <a:endParaRPr lang="en-US"/>
          </a:p>
        </p:txBody>
      </p:sp>
    </p:spTree>
    <p:extLst>
      <p:ext uri="{BB962C8B-B14F-4D97-AF65-F5344CB8AC3E}">
        <p14:creationId xmlns:p14="http://schemas.microsoft.com/office/powerpoint/2010/main" val="120667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ＭＳ Ｐゴシック" pitchFamily="-109" charset="-128"/>
            </a:endParaRPr>
          </a:p>
        </p:txBody>
      </p:sp>
      <p:sp>
        <p:nvSpPr>
          <p:cNvPr id="4" name="Slide Number Placeholder 3"/>
          <p:cNvSpPr>
            <a:spLocks noGrp="1"/>
          </p:cNvSpPr>
          <p:nvPr>
            <p:ph type="sldNum" sz="quarter" idx="5"/>
          </p:nvPr>
        </p:nvSpPr>
        <p:spPr/>
        <p:txBody>
          <a:bodyPr/>
          <a:lstStyle/>
          <a:p>
            <a:pPr>
              <a:defRPr/>
            </a:pPr>
            <a:fld id="{438E906E-4AD3-804B-B322-2A3488D4AE03}" type="slidenum">
              <a:rPr lang="en-US" smtClean="0"/>
              <a:pPr>
                <a:defRPr/>
              </a:pPr>
              <a:t>10</a:t>
            </a:fld>
            <a:endParaRPr lang="en-US"/>
          </a:p>
        </p:txBody>
      </p:sp>
    </p:spTree>
    <p:extLst>
      <p:ext uri="{BB962C8B-B14F-4D97-AF65-F5344CB8AC3E}">
        <p14:creationId xmlns:p14="http://schemas.microsoft.com/office/powerpoint/2010/main" val="266603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1A6B39F-FB0C-2748-9136-0C870E707527}" type="datetime1">
              <a:rPr lang="en-US" smtClean="0"/>
              <a:pPr>
                <a:defRPr/>
              </a:pPr>
              <a:t>11/1/18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8623DA11-0239-D84B-A259-89A7FE18D88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46C725A-4E07-244E-BAE6-ECCC3974D6D0}" type="datetime1">
              <a:rPr lang="en-US" smtClean="0"/>
              <a:pPr>
                <a:defRPr/>
              </a:pPr>
              <a:t>11/1/18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F68CD2-E18C-BF4E-BABF-201BAB350A8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A152569-B621-124D-8CD8-7A85A375945B}" type="datetime1">
              <a:rPr lang="en-US" smtClean="0"/>
              <a:pPr>
                <a:defRPr/>
              </a:pPr>
              <a:t>11/1/18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9E71A9-7C24-4343-8FCB-3D71B7624B6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838200"/>
          </a:xfrm>
        </p:spPr>
        <p:txBody>
          <a:bodyPr/>
          <a:lstStyle/>
          <a:p>
            <a:r>
              <a:rPr lang="en-US"/>
              <a:t>Click to edit Master title style</a:t>
            </a:r>
          </a:p>
        </p:txBody>
      </p:sp>
      <p:sp>
        <p:nvSpPr>
          <p:cNvPr id="3" name="Text Placeholder 2"/>
          <p:cNvSpPr>
            <a:spLocks noGrp="1"/>
          </p:cNvSpPr>
          <p:nvPr>
            <p:ph type="body" sz="half" idx="1"/>
          </p:nvPr>
        </p:nvSpPr>
        <p:spPr>
          <a:xfrm>
            <a:off x="381000" y="1600200"/>
            <a:ext cx="83820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000" y="3848100"/>
            <a:ext cx="83820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6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262EE9D-5DC9-9D4C-928B-14972B2D069C}" type="datetime1">
              <a:rPr lang="en-US" smtClean="0"/>
              <a:pPr>
                <a:defRPr/>
              </a:pPr>
              <a:t>11/1/18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4BD515-B4FE-4842-A97A-F25A81B1703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C0D816FD-D182-274E-A32F-66A952429046}" type="datetime1">
              <a:rPr lang="en-US" smtClean="0"/>
              <a:pPr>
                <a:defRPr/>
              </a:pPr>
              <a:t>11/1/18</a:t>
            </a:fld>
            <a:endParaRPr lang="en-US"/>
          </a:p>
        </p:txBody>
      </p:sp>
      <p:sp>
        <p:nvSpPr>
          <p:cNvPr id="8" name="Slide Number Placeholder 7"/>
          <p:cNvSpPr>
            <a:spLocks noGrp="1"/>
          </p:cNvSpPr>
          <p:nvPr>
            <p:ph type="sldNum" sz="quarter" idx="11"/>
          </p:nvPr>
        </p:nvSpPr>
        <p:spPr/>
        <p:txBody>
          <a:bodyPr/>
          <a:lstStyle/>
          <a:p>
            <a:pPr>
              <a:defRPr/>
            </a:pPr>
            <a:fld id="{689C0A0E-F047-904F-AF87-0F9A1602985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4E21331-9842-A04E-9372-918F00D7C08B}" type="datetime1">
              <a:rPr lang="en-US" smtClean="0"/>
              <a:pPr>
                <a:defRPr/>
              </a:pPr>
              <a:t>11/1/18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994B06-B65C-B14A-A9A5-3DAA96D900A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ECCFC00-5D98-DA43-B4BD-3EDF7716A493}" type="datetime1">
              <a:rPr lang="en-US" smtClean="0"/>
              <a:pPr>
                <a:defRPr/>
              </a:pPr>
              <a:t>11/1/18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75F4495-B873-924D-BEB7-80242078C40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FA98E61-588A-5A4E-9F86-AB264E2F5F9A}" type="datetime1">
              <a:rPr lang="en-US" smtClean="0"/>
              <a:pPr>
                <a:defRPr/>
              </a:pPr>
              <a:t>11/1/18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4E5227-10BA-C54D-93CF-BE4E36410E23}"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B161A0-C9BD-E24D-B6EB-1AB73ABCEDD3}" type="datetime1">
              <a:rPr lang="en-US" smtClean="0"/>
              <a:pPr>
                <a:defRPr/>
              </a:pPr>
              <a:t>11/1/18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302FF4-A99D-464F-86E3-78617073A03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094B84-FEFD-5344-B833-3BF4EFC00A35}" type="datetime1">
              <a:rPr lang="en-US" smtClean="0"/>
              <a:pPr>
                <a:defRPr/>
              </a:pPr>
              <a:t>11/1/18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4BDA8A0-6833-5E48-8825-7C929443CDF1}"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EC00A54-1C2C-0E43-83A9-6C830A24263B}" type="datetime1">
              <a:rPr lang="en-US" smtClean="0"/>
              <a:pPr>
                <a:defRPr/>
              </a:pPr>
              <a:t>11/1/18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688443FE-76BC-EA41-8ED3-1A1AD6F96B32}" type="slidenum">
              <a:rPr lang="en-US" smtClean="0"/>
              <a:pPr>
                <a:defRPr/>
              </a:pPr>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1880D688-16A8-8A45-904F-75D167FC34A8}" type="datetime1">
              <a:rPr lang="en-US" smtClean="0"/>
              <a:pPr>
                <a:defRPr/>
              </a:pPr>
              <a:t>11/1/18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85FA9C04-321F-FB49-9704-DC2727DBADB8}" type="slidenum">
              <a:rPr lang="en-US" smtClean="0"/>
              <a:pPr>
                <a:defRPr/>
              </a:pPr>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KXvSKaI2K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hyperlink" Target="https://www.youtube.com/watch?v=IKXvSKaI2Ko"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image" Target="../media/image18.e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hyperlink" Target="file:////Users/oshaer/Documents/CS115/Labs/lab10/solutions/pageRank3.html"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6.bin"/><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0.wmf"/><Relationship Id="rId9"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rends.google.com/trends/?geo=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internetlivestat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8.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hyperlink" Target="https://www.youtube.com/watch?v=BNHR6IQJGZ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0"/>
            <a:ext cx="7265988" cy="933450"/>
          </a:xfrm>
        </p:spPr>
        <p:txBody>
          <a:bodyPr>
            <a:normAutofit fontScale="90000"/>
          </a:bodyPr>
          <a:lstStyle/>
          <a:p>
            <a:pPr fontAlgn="auto">
              <a:spcAft>
                <a:spcPts val="0"/>
              </a:spcAft>
              <a:defRPr/>
            </a:pPr>
            <a:r>
              <a:rPr lang="en-US" sz="3200">
                <a:ea typeface="+mj-ea"/>
                <a:cs typeface="+mj-cs"/>
              </a:rPr>
              <a:t>CS 115: </a:t>
            </a:r>
            <a:r>
              <a:rPr lang="en-US" sz="3200" dirty="0">
                <a:ea typeface="+mj-ea"/>
                <a:cs typeface="+mj-cs"/>
              </a:rPr>
              <a:t>COMPUTING FOR The Socio-Techno Web</a:t>
            </a:r>
          </a:p>
        </p:txBody>
      </p:sp>
      <p:sp>
        <p:nvSpPr>
          <p:cNvPr id="3" name="Subtitle 2"/>
          <p:cNvSpPr>
            <a:spLocks noGrp="1"/>
          </p:cNvSpPr>
          <p:nvPr>
            <p:ph type="subTitle" idx="1"/>
          </p:nvPr>
        </p:nvSpPr>
        <p:spPr>
          <a:xfrm>
            <a:off x="838200" y="5562600"/>
            <a:ext cx="7467600" cy="749300"/>
          </a:xfrm>
        </p:spPr>
        <p:txBody>
          <a:bodyPr rtlCol="0">
            <a:normAutofit fontScale="92500" lnSpcReduction="20000"/>
          </a:bodyPr>
          <a:lstStyle/>
          <a:p>
            <a:pPr fontAlgn="auto">
              <a:buFont typeface="Arial" pitchFamily="34" charset="0"/>
              <a:buNone/>
              <a:defRPr/>
            </a:pPr>
            <a:r>
              <a:rPr lang="en-US" sz="2800" dirty="0">
                <a:ea typeface="+mn-ea"/>
                <a:cs typeface="+mn-cs"/>
              </a:rPr>
              <a:t>Search Engines And Ranking Algorithms</a:t>
            </a:r>
          </a:p>
        </p:txBody>
      </p:sp>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533400"/>
            <a:ext cx="4098925" cy="355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533400"/>
            <a:ext cx="1884363"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2424113"/>
            <a:ext cx="1928813"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681288"/>
            <a:ext cx="2035175"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280988"/>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2161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ED9D-3E06-7940-A643-5827F40681E5}"/>
              </a:ext>
            </a:extLst>
          </p:cNvPr>
          <p:cNvSpPr>
            <a:spLocks noGrp="1"/>
          </p:cNvSpPr>
          <p:nvPr>
            <p:ph type="title"/>
          </p:nvPr>
        </p:nvSpPr>
        <p:spPr/>
        <p:txBody>
          <a:bodyPr/>
          <a:lstStyle/>
          <a:p>
            <a:r>
              <a:rPr lang="en-US" dirty="0">
                <a:hlinkClick r:id="rId3"/>
              </a:rPr>
              <a:t>Page Rank</a:t>
            </a:r>
            <a:endParaRPr lang="en-US" dirty="0"/>
          </a:p>
        </p:txBody>
      </p:sp>
      <p:sp>
        <p:nvSpPr>
          <p:cNvPr id="3" name="Content Placeholder 2">
            <a:extLst>
              <a:ext uri="{FF2B5EF4-FFF2-40B4-BE49-F238E27FC236}">
                <a16:creationId xmlns:a16="http://schemas.microsoft.com/office/drawing/2014/main" id="{3CC09F7C-DED9-EE4B-BC9E-425F521ECF41}"/>
              </a:ext>
            </a:extLst>
          </p:cNvPr>
          <p:cNvSpPr>
            <a:spLocks noGrp="1"/>
          </p:cNvSpPr>
          <p:nvPr>
            <p:ph idx="1"/>
          </p:nvPr>
        </p:nvSpPr>
        <p:spPr/>
        <p:txBody>
          <a:bodyPr/>
          <a:lstStyle/>
          <a:p>
            <a:r>
              <a:rPr lang="en-US" b="0" dirty="0"/>
              <a:t>“PageRank works by counting the number and quality of links to a page to determine a rough estimate of how important the website is. The underlying assumption is that more important websites are likely to receive more links from other websites.”</a:t>
            </a:r>
          </a:p>
          <a:p>
            <a:endParaRPr lang="en-US" b="0" dirty="0"/>
          </a:p>
          <a:p>
            <a:endParaRPr lang="en-US" dirty="0"/>
          </a:p>
        </p:txBody>
      </p:sp>
      <p:pic>
        <p:nvPicPr>
          <p:cNvPr id="5" name="Picture 4">
            <a:extLst>
              <a:ext uri="{FF2B5EF4-FFF2-40B4-BE49-F238E27FC236}">
                <a16:creationId xmlns:a16="http://schemas.microsoft.com/office/drawing/2014/main" id="{7455BAD4-E918-3E4C-806C-15D4FBDAF2EC}"/>
              </a:ext>
            </a:extLst>
          </p:cNvPr>
          <p:cNvPicPr>
            <a:picLocks noChangeAspect="1"/>
          </p:cNvPicPr>
          <p:nvPr/>
        </p:nvPicPr>
        <p:blipFill>
          <a:blip r:embed="rId4"/>
          <a:stretch>
            <a:fillRect/>
          </a:stretch>
        </p:blipFill>
        <p:spPr>
          <a:xfrm>
            <a:off x="814073" y="3394129"/>
            <a:ext cx="3966830" cy="3270895"/>
          </a:xfrm>
          <a:prstGeom prst="rect">
            <a:avLst/>
          </a:prstGeom>
        </p:spPr>
      </p:pic>
    </p:spTree>
    <p:extLst>
      <p:ext uri="{BB962C8B-B14F-4D97-AF65-F5344CB8AC3E}">
        <p14:creationId xmlns:p14="http://schemas.microsoft.com/office/powerpoint/2010/main" val="264438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960258"/>
          </a:xfrm>
        </p:spPr>
        <p:txBody>
          <a:bodyPr/>
          <a:lstStyle/>
          <a:p>
            <a:r>
              <a:rPr lang="en-US" dirty="0">
                <a:hlinkClick r:id="rId4"/>
              </a:rPr>
              <a:t>PageRank: Google’s pride</a:t>
            </a:r>
            <a:endParaRPr lang="en-US" dirty="0"/>
          </a:p>
        </p:txBody>
      </p:sp>
      <p:sp>
        <p:nvSpPr>
          <p:cNvPr id="4" name="Rectangle 3" descr="Rectangle: Click to edit Master text styles&#10;Second level&#10;Third level&#10;Fourth level&#10;Fifth level"/>
          <p:cNvSpPr txBox="1">
            <a:spLocks noChangeArrowheads="1"/>
          </p:cNvSpPr>
          <p:nvPr/>
        </p:nvSpPr>
        <p:spPr>
          <a:xfrm>
            <a:off x="609600" y="1524000"/>
            <a:ext cx="6477000" cy="4876800"/>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pPr>
            <a:r>
              <a:rPr lang="en-US" dirty="0">
                <a:latin typeface="Calibri" charset="0"/>
                <a:ea typeface="ＭＳ Ｐゴシック" charset="0"/>
                <a:cs typeface="ＭＳ Ｐゴシック" charset="0"/>
              </a:rPr>
              <a:t>The reputation </a:t>
            </a:r>
            <a:r>
              <a:rPr lang="ja-JP" altLang="en-US" dirty="0">
                <a:latin typeface="Calibri" charset="0"/>
                <a:ea typeface="ＭＳ Ｐゴシック" charset="0"/>
                <a:cs typeface="ＭＳ Ｐゴシック" charset="0"/>
              </a:rPr>
              <a:t>“</a:t>
            </a:r>
            <a:r>
              <a:rPr lang="en-US" altLang="ja-JP" dirty="0">
                <a:solidFill>
                  <a:srgbClr val="FF0000"/>
                </a:solidFill>
                <a:latin typeface="Calibri" charset="0"/>
                <a:ea typeface="ＭＳ Ｐゴシック" charset="0"/>
                <a:cs typeface="ＭＳ Ｐゴシック" charset="0"/>
              </a:rPr>
              <a:t>PageRank</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PR(W) of a page W = </a:t>
            </a:r>
            <a:br>
              <a:rPr lang="en-US" altLang="ja-JP"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the sum</a:t>
            </a:r>
            <a:br>
              <a:rPr lang="en-US" altLang="ja-JP"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     of a fair fraction of the reputations PR(</a:t>
            </a:r>
            <a:r>
              <a:rPr lang="en-US" altLang="ja-JP" dirty="0" err="1">
                <a:latin typeface="Calibri" charset="0"/>
                <a:ea typeface="ＭＳ Ｐゴシック" charset="0"/>
                <a:cs typeface="ＭＳ Ｐゴシック" charset="0"/>
              </a:rPr>
              <a:t>W</a:t>
            </a:r>
            <a:r>
              <a:rPr lang="en-US" altLang="ja-JP" baseline="-25000" dirty="0" err="1">
                <a:latin typeface="Calibri" charset="0"/>
                <a:ea typeface="ＭＳ Ｐゴシック" charset="0"/>
                <a:cs typeface="ＭＳ Ｐゴシック" charset="0"/>
              </a:rPr>
              <a:t>j</a:t>
            </a:r>
            <a:r>
              <a:rPr lang="en-US" altLang="ja-JP" dirty="0">
                <a:latin typeface="Calibri" charset="0"/>
                <a:ea typeface="ＭＳ Ｐゴシック" charset="0"/>
                <a:cs typeface="ＭＳ Ｐゴシック" charset="0"/>
              </a:rPr>
              <a:t>)</a:t>
            </a:r>
            <a:br>
              <a:rPr lang="en-US" altLang="ja-JP"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     of all pages </a:t>
            </a:r>
            <a:r>
              <a:rPr lang="en-US" altLang="ja-JP" dirty="0" err="1">
                <a:latin typeface="Calibri" charset="0"/>
                <a:ea typeface="ＭＳ Ｐゴシック" charset="0"/>
                <a:cs typeface="ＭＳ Ｐゴシック" charset="0"/>
              </a:rPr>
              <a:t>W</a:t>
            </a:r>
            <a:r>
              <a:rPr lang="en-US" altLang="ja-JP" baseline="-25000" dirty="0" err="1">
                <a:latin typeface="Calibri" charset="0"/>
                <a:ea typeface="ＭＳ Ｐゴシック" charset="0"/>
                <a:cs typeface="ＭＳ Ｐゴシック" charset="0"/>
              </a:rPr>
              <a:t>j</a:t>
            </a:r>
            <a:r>
              <a:rPr lang="en-US" altLang="ja-JP" dirty="0">
                <a:latin typeface="Calibri" charset="0"/>
                <a:ea typeface="ＭＳ Ｐゴシック" charset="0"/>
                <a:cs typeface="ＭＳ Ｐゴシック" charset="0"/>
              </a:rPr>
              <a:t> that point to W</a:t>
            </a:r>
            <a:br>
              <a:rPr lang="en-US" altLang="ja-JP" baseline="-25000" dirty="0">
                <a:latin typeface="Calibri" charset="0"/>
                <a:ea typeface="ＭＳ Ｐゴシック" charset="0"/>
                <a:cs typeface="ＭＳ Ｐゴシック" charset="0"/>
              </a:rPr>
            </a:br>
            <a:endParaRPr lang="en-US" altLang="ja-JP"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Beautiful Math behind it</a:t>
            </a:r>
          </a:p>
          <a:p>
            <a:pPr lvl="1">
              <a:lnSpc>
                <a:spcPct val="90000"/>
              </a:lnSpc>
            </a:pPr>
            <a:r>
              <a:rPr lang="en-US" sz="1800" dirty="0">
                <a:latin typeface="Calibri" charset="0"/>
                <a:ea typeface="ＭＳ Ｐゴシック" charset="0"/>
              </a:rPr>
              <a:t>PR equivalent to the chance </a:t>
            </a:r>
            <a:br>
              <a:rPr lang="en-US" sz="1800" dirty="0">
                <a:latin typeface="Calibri" charset="0"/>
                <a:ea typeface="ＭＳ Ｐゴシック" charset="0"/>
              </a:rPr>
            </a:br>
            <a:r>
              <a:rPr lang="en-US" sz="1800" dirty="0">
                <a:latin typeface="Calibri" charset="0"/>
                <a:ea typeface="ＭＳ Ｐゴシック" charset="0"/>
              </a:rPr>
              <a:t>of randomly surfing to the page</a:t>
            </a:r>
          </a:p>
          <a:p>
            <a:pPr>
              <a:lnSpc>
                <a:spcPct val="90000"/>
              </a:lnSpc>
            </a:pPr>
            <a:r>
              <a:rPr lang="en-US" dirty="0">
                <a:latin typeface="Calibri" charset="0"/>
                <a:ea typeface="ＭＳ Ｐゴシック" charset="0"/>
                <a:cs typeface="ＭＳ Ｐゴシック" charset="0"/>
              </a:rPr>
              <a:t>PR idea similar to academic co-citations</a:t>
            </a:r>
            <a:br>
              <a:rPr lang="en-US" dirty="0">
                <a:latin typeface="Calibri" charset="0"/>
                <a:ea typeface="ＭＳ Ｐゴシック" charset="0"/>
                <a:cs typeface="ＭＳ Ｐゴシック" charset="0"/>
              </a:rPr>
            </a:b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How to compute PR: </a:t>
            </a:r>
          </a:p>
          <a:p>
            <a:pPr>
              <a:lnSpc>
                <a:spcPct val="90000"/>
              </a:lnSpc>
            </a:pPr>
            <a:r>
              <a:rPr lang="en-US" b="0" dirty="0">
                <a:latin typeface="Calibri" charset="0"/>
                <a:ea typeface="ＭＳ Ｐゴシック" charset="0"/>
                <a:cs typeface="ＭＳ Ｐゴシック" charset="0"/>
              </a:rPr>
              <a:t>Each page starts with some basic </a:t>
            </a:r>
            <a:r>
              <a:rPr lang="ja-JP" altLang="en-US" b="0" dirty="0">
                <a:latin typeface="Calibri" charset="0"/>
                <a:ea typeface="ＭＳ Ｐゴシック" charset="0"/>
                <a:cs typeface="ＭＳ Ｐゴシック" charset="0"/>
              </a:rPr>
              <a:t>“</a:t>
            </a:r>
            <a:r>
              <a:rPr lang="en-US" altLang="ja-JP" b="0" dirty="0">
                <a:latin typeface="Calibri" charset="0"/>
                <a:ea typeface="ＭＳ Ｐゴシック" charset="0"/>
                <a:cs typeface="ＭＳ Ｐゴシック" charset="0"/>
              </a:rPr>
              <a:t>reputation</a:t>
            </a:r>
            <a:r>
              <a:rPr lang="ja-JP" altLang="en-US" b="0" dirty="0">
                <a:latin typeface="Calibri" charset="0"/>
                <a:ea typeface="ＭＳ Ｐゴシック" charset="0"/>
                <a:cs typeface="ＭＳ Ｐゴシック" charset="0"/>
              </a:rPr>
              <a:t>”</a:t>
            </a:r>
            <a:r>
              <a:rPr lang="en-US" altLang="ja-JP" b="0" dirty="0">
                <a:latin typeface="Calibri" charset="0"/>
                <a:ea typeface="ＭＳ Ｐゴシック" charset="0"/>
                <a:cs typeface="ＭＳ Ｐゴシック" charset="0"/>
              </a:rPr>
              <a:t> (e.g., = 1)</a:t>
            </a:r>
            <a:br>
              <a:rPr lang="en-US" altLang="ja-JP" b="0" dirty="0">
                <a:latin typeface="Calibri" charset="0"/>
                <a:ea typeface="ＭＳ Ｐゴシック" charset="0"/>
                <a:cs typeface="ＭＳ Ｐゴシック" charset="0"/>
              </a:rPr>
            </a:br>
            <a:r>
              <a:rPr lang="en-US" altLang="ja-JP" b="0" dirty="0">
                <a:latin typeface="Calibri" charset="0"/>
                <a:ea typeface="ＭＳ Ｐゴシック" charset="0"/>
                <a:cs typeface="ＭＳ Ｐゴシック" charset="0"/>
              </a:rPr>
              <a:t>and repeatedly distributes </a:t>
            </a:r>
            <a:br>
              <a:rPr lang="en-US" altLang="ja-JP" b="0"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fair</a:t>
            </a:r>
            <a:r>
              <a:rPr lang="en-US" altLang="ja-JP" b="0" dirty="0">
                <a:latin typeface="Calibri" charset="0"/>
                <a:ea typeface="ＭＳ Ｐゴシック" charset="0"/>
                <a:cs typeface="ＭＳ Ｐゴシック" charset="0"/>
              </a:rPr>
              <a:t> (equal) </a:t>
            </a:r>
            <a:r>
              <a:rPr lang="en-US" altLang="ja-JP" dirty="0">
                <a:latin typeface="Calibri" charset="0"/>
                <a:ea typeface="ＭＳ Ｐゴシック" charset="0"/>
                <a:cs typeface="ＭＳ Ｐゴシック" charset="0"/>
              </a:rPr>
              <a:t>fractions </a:t>
            </a:r>
            <a:r>
              <a:rPr lang="en-US" altLang="ja-JP" b="0" dirty="0">
                <a:latin typeface="Calibri" charset="0"/>
                <a:ea typeface="ＭＳ Ｐゴシック" charset="0"/>
                <a:cs typeface="ＭＳ Ｐゴシック" charset="0"/>
              </a:rPr>
              <a:t>of “reputation” to its linked pages</a:t>
            </a:r>
            <a:br>
              <a:rPr lang="en-US" altLang="ja-JP" b="0" dirty="0">
                <a:latin typeface="Calibri" charset="0"/>
                <a:ea typeface="ＭＳ Ｐゴシック" charset="0"/>
                <a:cs typeface="ＭＳ Ｐゴシック" charset="0"/>
              </a:rPr>
            </a:br>
            <a:r>
              <a:rPr lang="en-US" altLang="ja-JP" b="0" dirty="0">
                <a:latin typeface="Calibri" charset="0"/>
                <a:ea typeface="ＭＳ Ｐゴシック" charset="0"/>
                <a:cs typeface="ＭＳ Ｐゴシック" charset="0"/>
              </a:rPr>
              <a:t>(while receiving fair fractions from others)</a:t>
            </a:r>
            <a:br>
              <a:rPr lang="en-US" altLang="ja-JP" b="0" dirty="0">
                <a:latin typeface="Calibri" charset="0"/>
                <a:ea typeface="ＭＳ Ｐゴシック" charset="0"/>
                <a:cs typeface="ＭＳ Ｐゴシック" charset="0"/>
              </a:rPr>
            </a:br>
            <a:r>
              <a:rPr lang="en-US" altLang="ja-JP" b="0" dirty="0">
                <a:latin typeface="Calibri" charset="0"/>
                <a:ea typeface="ＭＳ Ｐゴシック" charset="0"/>
                <a:cs typeface="ＭＳ Ｐゴシック" charset="0"/>
              </a:rPr>
              <a:t>until </a:t>
            </a:r>
            <a:r>
              <a:rPr lang="ja-JP" altLang="en-US" b="0" dirty="0">
                <a:latin typeface="Calibri" charset="0"/>
                <a:ea typeface="ＭＳ Ｐゴシック" charset="0"/>
                <a:cs typeface="ＭＳ Ｐゴシック" charset="0"/>
              </a:rPr>
              <a:t>“</a:t>
            </a:r>
            <a:r>
              <a:rPr lang="en-US" altLang="ja-JP" b="0" dirty="0">
                <a:latin typeface="Calibri" charset="0"/>
                <a:ea typeface="ＭＳ Ｐゴシック" charset="0"/>
                <a:cs typeface="ＭＳ Ｐゴシック" charset="0"/>
              </a:rPr>
              <a:t>equilibrium</a:t>
            </a:r>
            <a:r>
              <a:rPr lang="ja-JP" altLang="en-US" b="0" dirty="0">
                <a:latin typeface="Calibri" charset="0"/>
                <a:ea typeface="ＭＳ Ｐゴシック" charset="0"/>
                <a:cs typeface="ＭＳ Ｐゴシック" charset="0"/>
              </a:rPr>
              <a:t>”</a:t>
            </a:r>
            <a:r>
              <a:rPr lang="en-US" altLang="ja-JP" b="0" dirty="0">
                <a:latin typeface="Calibri" charset="0"/>
                <a:ea typeface="ＭＳ Ｐゴシック" charset="0"/>
                <a:cs typeface="ＭＳ Ｐゴシック" charset="0"/>
              </a:rPr>
              <a:t>(no further changes occur)</a:t>
            </a:r>
          </a:p>
          <a:p>
            <a:pPr>
              <a:lnSpc>
                <a:spcPct val="90000"/>
              </a:lnSpc>
            </a:pPr>
            <a:endParaRPr lang="en-US" dirty="0">
              <a:latin typeface="Calibri" charset="0"/>
              <a:ea typeface="ＭＳ Ｐゴシック" charset="0"/>
              <a:cs typeface="ＭＳ Ｐゴシック" charset="0"/>
            </a:endParaRPr>
          </a:p>
        </p:txBody>
      </p:sp>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224" y="5149859"/>
            <a:ext cx="2033588"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Object 2"/>
          <p:cNvGraphicFramePr>
            <a:graphicFrameLocks noChangeAspect="1"/>
          </p:cNvGraphicFramePr>
          <p:nvPr>
            <p:extLst>
              <p:ext uri="{D42A27DB-BD31-4B8C-83A1-F6EECF244321}">
                <p14:modId xmlns:p14="http://schemas.microsoft.com/office/powerpoint/2010/main" val="1609905966"/>
              </p:ext>
            </p:extLst>
          </p:nvPr>
        </p:nvGraphicFramePr>
        <p:xfrm>
          <a:off x="4187825" y="2691871"/>
          <a:ext cx="4774047" cy="732670"/>
        </p:xfrm>
        <a:graphic>
          <a:graphicData uri="http://schemas.openxmlformats.org/presentationml/2006/ole">
            <mc:AlternateContent xmlns:mc="http://schemas.openxmlformats.org/markup-compatibility/2006">
              <mc:Choice xmlns:v="urn:schemas-microsoft-com:vml" Requires="v">
                <p:oleObj spid="_x0000_s2068" name="Equation" r:id="rId6" imgW="2565400" imgH="393700" progId="Equation.3">
                  <p:embed/>
                </p:oleObj>
              </mc:Choice>
              <mc:Fallback>
                <p:oleObj name="Equation" r:id="rId6" imgW="25654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7825" y="2691871"/>
                        <a:ext cx="4774047" cy="732670"/>
                      </a:xfrm>
                      <a:prstGeom prst="rect">
                        <a:avLst/>
                      </a:prstGeom>
                      <a:noFill/>
                      <a:ln>
                        <a:noFill/>
                      </a:ln>
                      <a:effectLst/>
                    </p:spPr>
                  </p:pic>
                </p:oleObj>
              </mc:Fallback>
            </mc:AlternateContent>
          </a:graphicData>
        </a:graphic>
      </p:graphicFrame>
      <p:grpSp>
        <p:nvGrpSpPr>
          <p:cNvPr id="7" name="Group 6"/>
          <p:cNvGrpSpPr/>
          <p:nvPr/>
        </p:nvGrpSpPr>
        <p:grpSpPr>
          <a:xfrm>
            <a:off x="5686005" y="3569677"/>
            <a:ext cx="2720256" cy="1219200"/>
            <a:chOff x="685800" y="4648200"/>
            <a:chExt cx="4038600" cy="1981200"/>
          </a:xfrm>
        </p:grpSpPr>
        <p:sp>
          <p:nvSpPr>
            <p:cNvPr id="8" name="Oval 4"/>
            <p:cNvSpPr>
              <a:spLocks noChangeArrowheads="1"/>
            </p:cNvSpPr>
            <p:nvPr/>
          </p:nvSpPr>
          <p:spPr bwMode="auto">
            <a:xfrm>
              <a:off x="2514600" y="5181600"/>
              <a:ext cx="914400" cy="914400"/>
            </a:xfrm>
            <a:prstGeom prst="ellipse">
              <a:avLst/>
            </a:prstGeom>
            <a:solidFill>
              <a:schemeClr val="accent1"/>
            </a:solidFill>
            <a:ln w="9525">
              <a:solidFill>
                <a:schemeClr val="tx1"/>
              </a:solidFill>
              <a:round/>
              <a:headEnd/>
              <a:tailEnd/>
            </a:ln>
          </p:spPr>
          <p:txBody>
            <a:bodyPr wrap="none" anchor="ctr"/>
            <a:lstStyle/>
            <a:p>
              <a:r>
                <a:rPr lang="en-US" dirty="0"/>
                <a:t>W </a:t>
              </a:r>
              <a:r>
                <a:rPr lang="en-US" sz="500" dirty="0"/>
                <a:t>.</a:t>
              </a:r>
              <a:endParaRPr lang="en-US" sz="1400" dirty="0"/>
            </a:p>
          </p:txBody>
        </p:sp>
        <p:sp>
          <p:nvSpPr>
            <p:cNvPr id="9" name="Line 5"/>
            <p:cNvSpPr>
              <a:spLocks noChangeShapeType="1"/>
            </p:cNvSpPr>
            <p:nvPr/>
          </p:nvSpPr>
          <p:spPr bwMode="auto">
            <a:xfrm>
              <a:off x="1524000" y="50292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Line 6"/>
            <p:cNvSpPr>
              <a:spLocks noChangeShapeType="1"/>
            </p:cNvSpPr>
            <p:nvPr/>
          </p:nvSpPr>
          <p:spPr bwMode="auto">
            <a:xfrm>
              <a:off x="1295400" y="5638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7"/>
            <p:cNvSpPr>
              <a:spLocks noChangeShapeType="1"/>
            </p:cNvSpPr>
            <p:nvPr/>
          </p:nvSpPr>
          <p:spPr bwMode="auto">
            <a:xfrm flipV="1">
              <a:off x="1600200" y="5867400"/>
              <a:ext cx="990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8"/>
            <p:cNvSpPr>
              <a:spLocks noChangeShapeType="1"/>
            </p:cNvSpPr>
            <p:nvPr/>
          </p:nvSpPr>
          <p:spPr bwMode="auto">
            <a:xfrm flipV="1">
              <a:off x="3429000" y="5181600"/>
              <a:ext cx="1219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9"/>
            <p:cNvSpPr>
              <a:spLocks noChangeShapeType="1"/>
            </p:cNvSpPr>
            <p:nvPr/>
          </p:nvSpPr>
          <p:spPr bwMode="auto">
            <a:xfrm>
              <a:off x="3352800" y="58674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Oval 4"/>
            <p:cNvSpPr>
              <a:spLocks noChangeArrowheads="1"/>
            </p:cNvSpPr>
            <p:nvPr/>
          </p:nvSpPr>
          <p:spPr bwMode="auto">
            <a:xfrm>
              <a:off x="914401" y="4648200"/>
              <a:ext cx="609600" cy="609599"/>
            </a:xfrm>
            <a:prstGeom prst="ellipse">
              <a:avLst/>
            </a:prstGeom>
            <a:solidFill>
              <a:schemeClr val="accent1"/>
            </a:solidFill>
            <a:ln w="9525">
              <a:solidFill>
                <a:schemeClr val="tx1"/>
              </a:solidFill>
              <a:round/>
              <a:headEnd/>
              <a:tailEnd/>
            </a:ln>
          </p:spPr>
          <p:txBody>
            <a:bodyPr wrap="none" anchor="ctr"/>
            <a:lstStyle/>
            <a:p>
              <a:r>
                <a:rPr lang="en-US" sz="1400" dirty="0">
                  <a:latin typeface="Calibri" charset="0"/>
                </a:rPr>
                <a:t>W</a:t>
              </a:r>
              <a:r>
                <a:rPr lang="en-US" sz="1200" i="1" dirty="0">
                  <a:latin typeface="Calibri" charset="0"/>
                </a:rPr>
                <a:t>1</a:t>
              </a:r>
              <a:endParaRPr lang="en-US" sz="1600" dirty="0"/>
            </a:p>
          </p:txBody>
        </p:sp>
        <p:sp>
          <p:nvSpPr>
            <p:cNvPr id="18" name="Oval 4"/>
            <p:cNvSpPr>
              <a:spLocks noChangeArrowheads="1"/>
            </p:cNvSpPr>
            <p:nvPr/>
          </p:nvSpPr>
          <p:spPr bwMode="auto">
            <a:xfrm>
              <a:off x="685800" y="5334000"/>
              <a:ext cx="609600" cy="609599"/>
            </a:xfrm>
            <a:prstGeom prst="ellipse">
              <a:avLst/>
            </a:prstGeom>
            <a:solidFill>
              <a:schemeClr val="accent1"/>
            </a:solidFill>
            <a:ln w="9525">
              <a:solidFill>
                <a:schemeClr val="tx1"/>
              </a:solidFill>
              <a:round/>
              <a:headEnd/>
              <a:tailEnd/>
            </a:ln>
          </p:spPr>
          <p:txBody>
            <a:bodyPr wrap="none" anchor="ctr"/>
            <a:lstStyle/>
            <a:p>
              <a:r>
                <a:rPr lang="en-US" sz="1400" dirty="0">
                  <a:latin typeface="Calibri" charset="0"/>
                </a:rPr>
                <a:t>W</a:t>
              </a:r>
              <a:r>
                <a:rPr lang="en-US" sz="1200" i="1" dirty="0">
                  <a:latin typeface="Calibri" charset="0"/>
                </a:rPr>
                <a:t>2</a:t>
              </a:r>
              <a:endParaRPr lang="en-US" dirty="0"/>
            </a:p>
          </p:txBody>
        </p:sp>
        <p:sp>
          <p:nvSpPr>
            <p:cNvPr id="19" name="Oval 4"/>
            <p:cNvSpPr>
              <a:spLocks noChangeArrowheads="1"/>
            </p:cNvSpPr>
            <p:nvPr/>
          </p:nvSpPr>
          <p:spPr bwMode="auto">
            <a:xfrm>
              <a:off x="1066800" y="6019801"/>
              <a:ext cx="609600" cy="609599"/>
            </a:xfrm>
            <a:prstGeom prst="ellipse">
              <a:avLst/>
            </a:prstGeom>
            <a:solidFill>
              <a:schemeClr val="accent1"/>
            </a:solidFill>
            <a:ln w="9525">
              <a:solidFill>
                <a:schemeClr val="tx1"/>
              </a:solidFill>
              <a:round/>
              <a:headEnd/>
              <a:tailEnd/>
            </a:ln>
          </p:spPr>
          <p:txBody>
            <a:bodyPr wrap="none" anchor="ctr"/>
            <a:lstStyle/>
            <a:p>
              <a:r>
                <a:rPr lang="en-US" sz="1400" dirty="0">
                  <a:latin typeface="Calibri" charset="0"/>
                </a:rPr>
                <a:t>W</a:t>
              </a:r>
              <a:r>
                <a:rPr lang="en-US" sz="1200" i="1" dirty="0">
                  <a:latin typeface="Calibri" charset="0"/>
                </a:rPr>
                <a:t>3</a:t>
              </a:r>
              <a:endParaRPr lang="en-US" dirty="0"/>
            </a:p>
          </p:txBody>
        </p:sp>
      </p:grpSp>
    </p:spTree>
    <p:extLst>
      <p:ext uri="{BB962C8B-B14F-4D97-AF65-F5344CB8AC3E}">
        <p14:creationId xmlns:p14="http://schemas.microsoft.com/office/powerpoint/2010/main" val="420359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304800"/>
            <a:ext cx="8382000" cy="838200"/>
          </a:xfrm>
        </p:spPr>
        <p:txBody>
          <a:bodyPr>
            <a:normAutofit fontScale="90000"/>
          </a:bodyPr>
          <a:lstStyle/>
          <a:p>
            <a:pPr eaLnBrk="1" hangingPunct="1"/>
            <a:r>
              <a:rPr lang="en-US" sz="3200" dirty="0">
                <a:ea typeface="ＭＳ Ｐゴシック" charset="0"/>
                <a:cs typeface="ＭＳ Ｐゴシック" charset="0"/>
                <a:hlinkClick r:id="rId4" action="ppaction://hlinkfile"/>
              </a:rPr>
              <a:t>PageRank: Iterative Computation</a:t>
            </a:r>
            <a:endParaRPr lang="en-US" sz="3200" dirty="0">
              <a:ea typeface="ＭＳ Ｐゴシック" charset="0"/>
              <a:cs typeface="ＭＳ Ｐゴシック" charset="0"/>
            </a:endParaRPr>
          </a:p>
        </p:txBody>
      </p:sp>
      <p:sp>
        <p:nvSpPr>
          <p:cNvPr id="24578" name="Rectangle 3" descr="Rectangle: Click to edit Master text styles&#10;Second level&#10;Third level&#10;Fourth level&#10;Fifth level"/>
          <p:cNvSpPr>
            <a:spLocks noGrp="1" noChangeArrowheads="1"/>
          </p:cNvSpPr>
          <p:nvPr>
            <p:ph type="body" sz="half" idx="1"/>
          </p:nvPr>
        </p:nvSpPr>
        <p:spPr>
          <a:xfrm>
            <a:off x="609600" y="3048000"/>
            <a:ext cx="7939088" cy="1905000"/>
          </a:xfrm>
        </p:spPr>
        <p:txBody>
          <a:bodyPr/>
          <a:lstStyle/>
          <a:p>
            <a:pPr eaLnBrk="1" hangingPunct="1">
              <a:lnSpc>
                <a:spcPct val="90000"/>
              </a:lnSpc>
            </a:pPr>
            <a:r>
              <a:rPr lang="en-US" sz="2200" dirty="0">
                <a:latin typeface="Calibri" charset="0"/>
                <a:ea typeface="ＭＳ Ｐゴシック" charset="0"/>
              </a:rPr>
              <a:t>Set initial </a:t>
            </a:r>
            <a:r>
              <a:rPr lang="en-US" sz="2200" i="1" dirty="0">
                <a:latin typeface="Calibri" charset="0"/>
                <a:ea typeface="ＭＳ Ｐゴシック" charset="0"/>
              </a:rPr>
              <a:t>PR </a:t>
            </a:r>
            <a:r>
              <a:rPr lang="en-US" sz="2200" dirty="0">
                <a:latin typeface="Calibri" charset="0"/>
                <a:ea typeface="ＭＳ Ｐゴシック" charset="0"/>
              </a:rPr>
              <a:t>values to 1</a:t>
            </a:r>
          </a:p>
          <a:p>
            <a:pPr eaLnBrk="1" hangingPunct="1">
              <a:lnSpc>
                <a:spcPct val="90000"/>
              </a:lnSpc>
            </a:pPr>
            <a:r>
              <a:rPr lang="en-US" sz="2200" i="1" dirty="0">
                <a:latin typeface="Calibri" charset="0"/>
                <a:ea typeface="ＭＳ Ｐゴシック" charset="0"/>
              </a:rPr>
              <a:t>Solve the following equations iteratively:</a:t>
            </a:r>
          </a:p>
        </p:txBody>
      </p:sp>
      <p:graphicFrame>
        <p:nvGraphicFramePr>
          <p:cNvPr id="24579" name="Object 2"/>
          <p:cNvGraphicFramePr>
            <a:graphicFrameLocks noGrp="1" noChangeAspect="1"/>
          </p:cNvGraphicFramePr>
          <p:nvPr>
            <p:ph sz="half" idx="2"/>
          </p:nvPr>
        </p:nvGraphicFramePr>
        <p:xfrm>
          <a:off x="4513263" y="4791075"/>
          <a:ext cx="117475" cy="206375"/>
        </p:xfrm>
        <a:graphic>
          <a:graphicData uri="http://schemas.openxmlformats.org/presentationml/2006/ole">
            <mc:AlternateContent xmlns:mc="http://schemas.openxmlformats.org/markup-compatibility/2006">
              <mc:Choice xmlns:v="urn:schemas-microsoft-com:vml" Requires="v">
                <p:oleObj spid="_x0000_s4149" name="Equation" r:id="rId5" imgW="114151" imgH="215619" progId="Equation.3">
                  <p:embed/>
                </p:oleObj>
              </mc:Choice>
              <mc:Fallback>
                <p:oleObj name="Equation"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263" y="4791075"/>
                        <a:ext cx="117475" cy="20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4580" name="Object 3"/>
          <p:cNvGraphicFramePr>
            <a:graphicFrameLocks noGrp="1" noChangeAspect="1"/>
          </p:cNvGraphicFramePr>
          <p:nvPr>
            <p:ph sz="quarter" idx="4294967295"/>
            <p:extLst>
              <p:ext uri="{D42A27DB-BD31-4B8C-83A1-F6EECF244321}">
                <p14:modId xmlns:p14="http://schemas.microsoft.com/office/powerpoint/2010/main" val="2331596533"/>
              </p:ext>
            </p:extLst>
          </p:nvPr>
        </p:nvGraphicFramePr>
        <p:xfrm>
          <a:off x="1479550" y="4953000"/>
          <a:ext cx="3392488" cy="1306513"/>
        </p:xfrm>
        <a:graphic>
          <a:graphicData uri="http://schemas.openxmlformats.org/presentationml/2006/ole">
            <mc:AlternateContent xmlns:mc="http://schemas.openxmlformats.org/markup-compatibility/2006">
              <mc:Choice xmlns:v="urn:schemas-microsoft-com:vml" Requires="v">
                <p:oleObj spid="_x0000_s4150" name="Equation" r:id="rId7" imgW="1714500" imgH="660400" progId="Equation.3">
                  <p:embed/>
                </p:oleObj>
              </mc:Choice>
              <mc:Fallback>
                <p:oleObj name="Equation" r:id="rId7" imgW="1714500" imgH="660400" progId="Equation.3">
                  <p:embed/>
                  <p:pic>
                    <p:nvPicPr>
                      <p:cNvPr id="0" name=""/>
                      <p:cNvPicPr>
                        <a:picLocks noChangeAspect="1" noChangeArrowheads="1"/>
                      </p:cNvPicPr>
                      <p:nvPr/>
                    </p:nvPicPr>
                    <p:blipFill>
                      <a:blip r:embed="rId8"/>
                      <a:srcRect/>
                      <a:stretch>
                        <a:fillRect/>
                      </a:stretch>
                    </p:blipFill>
                    <p:spPr bwMode="auto">
                      <a:xfrm>
                        <a:off x="1479550" y="4953000"/>
                        <a:ext cx="3392488" cy="1306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24581"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3225" y="4724400"/>
            <a:ext cx="2033588"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2642208" y="4953000"/>
            <a:ext cx="3048000" cy="437406"/>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l" eaLnBrk="0" hangingPunct="0">
              <a:defRPr/>
            </a:pPr>
            <a:endParaRPr lang="en-US">
              <a:solidFill>
                <a:schemeClr val="tx1"/>
              </a:solidFill>
              <a:latin typeface="Times" pitchFamily="-112" charset="0"/>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204567017"/>
              </p:ext>
            </p:extLst>
          </p:nvPr>
        </p:nvGraphicFramePr>
        <p:xfrm>
          <a:off x="1323173" y="1584252"/>
          <a:ext cx="6613417" cy="1014957"/>
        </p:xfrm>
        <a:graphic>
          <a:graphicData uri="http://schemas.openxmlformats.org/presentationml/2006/ole">
            <mc:AlternateContent xmlns:mc="http://schemas.openxmlformats.org/markup-compatibility/2006">
              <mc:Choice xmlns:v="urn:schemas-microsoft-com:vml" Requires="v">
                <p:oleObj spid="_x0000_s4151" name="Equation" r:id="rId10" imgW="2565400" imgH="393700" progId="Equation.3">
                  <p:embed/>
                </p:oleObj>
              </mc:Choice>
              <mc:Fallback>
                <p:oleObj name="Equation" r:id="rId10" imgW="25654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3173" y="1584252"/>
                        <a:ext cx="6613417" cy="1014957"/>
                      </a:xfrm>
                      <a:prstGeom prst="rect">
                        <a:avLst/>
                      </a:prstGeom>
                      <a:noFill/>
                      <a:ln>
                        <a:noFill/>
                      </a:ln>
                      <a:effectLst/>
                    </p:spPr>
                  </p:pic>
                </p:oleObj>
              </mc:Fallback>
            </mc:AlternateContent>
          </a:graphicData>
        </a:graphic>
      </p:graphicFrame>
      <p:sp>
        <p:nvSpPr>
          <p:cNvPr id="10" name="Rectangle 9"/>
          <p:cNvSpPr/>
          <p:nvPr/>
        </p:nvSpPr>
        <p:spPr bwMode="auto">
          <a:xfrm>
            <a:off x="2642208" y="5390405"/>
            <a:ext cx="3048000" cy="447303"/>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l" eaLnBrk="0" hangingPunct="0">
              <a:defRPr/>
            </a:pPr>
            <a:endParaRPr lang="en-US">
              <a:solidFill>
                <a:schemeClr val="tx1"/>
              </a:solidFill>
              <a:latin typeface="Times" pitchFamily="-112" charset="0"/>
            </a:endParaRPr>
          </a:p>
        </p:txBody>
      </p:sp>
      <p:sp>
        <p:nvSpPr>
          <p:cNvPr id="11" name="Rectangle 10"/>
          <p:cNvSpPr/>
          <p:nvPr/>
        </p:nvSpPr>
        <p:spPr bwMode="auto">
          <a:xfrm>
            <a:off x="2642208" y="5837708"/>
            <a:ext cx="3048000" cy="447303"/>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l" eaLnBrk="0" hangingPunct="0">
              <a:defRPr/>
            </a:pPr>
            <a:endParaRPr lang="en-US">
              <a:solidFill>
                <a:schemeClr val="tx1"/>
              </a:solidFill>
              <a:latin typeface="Times" pitchFamily="-112" charset="0"/>
            </a:endParaRPr>
          </a:p>
        </p:txBody>
      </p:sp>
    </p:spTree>
    <p:extLst>
      <p:ext uri="{BB962C8B-B14F-4D97-AF65-F5344CB8AC3E}">
        <p14:creationId xmlns:p14="http://schemas.microsoft.com/office/powerpoint/2010/main" val="824228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33598" cy="960258"/>
          </a:xfrm>
        </p:spPr>
        <p:txBody>
          <a:bodyPr>
            <a:normAutofit fontScale="90000"/>
          </a:bodyPr>
          <a:lstStyle/>
          <a:p>
            <a:r>
              <a:rPr lang="en-US" dirty="0"/>
              <a:t>It is Slightly more complicated</a:t>
            </a:r>
          </a:p>
        </p:txBody>
      </p:sp>
      <p:sp>
        <p:nvSpPr>
          <p:cNvPr id="4" name="Rectangle 3" descr="Rectangle: Click to edit Master text styles&#10;Second level&#10;Third level&#10;Fourth level&#10;Fifth level"/>
          <p:cNvSpPr txBox="1">
            <a:spLocks noChangeArrowheads="1"/>
          </p:cNvSpPr>
          <p:nvPr/>
        </p:nvSpPr>
        <p:spPr>
          <a:xfrm>
            <a:off x="609600" y="1524000"/>
            <a:ext cx="6477000" cy="48768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pPr>
            <a:r>
              <a:rPr lang="en-US" dirty="0">
                <a:latin typeface="Calibri" charset="0"/>
                <a:ea typeface="ＭＳ Ｐゴシック" charset="0"/>
                <a:cs typeface="ＭＳ Ｐゴシック" charset="0"/>
              </a:rPr>
              <a:t>The reputation </a:t>
            </a:r>
            <a:r>
              <a:rPr lang="ja-JP" altLang="en-US" dirty="0">
                <a:latin typeface="Calibri" charset="0"/>
                <a:ea typeface="ＭＳ Ｐゴシック" charset="0"/>
                <a:cs typeface="ＭＳ Ｐゴシック" charset="0"/>
              </a:rPr>
              <a:t>“</a:t>
            </a:r>
            <a:r>
              <a:rPr lang="en-US" altLang="ja-JP" dirty="0">
                <a:solidFill>
                  <a:srgbClr val="FF0000"/>
                </a:solidFill>
                <a:latin typeface="Calibri" charset="0"/>
                <a:ea typeface="ＭＳ Ｐゴシック" charset="0"/>
                <a:cs typeface="ＭＳ Ｐゴシック" charset="0"/>
              </a:rPr>
              <a:t>PageRank</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PR(W) of a page W = </a:t>
            </a:r>
            <a:br>
              <a:rPr lang="en-US" altLang="ja-JP"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t/N + (1-t) * the sum</a:t>
            </a:r>
            <a:br>
              <a:rPr lang="en-US" altLang="ja-JP"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     of a fair fraction of the reputations PR(</a:t>
            </a:r>
            <a:r>
              <a:rPr lang="en-US" altLang="ja-JP" dirty="0" err="1">
                <a:latin typeface="Calibri" charset="0"/>
                <a:ea typeface="ＭＳ Ｐゴシック" charset="0"/>
                <a:cs typeface="ＭＳ Ｐゴシック" charset="0"/>
              </a:rPr>
              <a:t>W</a:t>
            </a:r>
            <a:r>
              <a:rPr lang="en-US" altLang="ja-JP" baseline="-25000" dirty="0" err="1">
                <a:latin typeface="Calibri" charset="0"/>
                <a:ea typeface="ＭＳ Ｐゴシック" charset="0"/>
                <a:cs typeface="ＭＳ Ｐゴシック" charset="0"/>
              </a:rPr>
              <a:t>j</a:t>
            </a:r>
            <a:r>
              <a:rPr lang="en-US" altLang="ja-JP" dirty="0">
                <a:latin typeface="Calibri" charset="0"/>
                <a:ea typeface="ＭＳ Ｐゴシック" charset="0"/>
                <a:cs typeface="ＭＳ Ｐゴシック" charset="0"/>
              </a:rPr>
              <a:t>)</a:t>
            </a:r>
            <a:br>
              <a:rPr lang="en-US" altLang="ja-JP" dirty="0">
                <a:latin typeface="Calibri" charset="0"/>
                <a:ea typeface="ＭＳ Ｐゴシック" charset="0"/>
                <a:cs typeface="ＭＳ Ｐゴシック" charset="0"/>
              </a:rPr>
            </a:br>
            <a:r>
              <a:rPr lang="en-US" altLang="ja-JP" dirty="0">
                <a:latin typeface="Calibri" charset="0"/>
                <a:ea typeface="ＭＳ Ｐゴシック" charset="0"/>
                <a:cs typeface="ＭＳ Ｐゴシック" charset="0"/>
              </a:rPr>
              <a:t>     of all pages </a:t>
            </a:r>
            <a:r>
              <a:rPr lang="en-US" altLang="ja-JP" dirty="0" err="1">
                <a:latin typeface="Calibri" charset="0"/>
                <a:ea typeface="ＭＳ Ｐゴシック" charset="0"/>
                <a:cs typeface="ＭＳ Ｐゴシック" charset="0"/>
              </a:rPr>
              <a:t>W</a:t>
            </a:r>
            <a:r>
              <a:rPr lang="en-US" altLang="ja-JP" baseline="-25000" dirty="0" err="1">
                <a:latin typeface="Calibri" charset="0"/>
                <a:ea typeface="ＭＳ Ｐゴシック" charset="0"/>
                <a:cs typeface="ＭＳ Ｐゴシック" charset="0"/>
              </a:rPr>
              <a:t>j</a:t>
            </a:r>
            <a:r>
              <a:rPr lang="en-US" altLang="ja-JP" dirty="0">
                <a:latin typeface="Calibri" charset="0"/>
                <a:ea typeface="ＭＳ Ｐゴシック" charset="0"/>
                <a:cs typeface="ＭＳ Ｐゴシック" charset="0"/>
              </a:rPr>
              <a:t> that point to W</a:t>
            </a:r>
            <a:br>
              <a:rPr lang="en-US" altLang="ja-JP" baseline="-25000" dirty="0">
                <a:latin typeface="Calibri" charset="0"/>
                <a:ea typeface="ＭＳ Ｐゴシック" charset="0"/>
                <a:cs typeface="ＭＳ Ｐゴシック" charset="0"/>
              </a:rPr>
            </a:br>
            <a:endParaRPr lang="en-US" altLang="ja-JP" dirty="0">
              <a:latin typeface="Calibri" charset="0"/>
              <a:ea typeface="ＭＳ Ｐゴシック" charset="0"/>
              <a:cs typeface="ＭＳ Ｐゴシック" charset="0"/>
            </a:endParaRPr>
          </a:p>
          <a:p>
            <a:pPr>
              <a:lnSpc>
                <a:spcPct val="90000"/>
              </a:lnSpc>
            </a:pPr>
            <a:endParaRPr lang="en-US" dirty="0">
              <a:latin typeface="Calibri" charset="0"/>
              <a:ea typeface="ＭＳ Ｐゴシック" charset="0"/>
              <a:cs typeface="ＭＳ Ｐゴシック" charset="0"/>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224" y="5149859"/>
            <a:ext cx="2033588"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6"/>
          <p:cNvGrpSpPr/>
          <p:nvPr/>
        </p:nvGrpSpPr>
        <p:grpSpPr>
          <a:xfrm>
            <a:off x="6173598" y="3897923"/>
            <a:ext cx="2720256" cy="1219200"/>
            <a:chOff x="685800" y="4648200"/>
            <a:chExt cx="4038600" cy="1981200"/>
          </a:xfrm>
        </p:grpSpPr>
        <p:sp>
          <p:nvSpPr>
            <p:cNvPr id="8" name="Oval 4"/>
            <p:cNvSpPr>
              <a:spLocks noChangeArrowheads="1"/>
            </p:cNvSpPr>
            <p:nvPr/>
          </p:nvSpPr>
          <p:spPr bwMode="auto">
            <a:xfrm>
              <a:off x="2514600" y="5181600"/>
              <a:ext cx="914400" cy="914400"/>
            </a:xfrm>
            <a:prstGeom prst="ellipse">
              <a:avLst/>
            </a:prstGeom>
            <a:solidFill>
              <a:schemeClr val="accent1"/>
            </a:solidFill>
            <a:ln w="9525">
              <a:solidFill>
                <a:schemeClr val="tx1"/>
              </a:solidFill>
              <a:round/>
              <a:headEnd/>
              <a:tailEnd/>
            </a:ln>
          </p:spPr>
          <p:txBody>
            <a:bodyPr wrap="none" anchor="ctr"/>
            <a:lstStyle/>
            <a:p>
              <a:r>
                <a:rPr lang="en-US" dirty="0"/>
                <a:t>W </a:t>
              </a:r>
              <a:r>
                <a:rPr lang="en-US" sz="500" dirty="0"/>
                <a:t>.</a:t>
              </a:r>
              <a:endParaRPr lang="en-US" sz="1400" dirty="0"/>
            </a:p>
          </p:txBody>
        </p:sp>
        <p:sp>
          <p:nvSpPr>
            <p:cNvPr id="9" name="Line 5"/>
            <p:cNvSpPr>
              <a:spLocks noChangeShapeType="1"/>
            </p:cNvSpPr>
            <p:nvPr/>
          </p:nvSpPr>
          <p:spPr bwMode="auto">
            <a:xfrm>
              <a:off x="1524000" y="50292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Line 6"/>
            <p:cNvSpPr>
              <a:spLocks noChangeShapeType="1"/>
            </p:cNvSpPr>
            <p:nvPr/>
          </p:nvSpPr>
          <p:spPr bwMode="auto">
            <a:xfrm>
              <a:off x="1295400" y="5638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Line 7"/>
            <p:cNvSpPr>
              <a:spLocks noChangeShapeType="1"/>
            </p:cNvSpPr>
            <p:nvPr/>
          </p:nvSpPr>
          <p:spPr bwMode="auto">
            <a:xfrm flipV="1">
              <a:off x="1600200" y="5867400"/>
              <a:ext cx="990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Line 8"/>
            <p:cNvSpPr>
              <a:spLocks noChangeShapeType="1"/>
            </p:cNvSpPr>
            <p:nvPr/>
          </p:nvSpPr>
          <p:spPr bwMode="auto">
            <a:xfrm flipV="1">
              <a:off x="3429000" y="5181600"/>
              <a:ext cx="1219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9"/>
            <p:cNvSpPr>
              <a:spLocks noChangeShapeType="1"/>
            </p:cNvSpPr>
            <p:nvPr/>
          </p:nvSpPr>
          <p:spPr bwMode="auto">
            <a:xfrm>
              <a:off x="3352800" y="58674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Oval 4"/>
            <p:cNvSpPr>
              <a:spLocks noChangeArrowheads="1"/>
            </p:cNvSpPr>
            <p:nvPr/>
          </p:nvSpPr>
          <p:spPr bwMode="auto">
            <a:xfrm>
              <a:off x="914401" y="4648200"/>
              <a:ext cx="609600" cy="609599"/>
            </a:xfrm>
            <a:prstGeom prst="ellipse">
              <a:avLst/>
            </a:prstGeom>
            <a:solidFill>
              <a:schemeClr val="accent1"/>
            </a:solidFill>
            <a:ln w="9525">
              <a:solidFill>
                <a:schemeClr val="tx1"/>
              </a:solidFill>
              <a:round/>
              <a:headEnd/>
              <a:tailEnd/>
            </a:ln>
          </p:spPr>
          <p:txBody>
            <a:bodyPr wrap="none" anchor="ctr"/>
            <a:lstStyle/>
            <a:p>
              <a:r>
                <a:rPr lang="en-US" sz="1400" dirty="0">
                  <a:latin typeface="Calibri" charset="0"/>
                </a:rPr>
                <a:t>W</a:t>
              </a:r>
              <a:r>
                <a:rPr lang="en-US" sz="1200" i="1" dirty="0">
                  <a:latin typeface="Calibri" charset="0"/>
                </a:rPr>
                <a:t>1</a:t>
              </a:r>
              <a:endParaRPr lang="en-US" sz="1600" dirty="0"/>
            </a:p>
          </p:txBody>
        </p:sp>
        <p:sp>
          <p:nvSpPr>
            <p:cNvPr id="18" name="Oval 4"/>
            <p:cNvSpPr>
              <a:spLocks noChangeArrowheads="1"/>
            </p:cNvSpPr>
            <p:nvPr/>
          </p:nvSpPr>
          <p:spPr bwMode="auto">
            <a:xfrm>
              <a:off x="685800" y="5334000"/>
              <a:ext cx="609600" cy="609599"/>
            </a:xfrm>
            <a:prstGeom prst="ellipse">
              <a:avLst/>
            </a:prstGeom>
            <a:solidFill>
              <a:schemeClr val="accent1"/>
            </a:solidFill>
            <a:ln w="9525">
              <a:solidFill>
                <a:schemeClr val="tx1"/>
              </a:solidFill>
              <a:round/>
              <a:headEnd/>
              <a:tailEnd/>
            </a:ln>
          </p:spPr>
          <p:txBody>
            <a:bodyPr wrap="none" anchor="ctr"/>
            <a:lstStyle/>
            <a:p>
              <a:r>
                <a:rPr lang="en-US" sz="1400" dirty="0">
                  <a:latin typeface="Calibri" charset="0"/>
                </a:rPr>
                <a:t>W</a:t>
              </a:r>
              <a:r>
                <a:rPr lang="en-US" sz="1200" i="1" dirty="0">
                  <a:latin typeface="Calibri" charset="0"/>
                </a:rPr>
                <a:t>2</a:t>
              </a:r>
              <a:endParaRPr lang="en-US" dirty="0"/>
            </a:p>
          </p:txBody>
        </p:sp>
        <p:sp>
          <p:nvSpPr>
            <p:cNvPr id="19" name="Oval 4"/>
            <p:cNvSpPr>
              <a:spLocks noChangeArrowheads="1"/>
            </p:cNvSpPr>
            <p:nvPr/>
          </p:nvSpPr>
          <p:spPr bwMode="auto">
            <a:xfrm>
              <a:off x="1066800" y="6019801"/>
              <a:ext cx="609600" cy="609599"/>
            </a:xfrm>
            <a:prstGeom prst="ellipse">
              <a:avLst/>
            </a:prstGeom>
            <a:solidFill>
              <a:schemeClr val="accent1"/>
            </a:solidFill>
            <a:ln w="9525">
              <a:solidFill>
                <a:schemeClr val="tx1"/>
              </a:solidFill>
              <a:round/>
              <a:headEnd/>
              <a:tailEnd/>
            </a:ln>
          </p:spPr>
          <p:txBody>
            <a:bodyPr wrap="none" anchor="ctr"/>
            <a:lstStyle/>
            <a:p>
              <a:r>
                <a:rPr lang="en-US" sz="1400" dirty="0">
                  <a:latin typeface="Calibri" charset="0"/>
                </a:rPr>
                <a:t>W</a:t>
              </a:r>
              <a:r>
                <a:rPr lang="en-US" sz="1200" i="1" dirty="0">
                  <a:latin typeface="Calibri" charset="0"/>
                </a:rPr>
                <a:t>3</a:t>
              </a:r>
              <a:endParaRPr lang="en-US" dirty="0"/>
            </a:p>
          </p:txBody>
        </p:sp>
      </p:grpSp>
      <p:graphicFrame>
        <p:nvGraphicFramePr>
          <p:cNvPr id="16" name="Object 2"/>
          <p:cNvGraphicFramePr>
            <a:graphicFrameLocks noGrp="1" noChangeAspect="1"/>
          </p:cNvGraphicFramePr>
          <p:nvPr>
            <p:ph sz="half" idx="1"/>
            <p:extLst>
              <p:ext uri="{D42A27DB-BD31-4B8C-83A1-F6EECF244321}">
                <p14:modId xmlns:p14="http://schemas.microsoft.com/office/powerpoint/2010/main" val="2283374861"/>
              </p:ext>
            </p:extLst>
          </p:nvPr>
        </p:nvGraphicFramePr>
        <p:xfrm>
          <a:off x="811135" y="2780523"/>
          <a:ext cx="7543800" cy="917575"/>
        </p:xfrm>
        <a:graphic>
          <a:graphicData uri="http://schemas.openxmlformats.org/presentationml/2006/ole">
            <mc:AlternateContent xmlns:mc="http://schemas.openxmlformats.org/markup-compatibility/2006">
              <mc:Choice xmlns:v="urn:schemas-microsoft-com:vml" Requires="v">
                <p:oleObj spid="_x0000_s3093" name="Equation" r:id="rId5" imgW="3340100" imgH="406400" progId="Equation.3">
                  <p:embed/>
                </p:oleObj>
              </mc:Choice>
              <mc:Fallback>
                <p:oleObj name="Equation" r:id="rId5" imgW="33401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35" y="2780523"/>
                        <a:ext cx="7543800" cy="917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0" name="Rectangle 3" descr="Rectangle: Click to edit Master text styles&#10;Second level&#10;Third level&#10;Fourth level&#10;Fifth level"/>
          <p:cNvSpPr txBox="1">
            <a:spLocks noChangeArrowheads="1"/>
          </p:cNvSpPr>
          <p:nvPr/>
        </p:nvSpPr>
        <p:spPr>
          <a:xfrm>
            <a:off x="718379" y="4226169"/>
            <a:ext cx="6019800" cy="2098675"/>
          </a:xfrm>
          <a:prstGeom prst="rect">
            <a:avLst/>
          </a:prstGeom>
        </p:spPr>
        <p:txBody>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pPr>
            <a:r>
              <a:rPr lang="en-US" sz="2200" i="1" dirty="0">
                <a:latin typeface="Calibri" charset="0"/>
                <a:ea typeface="ＭＳ Ｐゴシック" charset="0"/>
              </a:rPr>
              <a:t>W</a:t>
            </a:r>
            <a:r>
              <a:rPr lang="en-US" sz="2200" dirty="0">
                <a:latin typeface="Calibri" charset="0"/>
                <a:ea typeface="ＭＳ Ｐゴシック" charset="0"/>
              </a:rPr>
              <a:t> </a:t>
            </a:r>
            <a:r>
              <a:rPr lang="en-US" sz="2200" b="0" dirty="0">
                <a:latin typeface="Calibri" charset="0"/>
                <a:ea typeface="ＭＳ Ｐゴシック" charset="0"/>
              </a:rPr>
              <a:t>is a web page</a:t>
            </a:r>
          </a:p>
          <a:p>
            <a:pPr>
              <a:lnSpc>
                <a:spcPct val="90000"/>
              </a:lnSpc>
            </a:pPr>
            <a:r>
              <a:rPr lang="en-US" sz="2200" i="1" dirty="0">
                <a:latin typeface="Calibri" charset="0"/>
                <a:ea typeface="ＭＳ Ｐゴシック" charset="0"/>
              </a:rPr>
              <a:t>W</a:t>
            </a:r>
            <a:r>
              <a:rPr lang="en-US" i="1" dirty="0">
                <a:latin typeface="Calibri" charset="0"/>
                <a:ea typeface="ＭＳ Ｐゴシック" charset="0"/>
              </a:rPr>
              <a:t>i</a:t>
            </a:r>
            <a:r>
              <a:rPr lang="en-US" sz="2200" i="1" dirty="0">
                <a:latin typeface="Calibri" charset="0"/>
                <a:ea typeface="ＭＳ Ｐゴシック" charset="0"/>
              </a:rPr>
              <a:t> </a:t>
            </a:r>
            <a:r>
              <a:rPr lang="en-US" sz="2200" b="0" dirty="0">
                <a:latin typeface="Calibri" charset="0"/>
                <a:ea typeface="ＭＳ Ｐゴシック" charset="0"/>
              </a:rPr>
              <a:t>are the web pages that have a link</a:t>
            </a:r>
            <a:r>
              <a:rPr lang="en-US" sz="2200" b="0" i="1" dirty="0">
                <a:latin typeface="Calibri" charset="0"/>
                <a:ea typeface="ＭＳ Ｐゴシック" charset="0"/>
              </a:rPr>
              <a:t> to W</a:t>
            </a:r>
          </a:p>
          <a:p>
            <a:pPr>
              <a:lnSpc>
                <a:spcPct val="90000"/>
              </a:lnSpc>
            </a:pPr>
            <a:r>
              <a:rPr lang="en-US" sz="2200" i="1" dirty="0">
                <a:latin typeface="Calibri" charset="0"/>
                <a:ea typeface="ＭＳ Ｐゴシック" charset="0"/>
              </a:rPr>
              <a:t>O</a:t>
            </a:r>
            <a:r>
              <a:rPr lang="en-US" sz="2200" dirty="0">
                <a:latin typeface="Calibri" charset="0"/>
                <a:ea typeface="ＭＳ Ｐゴシック" charset="0"/>
              </a:rPr>
              <a:t>(W</a:t>
            </a:r>
            <a:r>
              <a:rPr lang="en-US" i="1" dirty="0">
                <a:latin typeface="Calibri" charset="0"/>
                <a:ea typeface="ＭＳ Ｐゴシック" charset="0"/>
              </a:rPr>
              <a:t>i</a:t>
            </a:r>
            <a:r>
              <a:rPr lang="en-US" sz="2200" dirty="0">
                <a:latin typeface="Calibri" charset="0"/>
                <a:ea typeface="ＭＳ Ｐゴシック" charset="0"/>
              </a:rPr>
              <a:t>)</a:t>
            </a:r>
            <a:r>
              <a:rPr lang="en-US" sz="2200" b="0" dirty="0">
                <a:latin typeface="Calibri" charset="0"/>
                <a:ea typeface="ＭＳ Ｐゴシック" charset="0"/>
              </a:rPr>
              <a:t> is the number of out-links from </a:t>
            </a:r>
            <a:r>
              <a:rPr lang="en-US" sz="2200" b="0" i="1" dirty="0">
                <a:latin typeface="Calibri" charset="0"/>
                <a:ea typeface="ＭＳ Ｐゴシック" charset="0"/>
              </a:rPr>
              <a:t>W</a:t>
            </a:r>
            <a:r>
              <a:rPr lang="en-US" b="0" i="1" dirty="0">
                <a:latin typeface="Calibri" charset="0"/>
                <a:ea typeface="ＭＳ Ｐゴシック" charset="0"/>
              </a:rPr>
              <a:t>i</a:t>
            </a:r>
            <a:endParaRPr lang="en-US" sz="2200" b="0" i="1" dirty="0">
              <a:latin typeface="Calibri" charset="0"/>
              <a:ea typeface="ＭＳ Ｐゴシック" charset="0"/>
            </a:endParaRPr>
          </a:p>
          <a:p>
            <a:pPr>
              <a:lnSpc>
                <a:spcPct val="90000"/>
              </a:lnSpc>
            </a:pPr>
            <a:r>
              <a:rPr lang="en-US" sz="2200" i="1" dirty="0">
                <a:latin typeface="Calibri" charset="0"/>
                <a:ea typeface="ＭＳ Ｐゴシック" charset="0"/>
              </a:rPr>
              <a:t>t</a:t>
            </a:r>
            <a:r>
              <a:rPr lang="en-US" sz="2200" dirty="0">
                <a:latin typeface="Calibri" charset="0"/>
                <a:ea typeface="ＭＳ Ｐゴシック" charset="0"/>
              </a:rPr>
              <a:t> </a:t>
            </a:r>
            <a:r>
              <a:rPr lang="en-US" sz="2200" b="0" dirty="0">
                <a:latin typeface="Calibri" charset="0"/>
                <a:ea typeface="ＭＳ Ｐゴシック" charset="0"/>
              </a:rPr>
              <a:t>is the </a:t>
            </a:r>
            <a:r>
              <a:rPr lang="en-US" sz="2200" b="0" i="1" dirty="0">
                <a:latin typeface="Calibri" charset="0"/>
                <a:ea typeface="ＭＳ Ｐゴシック" charset="0"/>
              </a:rPr>
              <a:t>teleportation</a:t>
            </a:r>
            <a:r>
              <a:rPr lang="en-US" sz="2200" b="0" dirty="0">
                <a:latin typeface="Calibri" charset="0"/>
                <a:ea typeface="ＭＳ Ｐゴシック" charset="0"/>
              </a:rPr>
              <a:t> probability  (the chance that we may visit a page randomly)</a:t>
            </a:r>
          </a:p>
          <a:p>
            <a:pPr>
              <a:lnSpc>
                <a:spcPct val="90000"/>
              </a:lnSpc>
            </a:pPr>
            <a:r>
              <a:rPr lang="en-US" sz="2200" i="1" dirty="0">
                <a:latin typeface="Calibri" charset="0"/>
                <a:ea typeface="ＭＳ Ｐゴシック" charset="0"/>
              </a:rPr>
              <a:t>N </a:t>
            </a:r>
            <a:r>
              <a:rPr lang="en-US" sz="2200" b="0" dirty="0">
                <a:latin typeface="Calibri" charset="0"/>
                <a:ea typeface="ＭＳ Ｐゴシック" charset="0"/>
              </a:rPr>
              <a:t>is the size of the Web (that we have seen)</a:t>
            </a:r>
            <a:endParaRPr lang="en-US" sz="2200" b="0" i="1" dirty="0">
              <a:latin typeface="Calibri" charset="0"/>
              <a:ea typeface="ＭＳ Ｐゴシック" charset="0"/>
            </a:endParaRPr>
          </a:p>
        </p:txBody>
      </p:sp>
    </p:spTree>
    <p:extLst>
      <p:ext uri="{BB962C8B-B14F-4D97-AF65-F5344CB8AC3E}">
        <p14:creationId xmlns:p14="http://schemas.microsoft.com/office/powerpoint/2010/main" val="72337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57200" y="304800"/>
            <a:ext cx="8382000" cy="838200"/>
          </a:xfrm>
        </p:spPr>
        <p:txBody>
          <a:bodyPr>
            <a:normAutofit fontScale="90000"/>
          </a:bodyPr>
          <a:lstStyle/>
          <a:p>
            <a:pPr eaLnBrk="1" hangingPunct="1"/>
            <a:r>
              <a:rPr lang="en-US" sz="3200" dirty="0">
                <a:ea typeface="ＭＳ Ｐゴシック" charset="0"/>
                <a:cs typeface="ＭＳ Ｐゴシック" charset="0"/>
              </a:rPr>
              <a:t>PageRank: Iterative Computation</a:t>
            </a:r>
          </a:p>
        </p:txBody>
      </p:sp>
      <p:sp>
        <p:nvSpPr>
          <p:cNvPr id="24578" name="Rectangle 3" descr="Rectangle: Click to edit Master text styles&#10;Second level&#10;Third level&#10;Fourth level&#10;Fifth level"/>
          <p:cNvSpPr>
            <a:spLocks noGrp="1" noChangeArrowheads="1"/>
          </p:cNvSpPr>
          <p:nvPr>
            <p:ph type="body" sz="half" idx="1"/>
          </p:nvPr>
        </p:nvSpPr>
        <p:spPr>
          <a:xfrm>
            <a:off x="609600" y="3048000"/>
            <a:ext cx="7939088" cy="1905000"/>
          </a:xfrm>
        </p:spPr>
        <p:txBody>
          <a:bodyPr/>
          <a:lstStyle/>
          <a:p>
            <a:pPr eaLnBrk="1" hangingPunct="1">
              <a:lnSpc>
                <a:spcPct val="90000"/>
              </a:lnSpc>
            </a:pPr>
            <a:r>
              <a:rPr lang="en-US" sz="2200" b="1">
                <a:latin typeface="Calibri" charset="0"/>
                <a:ea typeface="ＭＳ Ｐゴシック" charset="0"/>
              </a:rPr>
              <a:t>t</a:t>
            </a:r>
            <a:r>
              <a:rPr lang="en-US" sz="2200">
                <a:latin typeface="Calibri" charset="0"/>
                <a:ea typeface="ＭＳ Ｐゴシック" charset="0"/>
              </a:rPr>
              <a:t> is normally set to 0.15, </a:t>
            </a:r>
            <a:br>
              <a:rPr lang="en-US" sz="2200">
                <a:latin typeface="Calibri" charset="0"/>
                <a:ea typeface="ＭＳ Ｐゴシック" charset="0"/>
              </a:rPr>
            </a:br>
            <a:r>
              <a:rPr lang="en-US" sz="2200">
                <a:latin typeface="Calibri" charset="0"/>
                <a:ea typeface="ＭＳ Ｐゴシック" charset="0"/>
              </a:rPr>
              <a:t>but for this example, for simplicity let</a:t>
            </a:r>
            <a:r>
              <a:rPr lang="ja-JP" altLang="en-US" sz="2200">
                <a:latin typeface="Calibri" charset="0"/>
                <a:ea typeface="ＭＳ Ｐゴシック" charset="0"/>
              </a:rPr>
              <a:t>’</a:t>
            </a:r>
            <a:r>
              <a:rPr lang="en-US" altLang="ja-JP" sz="2200">
                <a:latin typeface="Calibri" charset="0"/>
                <a:ea typeface="ＭＳ Ｐゴシック" charset="0"/>
              </a:rPr>
              <a:t>s set it to 0.5</a:t>
            </a:r>
          </a:p>
          <a:p>
            <a:pPr eaLnBrk="1" hangingPunct="1">
              <a:lnSpc>
                <a:spcPct val="90000"/>
              </a:lnSpc>
            </a:pPr>
            <a:r>
              <a:rPr lang="en-US" sz="2200">
                <a:latin typeface="Calibri" charset="0"/>
                <a:ea typeface="ＭＳ Ｐゴシック" charset="0"/>
              </a:rPr>
              <a:t>Set initial </a:t>
            </a:r>
            <a:r>
              <a:rPr lang="en-US" sz="2200" i="1">
                <a:latin typeface="Calibri" charset="0"/>
                <a:ea typeface="ＭＳ Ｐゴシック" charset="0"/>
              </a:rPr>
              <a:t>PR </a:t>
            </a:r>
            <a:r>
              <a:rPr lang="en-US" sz="2200">
                <a:latin typeface="Calibri" charset="0"/>
                <a:ea typeface="ＭＳ Ｐゴシック" charset="0"/>
              </a:rPr>
              <a:t>values to 1</a:t>
            </a:r>
          </a:p>
          <a:p>
            <a:pPr eaLnBrk="1" hangingPunct="1">
              <a:lnSpc>
                <a:spcPct val="90000"/>
              </a:lnSpc>
            </a:pPr>
            <a:r>
              <a:rPr lang="en-US" sz="2200" i="1">
                <a:latin typeface="Calibri" charset="0"/>
                <a:ea typeface="ＭＳ Ｐゴシック" charset="0"/>
              </a:rPr>
              <a:t>Solve the following equations iteratively:</a:t>
            </a:r>
          </a:p>
        </p:txBody>
      </p:sp>
      <p:graphicFrame>
        <p:nvGraphicFramePr>
          <p:cNvPr id="24579" name="Object 2"/>
          <p:cNvGraphicFramePr>
            <a:graphicFrameLocks noGrp="1" noChangeAspect="1"/>
          </p:cNvGraphicFramePr>
          <p:nvPr>
            <p:ph sz="half" idx="2"/>
          </p:nvPr>
        </p:nvGraphicFramePr>
        <p:xfrm>
          <a:off x="4513263" y="4791075"/>
          <a:ext cx="117475" cy="206375"/>
        </p:xfrm>
        <a:graphic>
          <a:graphicData uri="http://schemas.openxmlformats.org/presentationml/2006/ole">
            <mc:AlternateContent xmlns:mc="http://schemas.openxmlformats.org/markup-compatibility/2006">
              <mc:Choice xmlns:v="urn:schemas-microsoft-com:vml" Requires="v">
                <p:oleObj spid="_x0000_s5167" name="Equation" r:id="rId3" imgW="114151" imgH="215619" progId="Equation.3">
                  <p:embed/>
                </p:oleObj>
              </mc:Choice>
              <mc:Fallback>
                <p:oleObj name="Equation"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4791075"/>
                        <a:ext cx="117475" cy="206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24580" name="Object 3"/>
          <p:cNvGraphicFramePr>
            <a:graphicFrameLocks noGrp="1" noChangeAspect="1"/>
          </p:cNvGraphicFramePr>
          <p:nvPr>
            <p:ph sz="quarter" idx="4294967295"/>
          </p:nvPr>
        </p:nvGraphicFramePr>
        <p:xfrm>
          <a:off x="630238" y="4953000"/>
          <a:ext cx="5092700" cy="1306513"/>
        </p:xfrm>
        <a:graphic>
          <a:graphicData uri="http://schemas.openxmlformats.org/presentationml/2006/ole">
            <mc:AlternateContent xmlns:mc="http://schemas.openxmlformats.org/markup-compatibility/2006">
              <mc:Choice xmlns:v="urn:schemas-microsoft-com:vml" Requires="v">
                <p:oleObj spid="_x0000_s5168" name="Equation" r:id="rId5" imgW="2425700" imgH="622300" progId="Equation.3">
                  <p:embed/>
                </p:oleObj>
              </mc:Choice>
              <mc:Fallback>
                <p:oleObj name="Equation" r:id="rId5" imgW="2425700" imgH="622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38" y="4953000"/>
                        <a:ext cx="5092700" cy="1306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pic>
        <p:nvPicPr>
          <p:cNvPr id="2458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3225" y="4724400"/>
            <a:ext cx="2033588"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4582" name="Object 4"/>
          <p:cNvGraphicFramePr>
            <a:graphicFrameLocks noChangeAspect="1"/>
          </p:cNvGraphicFramePr>
          <p:nvPr/>
        </p:nvGraphicFramePr>
        <p:xfrm>
          <a:off x="838200" y="1676400"/>
          <a:ext cx="7762875" cy="944563"/>
        </p:xfrm>
        <a:graphic>
          <a:graphicData uri="http://schemas.openxmlformats.org/presentationml/2006/ole">
            <mc:AlternateContent xmlns:mc="http://schemas.openxmlformats.org/markup-compatibility/2006">
              <mc:Choice xmlns:v="urn:schemas-microsoft-com:vml" Requires="v">
                <p:oleObj spid="_x0000_s5169" name="Equation" r:id="rId8" imgW="3340100" imgH="406400" progId="Equation.3">
                  <p:embed/>
                </p:oleObj>
              </mc:Choice>
              <mc:Fallback>
                <p:oleObj name="Equation" r:id="rId8" imgW="3340100" imgH="406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676400"/>
                        <a:ext cx="7762875" cy="9445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2" name="Rectangle 1"/>
          <p:cNvSpPr/>
          <p:nvPr/>
        </p:nvSpPr>
        <p:spPr bwMode="auto">
          <a:xfrm>
            <a:off x="2819400" y="4800600"/>
            <a:ext cx="3048000" cy="16002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algn="l" eaLnBrk="0" hangingPunct="0">
              <a:defRPr/>
            </a:pPr>
            <a:endParaRPr lang="en-US">
              <a:solidFill>
                <a:schemeClr val="tx1"/>
              </a:solidFill>
              <a:latin typeface="Times" pitchFamily="-112" charset="0"/>
            </a:endParaRPr>
          </a:p>
        </p:txBody>
      </p:sp>
    </p:spTree>
    <p:extLst>
      <p:ext uri="{BB962C8B-B14F-4D97-AF65-F5344CB8AC3E}">
        <p14:creationId xmlns:p14="http://schemas.microsoft.com/office/powerpoint/2010/main" val="2381721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What are you trying to find?</a:t>
            </a:r>
          </a:p>
        </p:txBody>
      </p:sp>
      <p:sp>
        <p:nvSpPr>
          <p:cNvPr id="24578" name="Rectangle 3" descr="Rectangle: Click to edit Master text styles&#10;Second level&#10;Third level&#10;Fourth level&#10;Fifth level"/>
          <p:cNvSpPr>
            <a:spLocks noGrp="1" noChangeArrowheads="1"/>
          </p:cNvSpPr>
          <p:nvPr>
            <p:ph idx="1"/>
          </p:nvPr>
        </p:nvSpPr>
        <p:spPr>
          <a:xfrm>
            <a:off x="457200" y="1600200"/>
            <a:ext cx="8229600" cy="4648200"/>
          </a:xfrm>
        </p:spPr>
        <p:txBody>
          <a:bodyPr/>
          <a:lstStyle/>
          <a:p>
            <a:pPr eaLnBrk="1" hangingPunct="1">
              <a:lnSpc>
                <a:spcPct val="80000"/>
              </a:lnSpc>
            </a:pPr>
            <a:r>
              <a:rPr lang="en-US" sz="1900">
                <a:solidFill>
                  <a:schemeClr val="hlink"/>
                </a:solidFill>
                <a:latin typeface="Calibri" charset="0"/>
                <a:ea typeface="ＭＳ Ｐゴシック" charset="0"/>
                <a:cs typeface="ＭＳ Ｐゴシック" charset="0"/>
              </a:rPr>
              <a:t>Types of queries:</a:t>
            </a:r>
          </a:p>
          <a:p>
            <a:pPr lvl="1" eaLnBrk="1" hangingPunct="1">
              <a:lnSpc>
                <a:spcPct val="80000"/>
              </a:lnSpc>
            </a:pPr>
            <a:r>
              <a:rPr lang="en-US" sz="1800" u="sng">
                <a:latin typeface="Calibri" charset="0"/>
                <a:ea typeface="ＭＳ Ｐゴシック" charset="0"/>
              </a:rPr>
              <a:t>Informational</a:t>
            </a:r>
            <a:r>
              <a:rPr lang="en-US" sz="1800">
                <a:latin typeface="Calibri" charset="0"/>
                <a:ea typeface="ＭＳ Ｐゴシック" charset="0"/>
              </a:rPr>
              <a:t> – want to learn about something </a:t>
            </a:r>
          </a:p>
          <a:p>
            <a:pPr lvl="2" eaLnBrk="1" hangingPunct="1">
              <a:lnSpc>
                <a:spcPct val="80000"/>
              </a:lnSpc>
            </a:pPr>
            <a:endParaRPr lang="en-US" sz="1600">
              <a:latin typeface="Calibri" charset="0"/>
              <a:ea typeface="ＭＳ Ｐゴシック" charset="0"/>
            </a:endParaRPr>
          </a:p>
          <a:p>
            <a:pPr lvl="1" eaLnBrk="1" hangingPunct="1">
              <a:lnSpc>
                <a:spcPct val="80000"/>
              </a:lnSpc>
            </a:pPr>
            <a:r>
              <a:rPr lang="en-US" sz="1800" u="sng">
                <a:latin typeface="Calibri" charset="0"/>
                <a:ea typeface="ＭＳ Ｐゴシック" charset="0"/>
              </a:rPr>
              <a:t>Navigational</a:t>
            </a:r>
            <a:r>
              <a:rPr lang="en-US" sz="1800">
                <a:latin typeface="Calibri" charset="0"/>
                <a:ea typeface="ＭＳ Ｐゴシック" charset="0"/>
              </a:rPr>
              <a:t> – want to go to that page </a:t>
            </a:r>
          </a:p>
          <a:p>
            <a:pPr lvl="2" eaLnBrk="1" hangingPunct="1">
              <a:lnSpc>
                <a:spcPct val="80000"/>
              </a:lnSpc>
            </a:pPr>
            <a:endParaRPr lang="en-US" sz="1600">
              <a:latin typeface="Calibri" charset="0"/>
              <a:ea typeface="ＭＳ Ｐゴシック" charset="0"/>
            </a:endParaRPr>
          </a:p>
          <a:p>
            <a:pPr lvl="1" eaLnBrk="1" hangingPunct="1">
              <a:lnSpc>
                <a:spcPct val="80000"/>
              </a:lnSpc>
            </a:pPr>
            <a:r>
              <a:rPr lang="en-US" sz="1800" u="sng">
                <a:latin typeface="Calibri" charset="0"/>
                <a:ea typeface="ＭＳ Ｐゴシック" charset="0"/>
              </a:rPr>
              <a:t>Transactional</a:t>
            </a:r>
            <a:r>
              <a:rPr lang="en-US" sz="1800">
                <a:latin typeface="Calibri" charset="0"/>
                <a:ea typeface="ＭＳ Ｐゴシック" charset="0"/>
              </a:rPr>
              <a:t> – want to do something (web-mediated) </a:t>
            </a:r>
          </a:p>
          <a:p>
            <a:pPr lvl="2" eaLnBrk="1" hangingPunct="1">
              <a:lnSpc>
                <a:spcPct val="130000"/>
              </a:lnSpc>
            </a:pPr>
            <a:r>
              <a:rPr lang="en-US" sz="1600">
                <a:latin typeface="Calibri" charset="0"/>
                <a:ea typeface="ＭＳ Ｐゴシック" charset="0"/>
              </a:rPr>
              <a:t>Access a  service</a:t>
            </a:r>
          </a:p>
          <a:p>
            <a:pPr lvl="2" eaLnBrk="1" hangingPunct="1">
              <a:lnSpc>
                <a:spcPct val="130000"/>
              </a:lnSpc>
            </a:pPr>
            <a:r>
              <a:rPr lang="en-US" sz="1600">
                <a:latin typeface="Calibri" charset="0"/>
                <a:ea typeface="ＭＳ Ｐゴシック" charset="0"/>
              </a:rPr>
              <a:t>Downloads </a:t>
            </a:r>
          </a:p>
          <a:p>
            <a:pPr lvl="2" eaLnBrk="1" hangingPunct="1">
              <a:lnSpc>
                <a:spcPct val="130000"/>
              </a:lnSpc>
            </a:pPr>
            <a:r>
              <a:rPr lang="en-US" sz="1600">
                <a:latin typeface="Calibri" charset="0"/>
                <a:ea typeface="ＭＳ Ｐゴシック" charset="0"/>
              </a:rPr>
              <a:t>Shop</a:t>
            </a:r>
          </a:p>
          <a:p>
            <a:pPr lvl="1" eaLnBrk="1" hangingPunct="1">
              <a:lnSpc>
                <a:spcPct val="80000"/>
              </a:lnSpc>
            </a:pPr>
            <a:r>
              <a:rPr lang="en-US" sz="1800">
                <a:latin typeface="Calibri" charset="0"/>
                <a:ea typeface="ＭＳ Ｐゴシック" charset="0"/>
              </a:rPr>
              <a:t>Gray areas</a:t>
            </a:r>
          </a:p>
          <a:p>
            <a:pPr lvl="2" eaLnBrk="1" hangingPunct="1"/>
            <a:r>
              <a:rPr lang="en-US" sz="1600">
                <a:latin typeface="Calibri" charset="0"/>
                <a:ea typeface="ＭＳ Ｐゴシック" charset="0"/>
              </a:rPr>
              <a:t>Find a good hub (resource collection)</a:t>
            </a:r>
          </a:p>
          <a:p>
            <a:pPr lvl="2" eaLnBrk="1" hangingPunct="1"/>
            <a:r>
              <a:rPr lang="en-US" sz="1600">
                <a:latin typeface="Calibri" charset="0"/>
                <a:ea typeface="ＭＳ Ｐゴシック" charset="0"/>
              </a:rPr>
              <a:t>Exploratory search </a:t>
            </a:r>
            <a:r>
              <a:rPr lang="ja-JP" altLang="en-US" sz="1600">
                <a:latin typeface="Calibri" charset="0"/>
                <a:ea typeface="ＭＳ Ｐゴシック" charset="0"/>
              </a:rPr>
              <a:t>“</a:t>
            </a:r>
            <a:r>
              <a:rPr lang="en-US" altLang="ja-JP" sz="1600">
                <a:latin typeface="Calibri" charset="0"/>
                <a:ea typeface="ＭＳ Ｐゴシック" charset="0"/>
              </a:rPr>
              <a:t>see what</a:t>
            </a:r>
            <a:r>
              <a:rPr lang="ja-JP" altLang="en-US" sz="1600">
                <a:latin typeface="Calibri" charset="0"/>
                <a:ea typeface="ＭＳ Ｐゴシック" charset="0"/>
              </a:rPr>
              <a:t>’</a:t>
            </a:r>
            <a:r>
              <a:rPr lang="en-US" altLang="ja-JP" sz="1600">
                <a:latin typeface="Calibri" charset="0"/>
                <a:ea typeface="ＭＳ Ｐゴシック" charset="0"/>
              </a:rPr>
              <a:t>s there</a:t>
            </a:r>
            <a:r>
              <a:rPr lang="ja-JP" altLang="en-US" sz="1600">
                <a:latin typeface="Calibri" charset="0"/>
                <a:ea typeface="ＭＳ Ｐゴシック" charset="0"/>
              </a:rPr>
              <a:t>”</a:t>
            </a:r>
            <a:r>
              <a:rPr lang="en-US" altLang="ja-JP" sz="1600">
                <a:latin typeface="Calibri" charset="0"/>
                <a:ea typeface="ＭＳ Ｐゴシック" charset="0"/>
              </a:rPr>
              <a:t> </a:t>
            </a:r>
            <a:endParaRPr lang="en-US" sz="1600">
              <a:latin typeface="Calibri" charset="0"/>
              <a:ea typeface="ＭＳ Ｐゴシック" charset="0"/>
            </a:endParaRPr>
          </a:p>
        </p:txBody>
      </p:sp>
      <p:sp>
        <p:nvSpPr>
          <p:cNvPr id="310276" name="Text Box 4"/>
          <p:cNvSpPr txBox="1">
            <a:spLocks noChangeArrowheads="1"/>
          </p:cNvSpPr>
          <p:nvPr/>
        </p:nvSpPr>
        <p:spPr bwMode="auto">
          <a:xfrm>
            <a:off x="5118100" y="2239963"/>
            <a:ext cx="3743325" cy="276225"/>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6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Peripheral neuropathy</a:t>
            </a:r>
            <a:endParaRPr kumimoji="1" lang="en-US" sz="2800">
              <a:solidFill>
                <a:schemeClr val="tx2"/>
              </a:solidFill>
              <a:effectLst>
                <a:outerShdw blurRad="38100" dist="38100" dir="2700000" algn="tl">
                  <a:srgbClr val="000000"/>
                </a:outerShdw>
              </a:effectLst>
            </a:endParaRPr>
          </a:p>
        </p:txBody>
      </p:sp>
      <p:sp>
        <p:nvSpPr>
          <p:cNvPr id="310277" name="Text Box 5"/>
          <p:cNvSpPr txBox="1">
            <a:spLocks noChangeArrowheads="1"/>
          </p:cNvSpPr>
          <p:nvPr/>
        </p:nvSpPr>
        <p:spPr bwMode="auto">
          <a:xfrm>
            <a:off x="5118100" y="2708275"/>
            <a:ext cx="3760788" cy="276225"/>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6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Wellesley College</a:t>
            </a:r>
            <a:endParaRPr kumimoji="1" lang="en-US" sz="2800">
              <a:solidFill>
                <a:schemeClr val="tx2"/>
              </a:solidFill>
              <a:effectLst>
                <a:outerShdw blurRad="38100" dist="38100" dir="2700000" algn="tl">
                  <a:srgbClr val="000000"/>
                </a:outerShdw>
              </a:effectLst>
            </a:endParaRPr>
          </a:p>
        </p:txBody>
      </p:sp>
      <p:grpSp>
        <p:nvGrpSpPr>
          <p:cNvPr id="2" name="Group 6"/>
          <p:cNvGrpSpPr>
            <a:grpSpLocks/>
          </p:cNvGrpSpPr>
          <p:nvPr/>
        </p:nvGrpSpPr>
        <p:grpSpPr bwMode="auto">
          <a:xfrm>
            <a:off x="5118100" y="3479800"/>
            <a:ext cx="3813175" cy="909638"/>
            <a:chOff x="2793" y="2736"/>
            <a:chExt cx="2402" cy="573"/>
          </a:xfrm>
        </p:grpSpPr>
        <p:sp>
          <p:nvSpPr>
            <p:cNvPr id="310279" name="Text Box 7"/>
            <p:cNvSpPr txBox="1">
              <a:spLocks noChangeArrowheads="1"/>
            </p:cNvSpPr>
            <p:nvPr/>
          </p:nvSpPr>
          <p:spPr bwMode="auto">
            <a:xfrm>
              <a:off x="2793" y="2736"/>
              <a:ext cx="2380" cy="174"/>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6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Wellesley weather</a:t>
              </a:r>
              <a:endParaRPr kumimoji="1" lang="en-US" sz="2800">
                <a:solidFill>
                  <a:schemeClr val="tx2"/>
                </a:solidFill>
                <a:effectLst>
                  <a:outerShdw blurRad="38100" dist="38100" dir="2700000" algn="tl">
                    <a:srgbClr val="000000"/>
                  </a:outerShdw>
                </a:effectLst>
              </a:endParaRPr>
            </a:p>
          </p:txBody>
        </p:sp>
        <p:sp>
          <p:nvSpPr>
            <p:cNvPr id="310280" name="Text Box 8"/>
            <p:cNvSpPr txBox="1">
              <a:spLocks noChangeArrowheads="1"/>
            </p:cNvSpPr>
            <p:nvPr/>
          </p:nvSpPr>
          <p:spPr bwMode="auto">
            <a:xfrm>
              <a:off x="2795" y="2928"/>
              <a:ext cx="2400" cy="174"/>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6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Mars surface images</a:t>
              </a:r>
              <a:endParaRPr kumimoji="1" lang="en-US" sz="2800">
                <a:solidFill>
                  <a:schemeClr val="tx2"/>
                </a:solidFill>
                <a:effectLst>
                  <a:outerShdw blurRad="38100" dist="38100" dir="2700000" algn="tl">
                    <a:srgbClr val="000000"/>
                  </a:outerShdw>
                </a:effectLst>
              </a:endParaRPr>
            </a:p>
          </p:txBody>
        </p:sp>
        <p:sp>
          <p:nvSpPr>
            <p:cNvPr id="310281" name="Text Box 9"/>
            <p:cNvSpPr txBox="1">
              <a:spLocks noChangeArrowheads="1"/>
            </p:cNvSpPr>
            <p:nvPr/>
          </p:nvSpPr>
          <p:spPr bwMode="auto">
            <a:xfrm>
              <a:off x="2807" y="3120"/>
              <a:ext cx="2380" cy="189"/>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7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Nikon SLR camera</a:t>
              </a:r>
              <a:endParaRPr kumimoji="1" lang="en-US" sz="2800">
                <a:solidFill>
                  <a:schemeClr val="tx2"/>
                </a:solidFill>
                <a:effectLst>
                  <a:outerShdw blurRad="38100" dist="38100" dir="2700000" algn="tl">
                    <a:srgbClr val="000000"/>
                  </a:outerShdw>
                </a:effectLst>
              </a:endParaRPr>
            </a:p>
          </p:txBody>
        </p:sp>
      </p:grpSp>
      <p:sp>
        <p:nvSpPr>
          <p:cNvPr id="310282" name="Text Box 10"/>
          <p:cNvSpPr txBox="1">
            <a:spLocks noChangeArrowheads="1"/>
          </p:cNvSpPr>
          <p:nvPr/>
        </p:nvSpPr>
        <p:spPr bwMode="auto">
          <a:xfrm>
            <a:off x="5118100" y="4622800"/>
            <a:ext cx="3760788" cy="276225"/>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6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car rental Boston</a:t>
            </a:r>
            <a:endParaRPr kumimoji="1" lang="en-US" sz="2800">
              <a:solidFill>
                <a:schemeClr val="tx2"/>
              </a:solidFill>
              <a:effectLst>
                <a:outerShdw blurRad="38100" dist="38100" dir="2700000" algn="tl">
                  <a:srgbClr val="000000"/>
                </a:outerShdw>
              </a:effectLst>
            </a:endParaRPr>
          </a:p>
        </p:txBody>
      </p:sp>
      <p:sp>
        <p:nvSpPr>
          <p:cNvPr id="11" name="Text Box 10"/>
          <p:cNvSpPr txBox="1">
            <a:spLocks noChangeArrowheads="1"/>
          </p:cNvSpPr>
          <p:nvPr/>
        </p:nvSpPr>
        <p:spPr bwMode="auto">
          <a:xfrm>
            <a:off x="5118100" y="4965700"/>
            <a:ext cx="3760788" cy="276225"/>
          </a:xfrm>
          <a:prstGeom prst="rect">
            <a:avLst/>
          </a:prstGeom>
          <a:solidFill>
            <a:srgbClr val="FFD521"/>
          </a:solid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60000"/>
              </a:lnSpc>
              <a:spcBef>
                <a:spcPct val="20000"/>
              </a:spcBef>
              <a:buClr>
                <a:schemeClr val="folHlink"/>
              </a:buClr>
              <a:buSzPct val="75000"/>
              <a:buFont typeface="Comic Sans MS" charset="0"/>
              <a:buNone/>
              <a:defRPr/>
            </a:pPr>
            <a:r>
              <a:rPr kumimoji="1" lang="en-US" sz="1800" b="1">
                <a:solidFill>
                  <a:schemeClr val="tx2"/>
                </a:solidFill>
                <a:latin typeface="Courier New" charset="0"/>
              </a:rPr>
              <a:t>morality of abortion</a:t>
            </a:r>
            <a:endParaRPr kumimoji="1" lang="en-US" sz="280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0276"/>
                                        </p:tgtEl>
                                        <p:attrNameLst>
                                          <p:attrName>style.visibility</p:attrName>
                                        </p:attrNameLst>
                                      </p:cBhvr>
                                      <p:to>
                                        <p:strVal val="visible"/>
                                      </p:to>
                                    </p:set>
                                    <p:anim calcmode="lin" valueType="num">
                                      <p:cBhvr additive="base">
                                        <p:cTn id="7" dur="500" fill="hold"/>
                                        <p:tgtEl>
                                          <p:spTgt spid="310276"/>
                                        </p:tgtEl>
                                        <p:attrNameLst>
                                          <p:attrName>ppt_x</p:attrName>
                                        </p:attrNameLst>
                                      </p:cBhvr>
                                      <p:tavLst>
                                        <p:tav tm="0">
                                          <p:val>
                                            <p:strVal val="1+#ppt_w/2"/>
                                          </p:val>
                                        </p:tav>
                                        <p:tav tm="100000">
                                          <p:val>
                                            <p:strVal val="#ppt_x"/>
                                          </p:val>
                                        </p:tav>
                                      </p:tavLst>
                                    </p:anim>
                                    <p:anim calcmode="lin" valueType="num">
                                      <p:cBhvr additive="base">
                                        <p:cTn id="8" dur="500" fill="hold"/>
                                        <p:tgtEl>
                                          <p:spTgt spid="3102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10277"/>
                                        </p:tgtEl>
                                        <p:attrNameLst>
                                          <p:attrName>style.visibility</p:attrName>
                                        </p:attrNameLst>
                                      </p:cBhvr>
                                      <p:to>
                                        <p:strVal val="visible"/>
                                      </p:to>
                                    </p:set>
                                    <p:anim calcmode="lin" valueType="num">
                                      <p:cBhvr additive="base">
                                        <p:cTn id="13" dur="500" fill="hold"/>
                                        <p:tgtEl>
                                          <p:spTgt spid="310277"/>
                                        </p:tgtEl>
                                        <p:attrNameLst>
                                          <p:attrName>ppt_x</p:attrName>
                                        </p:attrNameLst>
                                      </p:cBhvr>
                                      <p:tavLst>
                                        <p:tav tm="0">
                                          <p:val>
                                            <p:strVal val="1+#ppt_w/2"/>
                                          </p:val>
                                        </p:tav>
                                        <p:tav tm="100000">
                                          <p:val>
                                            <p:strVal val="#ppt_x"/>
                                          </p:val>
                                        </p:tav>
                                      </p:tavLst>
                                    </p:anim>
                                    <p:anim calcmode="lin" valueType="num">
                                      <p:cBhvr additive="base">
                                        <p:cTn id="14" dur="500" fill="hold"/>
                                        <p:tgtEl>
                                          <p:spTgt spid="3102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10282"/>
                                        </p:tgtEl>
                                        <p:attrNameLst>
                                          <p:attrName>style.visibility</p:attrName>
                                        </p:attrNameLst>
                                      </p:cBhvr>
                                      <p:to>
                                        <p:strVal val="visible"/>
                                      </p:to>
                                    </p:set>
                                    <p:anim calcmode="lin" valueType="num">
                                      <p:cBhvr additive="base">
                                        <p:cTn id="25" dur="500" fill="hold"/>
                                        <p:tgtEl>
                                          <p:spTgt spid="310282"/>
                                        </p:tgtEl>
                                        <p:attrNameLst>
                                          <p:attrName>ppt_x</p:attrName>
                                        </p:attrNameLst>
                                      </p:cBhvr>
                                      <p:tavLst>
                                        <p:tav tm="0">
                                          <p:val>
                                            <p:strVal val="1+#ppt_w/2"/>
                                          </p:val>
                                        </p:tav>
                                        <p:tav tm="100000">
                                          <p:val>
                                            <p:strVal val="#ppt_x"/>
                                          </p:val>
                                        </p:tav>
                                      </p:tavLst>
                                    </p:anim>
                                    <p:anim calcmode="lin" valueType="num">
                                      <p:cBhvr additive="base">
                                        <p:cTn id="26" dur="500" fill="hold"/>
                                        <p:tgtEl>
                                          <p:spTgt spid="31028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6" grpId="0" animBg="1" autoUpdateAnimBg="0"/>
      <p:bldP spid="310277" grpId="0" animBg="1" autoUpdateAnimBg="0"/>
      <p:bldP spid="310282" grpId="0" animBg="1" autoUpdateAnimBg="0"/>
      <p:bldP spid="11"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38912" y="-440816"/>
            <a:ext cx="5791200" cy="1371600"/>
          </a:xfrm>
        </p:spPr>
        <p:txBody>
          <a:bodyPr/>
          <a:lstStyle/>
          <a:p>
            <a:pPr eaLnBrk="1" hangingPunct="1"/>
            <a:r>
              <a:rPr lang="en-US" dirty="0">
                <a:ea typeface="ＭＳ Ｐゴシック" charset="0"/>
                <a:cs typeface="ＭＳ Ｐゴシック" charset="0"/>
                <a:hlinkClick r:id="rId3"/>
              </a:rPr>
              <a:t>Trending Topics</a:t>
            </a:r>
            <a:endParaRPr lang="en-US" dirty="0">
              <a:ea typeface="ＭＳ Ｐゴシック" charset="0"/>
              <a:cs typeface="ＭＳ Ｐゴシック" charset="0"/>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7153" y="1752600"/>
            <a:ext cx="7180093" cy="4373563"/>
          </a:xfr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r>
              <a:rPr lang="en-US" dirty="0"/>
              <a:t>What is an Algorithm?</a:t>
            </a:r>
          </a:p>
        </p:txBody>
      </p:sp>
      <p:sp>
        <p:nvSpPr>
          <p:cNvPr id="3" name="Content Placeholder 2"/>
          <p:cNvSpPr>
            <a:spLocks noGrp="1"/>
          </p:cNvSpPr>
          <p:nvPr>
            <p:ph idx="1"/>
          </p:nvPr>
        </p:nvSpPr>
        <p:spPr/>
        <p:txBody>
          <a:bodyPr/>
          <a:lstStyle/>
          <a:p>
            <a:pPr marL="342900" indent="-342900">
              <a:buFont typeface="Arial" charset="0"/>
              <a:buChar char="•"/>
            </a:pPr>
            <a:r>
              <a:rPr lang="en-US" dirty="0"/>
              <a:t>A set of instructions</a:t>
            </a:r>
          </a:p>
          <a:p>
            <a:pPr marL="342900" indent="-342900">
              <a:buFont typeface="Arial" charset="0"/>
              <a:buChar char="•"/>
            </a:pPr>
            <a:r>
              <a:rPr lang="en-US" dirty="0"/>
              <a:t>A list of rules</a:t>
            </a:r>
          </a:p>
          <a:p>
            <a:pPr marL="342900" indent="-342900">
              <a:buFont typeface="Arial" charset="0"/>
              <a:buChar char="•"/>
            </a:pPr>
            <a:r>
              <a:rPr lang="en-US" dirty="0"/>
              <a:t>A recipe </a:t>
            </a:r>
          </a:p>
          <a:p>
            <a:pPr marL="342900" indent="-342900">
              <a:buFont typeface="Arial" charset="0"/>
              <a:buChar char="•"/>
            </a:pPr>
            <a:r>
              <a:rPr lang="en-US" dirty="0"/>
              <a:t>Uses calculations, relational operators !, &amp;&amp;, || and loops </a:t>
            </a:r>
          </a:p>
          <a:p>
            <a:pPr marL="342900" indent="-342900">
              <a:buFont typeface="Arial" charset="0"/>
              <a:buChar char="•"/>
            </a:pPr>
            <a:endParaRPr lang="en-US" dirty="0"/>
          </a:p>
          <a:p>
            <a:endParaRPr lang="en-US" dirty="0"/>
          </a:p>
          <a:p>
            <a:pPr marL="342900" indent="-342900">
              <a:buFont typeface="Arial" charset="0"/>
              <a:buChar char="•"/>
            </a:pPr>
            <a:r>
              <a:rPr lang="en-US" dirty="0"/>
              <a:t>What are some examples of algorithms that you interact with in your day to day?</a:t>
            </a:r>
          </a:p>
        </p:txBody>
      </p:sp>
    </p:spTree>
    <p:extLst>
      <p:ext uri="{BB962C8B-B14F-4D97-AF65-F5344CB8AC3E}">
        <p14:creationId xmlns:p14="http://schemas.microsoft.com/office/powerpoint/2010/main" val="722715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F8D0-F525-F447-BB37-0A70C3D692CA}"/>
              </a:ext>
            </a:extLst>
          </p:cNvPr>
          <p:cNvSpPr>
            <a:spLocks noGrp="1"/>
          </p:cNvSpPr>
          <p:nvPr>
            <p:ph type="title"/>
          </p:nvPr>
        </p:nvSpPr>
        <p:spPr>
          <a:xfrm>
            <a:off x="457199" y="152718"/>
            <a:ext cx="7720885" cy="1371600"/>
          </a:xfrm>
        </p:spPr>
        <p:txBody>
          <a:bodyPr/>
          <a:lstStyle/>
          <a:p>
            <a:r>
              <a:rPr lang="en-US" dirty="0"/>
              <a:t>Resume Filtering algorithm</a:t>
            </a:r>
          </a:p>
        </p:txBody>
      </p:sp>
      <p:sp>
        <p:nvSpPr>
          <p:cNvPr id="3" name="Content Placeholder 2">
            <a:extLst>
              <a:ext uri="{FF2B5EF4-FFF2-40B4-BE49-F238E27FC236}">
                <a16:creationId xmlns:a16="http://schemas.microsoft.com/office/drawing/2014/main" id="{E96B6991-20EE-7746-9E9B-7E77A0F9B897}"/>
              </a:ext>
            </a:extLst>
          </p:cNvPr>
          <p:cNvSpPr>
            <a:spLocks noGrp="1"/>
          </p:cNvSpPr>
          <p:nvPr>
            <p:ph idx="1"/>
          </p:nvPr>
        </p:nvSpPr>
        <p:spPr/>
        <p:txBody>
          <a:bodyPr>
            <a:normAutofit/>
          </a:bodyPr>
          <a:lstStyle/>
          <a:p>
            <a:r>
              <a:rPr lang="en-US" b="0" dirty="0"/>
              <a:t>Imagine you are hired for </a:t>
            </a:r>
            <a:r>
              <a:rPr lang="en-US" b="0" i="1" dirty="0" err="1"/>
              <a:t>Moople</a:t>
            </a:r>
            <a:r>
              <a:rPr lang="en-US" b="0" i="1" dirty="0"/>
              <a:t>, </a:t>
            </a:r>
            <a:r>
              <a:rPr lang="en-US" b="0" dirty="0"/>
              <a:t>a well-known tech company that receives thousands of job applications from students every year. </a:t>
            </a:r>
          </a:p>
          <a:p>
            <a:r>
              <a:rPr lang="en-US" dirty="0"/>
              <a:t>You are asked to create an algorithm that selects the applications that are worth a second look</a:t>
            </a:r>
            <a:r>
              <a:rPr lang="en-US" b="0" dirty="0"/>
              <a:t>. </a:t>
            </a:r>
          </a:p>
          <a:p>
            <a:r>
              <a:rPr lang="en-US" b="0" i="1" dirty="0" err="1"/>
              <a:t>Moople</a:t>
            </a:r>
            <a:r>
              <a:rPr lang="en-US" b="0" dirty="0"/>
              <a:t> claims that algorithms will reduce costs and help negate the biases that result from tired application readers (</a:t>
            </a:r>
            <a:r>
              <a:rPr lang="en-US" b="0" i="1" dirty="0"/>
              <a:t>will it?</a:t>
            </a:r>
            <a:r>
              <a:rPr lang="en-US" b="0" dirty="0"/>
              <a:t>).</a:t>
            </a:r>
          </a:p>
          <a:p>
            <a:endParaRPr lang="en-US" b="0" dirty="0"/>
          </a:p>
          <a:p>
            <a:endParaRPr lang="en-US" b="0" dirty="0"/>
          </a:p>
        </p:txBody>
      </p:sp>
    </p:spTree>
    <p:extLst>
      <p:ext uri="{BB962C8B-B14F-4D97-AF65-F5344CB8AC3E}">
        <p14:creationId xmlns:p14="http://schemas.microsoft.com/office/powerpoint/2010/main" val="3413567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6C5B-3154-4044-8388-81596FA90B00}"/>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5CBB010-A9BC-D346-9997-8A839F516407}"/>
              </a:ext>
            </a:extLst>
          </p:cNvPr>
          <p:cNvSpPr>
            <a:spLocks noGrp="1"/>
          </p:cNvSpPr>
          <p:nvPr>
            <p:ph idx="1"/>
          </p:nvPr>
        </p:nvSpPr>
        <p:spPr>
          <a:xfrm>
            <a:off x="457200" y="1752600"/>
            <a:ext cx="7620000" cy="1686059"/>
          </a:xfrm>
        </p:spPr>
        <p:txBody>
          <a:bodyPr/>
          <a:lstStyle/>
          <a:p>
            <a:r>
              <a:rPr lang="en-US" b="0" dirty="0"/>
              <a:t>What criteria did you select? Why?</a:t>
            </a:r>
          </a:p>
          <a:p>
            <a:r>
              <a:rPr lang="en-US" b="0" dirty="0"/>
              <a:t>What kind of applicants were you trying to make sure got through?</a:t>
            </a:r>
          </a:p>
          <a:p>
            <a:r>
              <a:rPr lang="en-US" b="0" dirty="0"/>
              <a:t>W</a:t>
            </a:r>
            <a:r>
              <a:rPr lang="en-US" b="0" i="1" dirty="0"/>
              <a:t>ho did you miss? </a:t>
            </a:r>
          </a:p>
          <a:p>
            <a:endParaRPr lang="en-US" b="0" i="1" dirty="0"/>
          </a:p>
          <a:p>
            <a:endParaRPr lang="en-US" dirty="0"/>
          </a:p>
        </p:txBody>
      </p:sp>
      <p:sp>
        <p:nvSpPr>
          <p:cNvPr id="4" name="Content Placeholder 2">
            <a:extLst>
              <a:ext uri="{FF2B5EF4-FFF2-40B4-BE49-F238E27FC236}">
                <a16:creationId xmlns:a16="http://schemas.microsoft.com/office/drawing/2014/main" id="{EADBFFC4-8B82-7E4A-BEC8-CFCCC6FCE3CB}"/>
              </a:ext>
            </a:extLst>
          </p:cNvPr>
          <p:cNvSpPr txBox="1">
            <a:spLocks/>
          </p:cNvSpPr>
          <p:nvPr/>
        </p:nvSpPr>
        <p:spPr>
          <a:xfrm>
            <a:off x="457199" y="3438659"/>
            <a:ext cx="8261797" cy="3271234"/>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fontAlgn="auto"/>
            <a:r>
              <a:rPr lang="en-US" sz="2600" b="0" dirty="0"/>
              <a:t>What if someone misinterprets the instructions?</a:t>
            </a:r>
            <a:br>
              <a:rPr lang="en-US" sz="2600" b="0" dirty="0"/>
            </a:br>
            <a:r>
              <a:rPr lang="en-US" sz="2600" b="0" dirty="0"/>
              <a:t>[4, 3.9, 4, 4, 3.95, 4, 3.9]</a:t>
            </a:r>
            <a:br>
              <a:rPr lang="en-US" sz="2600" b="0" dirty="0"/>
            </a:br>
            <a:r>
              <a:rPr lang="en-US" sz="2600" b="0" dirty="0"/>
              <a:t>[‘A’, ‘A’, ‘A’, ‘A’, ‘A’, ‘A’, ‘A’]</a:t>
            </a:r>
          </a:p>
          <a:p>
            <a:pPr fontAlgn="auto"/>
            <a:r>
              <a:rPr lang="en-US" sz="2600" b="0" dirty="0"/>
              <a:t>What if someone skipped CS 1 and thought that putting a -1 would make that obvious?</a:t>
            </a:r>
            <a:br>
              <a:rPr lang="en-US" sz="2600" b="0" dirty="0"/>
            </a:br>
            <a:r>
              <a:rPr lang="en-US" sz="2600" b="0" dirty="0"/>
              <a:t>[-1, 95, 99, 94, 96, 98, 95]</a:t>
            </a:r>
          </a:p>
          <a:p>
            <a:pPr fontAlgn="auto"/>
            <a:r>
              <a:rPr lang="en-US" sz="2600" b="0" dirty="0"/>
              <a:t>What if someone makes an error in their entry? </a:t>
            </a:r>
            <a:br>
              <a:rPr lang="en-US" sz="2600" b="0" dirty="0"/>
            </a:br>
            <a:r>
              <a:rPr lang="en-US" sz="2600" b="0" dirty="0"/>
              <a:t>[100, 100, 100, 100, 100, 100, 10]</a:t>
            </a:r>
            <a:br>
              <a:rPr lang="en-US" sz="2600" b="0" dirty="0"/>
            </a:br>
            <a:r>
              <a:rPr lang="en-US" sz="2600" b="0" dirty="0"/>
              <a:t>[681, 68, 73, 70, 81, 91, 59]</a:t>
            </a:r>
          </a:p>
          <a:p>
            <a:pPr fontAlgn="auto"/>
            <a:r>
              <a:rPr lang="en-US" sz="2600" b="0" dirty="0"/>
              <a:t>How should we compare two students with different trajectories? </a:t>
            </a:r>
            <a:br>
              <a:rPr lang="en-US" sz="2600" b="0" dirty="0"/>
            </a:br>
            <a:r>
              <a:rPr lang="en-US" sz="2600" b="0" dirty="0"/>
              <a:t>[65, 75, 85, 95, 100, 100, 80]</a:t>
            </a:r>
            <a:br>
              <a:rPr lang="en-US" sz="2600" b="0" dirty="0"/>
            </a:br>
            <a:r>
              <a:rPr lang="en-US" sz="2600" b="0" dirty="0"/>
              <a:t>[100, 100, 95, 85, 75, 65, 80]</a:t>
            </a:r>
          </a:p>
          <a:p>
            <a:pPr fontAlgn="auto"/>
            <a:r>
              <a:rPr lang="en-US" sz="2600" b="0" dirty="0"/>
              <a:t>What about a student who dealt with a personal trauma one semester?</a:t>
            </a:r>
            <a:br>
              <a:rPr lang="en-US" sz="2600" b="0" dirty="0"/>
            </a:br>
            <a:r>
              <a:rPr lang="en-US" sz="2600" b="0" dirty="0"/>
              <a:t>[95, 93, 50, 91, 98, 90, 90]</a:t>
            </a:r>
            <a:endParaRPr lang="en-US" sz="2600" b="0" i="1" dirty="0"/>
          </a:p>
          <a:p>
            <a:pPr fontAlgn="auto"/>
            <a:endParaRPr lang="en-US" dirty="0"/>
          </a:p>
        </p:txBody>
      </p:sp>
      <p:sp>
        <p:nvSpPr>
          <p:cNvPr id="5" name="Rectangle 4">
            <a:extLst>
              <a:ext uri="{FF2B5EF4-FFF2-40B4-BE49-F238E27FC236}">
                <a16:creationId xmlns:a16="http://schemas.microsoft.com/office/drawing/2014/main" id="{0DB6CF4F-5EFD-8843-9E4B-557F4DC6A088}"/>
              </a:ext>
            </a:extLst>
          </p:cNvPr>
          <p:cNvSpPr/>
          <p:nvPr/>
        </p:nvSpPr>
        <p:spPr>
          <a:xfrm>
            <a:off x="347730" y="3438659"/>
            <a:ext cx="8242478" cy="3065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08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5608" y="152718"/>
            <a:ext cx="7280694" cy="4991032"/>
          </a:xfrm>
        </p:spPr>
      </p:pic>
      <p:sp>
        <p:nvSpPr>
          <p:cNvPr id="5" name="TextBox 4"/>
          <p:cNvSpPr txBox="1"/>
          <p:nvPr/>
        </p:nvSpPr>
        <p:spPr>
          <a:xfrm>
            <a:off x="155276" y="5156452"/>
            <a:ext cx="8609162" cy="1600438"/>
          </a:xfrm>
          <a:prstGeom prst="rect">
            <a:avLst/>
          </a:prstGeom>
          <a:noFill/>
        </p:spPr>
        <p:txBody>
          <a:bodyPr wrap="square" rtlCol="0">
            <a:spAutoFit/>
          </a:bodyPr>
          <a:lstStyle/>
          <a:p>
            <a:r>
              <a:rPr lang="en-US" sz="1400" dirty="0">
                <a:ea typeface="ＭＳ Ｐゴシック" pitchFamily="-109" charset="-128"/>
                <a:cs typeface="ＭＳ Ｐゴシック" pitchFamily="-109" charset="-128"/>
              </a:rPr>
              <a:t>“The first-ever World Wide Web site went online in 1991, although this doesn’t seem that long ago, it is hard to imagine the world before Sir Tim Berners-Lee’s invention. In many ways, the colossal impact of the World Wide Web is obvious. Many people, however, may not fully appreciate the underlying technical contributions that make the Web possible. Sir Tim Berners-Lee not only developed the key components, such as URIs and web browsers that allow us to use the Web, but offered a coherent vision of how each of these elements would work together as part of an integrated whole.”</a:t>
            </a:r>
            <a:endParaRPr lang="en-US" sz="1400" dirty="0"/>
          </a:p>
          <a:p>
            <a:r>
              <a:rPr lang="en-US" sz="1400" dirty="0">
                <a:ea typeface="ＭＳ Ｐゴシック" pitchFamily="-109" charset="-128"/>
                <a:cs typeface="ＭＳ Ｐゴシック" pitchFamily="-109" charset="-128"/>
              </a:rPr>
              <a:t>ACM President Vicki L. Hanson</a:t>
            </a:r>
            <a:endParaRPr lang="en-US" sz="1400" dirty="0"/>
          </a:p>
        </p:txBody>
      </p:sp>
    </p:spTree>
    <p:extLst>
      <p:ext uri="{BB962C8B-B14F-4D97-AF65-F5344CB8AC3E}">
        <p14:creationId xmlns:p14="http://schemas.microsoft.com/office/powerpoint/2010/main" val="5202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evote-2i2d-81n-top50-8-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596900"/>
            <a:ext cx="6397625" cy="625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8" name="Rectangle 2"/>
          <p:cNvSpPr>
            <a:spLocks noGrp="1" noChangeArrowheads="1"/>
          </p:cNvSpPr>
          <p:nvPr>
            <p:ph type="title"/>
          </p:nvPr>
        </p:nvSpPr>
        <p:spPr>
          <a:xfrm>
            <a:off x="457200" y="274638"/>
            <a:ext cx="6773863" cy="1143000"/>
          </a:xfrm>
        </p:spPr>
        <p:txBody>
          <a:bodyPr/>
          <a:lstStyle/>
          <a:p>
            <a:r>
              <a:rPr lang="en-US">
                <a:latin typeface="Calibri" charset="0"/>
                <a:ea typeface="ＭＳ Ｐゴシック" charset="0"/>
                <a:cs typeface="ＭＳ Ｐゴシック" charset="0"/>
              </a:rPr>
              <a:t>The Web is a Directed Graph</a:t>
            </a:r>
          </a:p>
        </p:txBody>
      </p:sp>
      <p:sp>
        <p:nvSpPr>
          <p:cNvPr id="17412" name="Rectangle 5" descr="Rectangle: Click to edit Master text styles&#10;Second level&#10;Third level&#10;Fourth level&#10;Fifth level"/>
          <p:cNvSpPr>
            <a:spLocks noChangeArrowheads="1"/>
          </p:cNvSpPr>
          <p:nvPr/>
        </p:nvSpPr>
        <p:spPr bwMode="auto">
          <a:xfrm>
            <a:off x="685800" y="1447800"/>
            <a:ext cx="3733800" cy="4564063"/>
          </a:xfrm>
          <a:prstGeom prst="rect">
            <a:avLst/>
          </a:prstGeom>
          <a:noFill/>
          <a:ln w="9525">
            <a:noFill/>
            <a:miter lim="800000"/>
            <a:headEnd/>
            <a:tailEnd/>
          </a:ln>
        </p:spPr>
        <p:txBody>
          <a:bodyPr/>
          <a:lstStyle/>
          <a:p>
            <a:pPr marL="342900" indent="-342900">
              <a:spcBef>
                <a:spcPct val="20000"/>
              </a:spcBef>
              <a:buClr>
                <a:schemeClr val="hlink"/>
              </a:buClr>
              <a:buSzPct val="110000"/>
              <a:buFont typeface="Wingdings" charset="2"/>
              <a:buBlip>
                <a:blip r:embed="rId4"/>
              </a:buBlip>
              <a:defRPr/>
            </a:pPr>
            <a:r>
              <a:rPr lang="en-US" dirty="0">
                <a:latin typeface="Comic Sans MS" charset="0"/>
                <a:ea typeface="ＭＳ Ｐゴシック" charset="-128"/>
                <a:cs typeface="ＭＳ Ｐゴシック" charset="-128"/>
              </a:rPr>
              <a:t>Like a map of a country </a:t>
            </a:r>
            <a:br>
              <a:rPr lang="en-US" dirty="0">
                <a:latin typeface="Comic Sans MS" charset="0"/>
                <a:ea typeface="ＭＳ Ｐゴシック" charset="-128"/>
                <a:cs typeface="ＭＳ Ｐゴシック" charset="-128"/>
              </a:rPr>
            </a:br>
            <a:r>
              <a:rPr lang="en-US" dirty="0">
                <a:latin typeface="Comic Sans MS" charset="0"/>
                <a:ea typeface="ＭＳ Ｐゴシック" charset="-128"/>
                <a:cs typeface="ＭＳ Ｐゴシック" charset="-128"/>
              </a:rPr>
              <a:t>with cities and</a:t>
            </a:r>
            <a:br>
              <a:rPr lang="en-US" dirty="0">
                <a:latin typeface="Comic Sans MS" charset="0"/>
                <a:ea typeface="ＭＳ Ｐゴシック" charset="-128"/>
                <a:cs typeface="ＭＳ Ｐゴシック" charset="-128"/>
              </a:rPr>
            </a:br>
            <a:r>
              <a:rPr lang="en-US" dirty="0">
                <a:latin typeface="Comic Sans MS" charset="0"/>
                <a:ea typeface="ＭＳ Ｐゴシック" charset="-128"/>
                <a:cs typeface="ＭＳ Ｐゴシック" charset="-128"/>
              </a:rPr>
              <a:t> one-way roads</a:t>
            </a:r>
            <a:br>
              <a:rPr lang="en-US" dirty="0">
                <a:latin typeface="Comic Sans MS" charset="0"/>
                <a:ea typeface="ＭＳ Ｐゴシック" charset="-128"/>
                <a:cs typeface="ＭＳ Ｐゴシック" charset="-128"/>
              </a:rPr>
            </a:br>
            <a:endParaRPr lang="en-US" dirty="0">
              <a:latin typeface="Comic Sans MS" charset="0"/>
              <a:ea typeface="ＭＳ Ｐゴシック" charset="-128"/>
              <a:cs typeface="ＭＳ Ｐゴシック" charset="-128"/>
            </a:endParaRPr>
          </a:p>
          <a:p>
            <a:pPr marL="342900" indent="-342900">
              <a:spcBef>
                <a:spcPct val="20000"/>
              </a:spcBef>
              <a:buClr>
                <a:schemeClr val="hlink"/>
              </a:buClr>
              <a:buSzPct val="110000"/>
              <a:buFont typeface="Wingdings" charset="2"/>
              <a:buBlip>
                <a:blip r:embed="rId4"/>
              </a:buBlip>
              <a:defRPr/>
            </a:pPr>
            <a:r>
              <a:rPr lang="en-US" dirty="0">
                <a:latin typeface="Comic Sans MS" charset="0"/>
                <a:ea typeface="ＭＳ Ｐゴシック" charset="-128"/>
                <a:cs typeface="ＭＳ Ｐゴシック" charset="-128"/>
              </a:rPr>
              <a:t>Directed Graph of </a:t>
            </a:r>
            <a:br>
              <a:rPr lang="en-US" dirty="0">
                <a:latin typeface="Comic Sans MS" charset="0"/>
                <a:ea typeface="ＭＳ Ｐゴシック" charset="-128"/>
                <a:cs typeface="ＭＳ Ｐゴシック" charset="-128"/>
              </a:rPr>
            </a:br>
            <a:r>
              <a:rPr lang="en-US" dirty="0">
                <a:latin typeface="Comic Sans MS" charset="0"/>
                <a:ea typeface="ＭＳ Ｐゴシック" charset="-128"/>
                <a:cs typeface="ＭＳ Ｐゴシック" charset="-128"/>
              </a:rPr>
              <a:t>Nodes and </a:t>
            </a:r>
            <a:br>
              <a:rPr lang="en-US" dirty="0">
                <a:latin typeface="Comic Sans MS" charset="0"/>
                <a:ea typeface="ＭＳ Ｐゴシック" charset="-128"/>
                <a:cs typeface="ＭＳ Ｐゴシック" charset="-128"/>
              </a:rPr>
            </a:br>
            <a:r>
              <a:rPr lang="en-US" dirty="0">
                <a:latin typeface="Comic Sans MS" charset="0"/>
                <a:ea typeface="ＭＳ Ｐゴシック" charset="-128"/>
                <a:cs typeface="ＭＳ Ｐゴシック" charset="-128"/>
              </a:rPr>
              <a:t>Arcs (one-way connections)</a:t>
            </a:r>
          </a:p>
          <a:p>
            <a:pPr marL="742950" lvl="1" indent="-285750">
              <a:spcBef>
                <a:spcPct val="20000"/>
              </a:spcBef>
              <a:buClr>
                <a:schemeClr val="tx1"/>
              </a:buClr>
              <a:buSzPct val="60000"/>
              <a:buFont typeface="Wingdings" charset="2"/>
              <a:buChar char="n"/>
              <a:defRPr/>
            </a:pPr>
            <a:r>
              <a:rPr lang="en-US" sz="1600" dirty="0">
                <a:latin typeface="Comic Sans MS" charset="0"/>
                <a:ea typeface="ＭＳ Ｐゴシック" charset="-128"/>
                <a:cs typeface="ＭＳ Ｐゴシック" charset="-128"/>
              </a:rPr>
              <a:t>Nodes = web pages</a:t>
            </a:r>
          </a:p>
          <a:p>
            <a:pPr marL="742950" lvl="1" indent="-285750">
              <a:spcBef>
                <a:spcPct val="20000"/>
              </a:spcBef>
              <a:buClr>
                <a:schemeClr val="tx1"/>
              </a:buClr>
              <a:buSzPct val="60000"/>
              <a:buFont typeface="Wingdings" charset="2"/>
              <a:buChar char="n"/>
              <a:defRPr/>
            </a:pPr>
            <a:r>
              <a:rPr lang="en-US" sz="1600" dirty="0">
                <a:latin typeface="Comic Sans MS" charset="0"/>
                <a:ea typeface="ＭＳ Ｐゴシック" charset="-128"/>
                <a:cs typeface="ＭＳ Ｐゴシック" charset="-128"/>
              </a:rPr>
              <a:t>Arcs = hyperlinks from a page to another</a:t>
            </a:r>
            <a:br>
              <a:rPr lang="en-US" sz="1600" dirty="0">
                <a:latin typeface="Comic Sans MS" charset="0"/>
                <a:ea typeface="ＭＳ Ｐゴシック" charset="-128"/>
                <a:cs typeface="ＭＳ Ｐゴシック" charset="-128"/>
              </a:rPr>
            </a:br>
            <a:endParaRPr lang="en-US" sz="1600" dirty="0">
              <a:latin typeface="Comic Sans MS" charset="0"/>
              <a:ea typeface="ＭＳ Ｐゴシック" charset="-128"/>
              <a:cs typeface="ＭＳ Ｐゴシック" charset="-128"/>
            </a:endParaRPr>
          </a:p>
          <a:p>
            <a:pPr marL="342900" indent="-342900">
              <a:spcBef>
                <a:spcPct val="20000"/>
              </a:spcBef>
              <a:buClr>
                <a:schemeClr val="hlink"/>
              </a:buClr>
              <a:buSzPct val="110000"/>
              <a:buFont typeface="Wingdings" charset="2"/>
              <a:buBlip>
                <a:blip r:embed="rId4"/>
              </a:buBlip>
              <a:defRPr/>
            </a:pPr>
            <a:r>
              <a:rPr lang="en-US" dirty="0">
                <a:latin typeface="Comic Sans MS" charset="0"/>
                <a:ea typeface="ＭＳ Ｐゴシック" charset="-128"/>
                <a:cs typeface="ＭＳ Ｐゴシック" charset="-128"/>
              </a:rPr>
              <a:t>Why is this cool? </a:t>
            </a:r>
            <a:br>
              <a:rPr lang="en-US" dirty="0">
                <a:latin typeface="Comic Sans MS" charset="0"/>
                <a:ea typeface="ＭＳ Ｐゴシック" charset="-128"/>
                <a:cs typeface="ＭＳ Ｐゴシック" charset="-128"/>
              </a:rPr>
            </a:br>
            <a:r>
              <a:rPr lang="en-US" dirty="0">
                <a:latin typeface="Comic Sans MS" charset="0"/>
                <a:ea typeface="ＭＳ Ｐゴシック" charset="-128"/>
                <a:cs typeface="ＭＳ Ｐゴシック" charset="-128"/>
              </a:rPr>
              <a:t>Because…</a:t>
            </a:r>
          </a:p>
          <a:p>
            <a:pPr marL="800100" lvl="1" indent="-342900">
              <a:spcBef>
                <a:spcPct val="20000"/>
              </a:spcBef>
              <a:buClr>
                <a:schemeClr val="hlink"/>
              </a:buClr>
              <a:buSzPct val="110000"/>
              <a:buFont typeface="Wingdings" charset="2"/>
              <a:buBlip>
                <a:blip r:embed="rId4"/>
              </a:buBlip>
              <a:defRPr/>
            </a:pPr>
            <a:r>
              <a:rPr lang="en-US" dirty="0">
                <a:latin typeface="Comic Sans MS" charset="0"/>
                <a:ea typeface="ＭＳ Ｐゴシック" charset="-128"/>
                <a:cs typeface="ＭＳ Ｐゴシック" charset="-128"/>
              </a:rPr>
              <a:t>it can be explored</a:t>
            </a:r>
          </a:p>
          <a:p>
            <a:pPr marL="800100" lvl="1" indent="-342900">
              <a:spcBef>
                <a:spcPct val="20000"/>
              </a:spcBef>
              <a:buClr>
                <a:schemeClr val="hlink"/>
              </a:buClr>
              <a:buSzPct val="110000"/>
              <a:buFont typeface="Wingdings" charset="2"/>
              <a:buBlip>
                <a:blip r:embed="rId4"/>
              </a:buBlip>
              <a:defRPr/>
            </a:pPr>
            <a:r>
              <a:rPr lang="en-US" dirty="0">
                <a:latin typeface="Comic Sans MS" charset="0"/>
                <a:ea typeface="ＭＳ Ｐゴシック" charset="-128"/>
                <a:cs typeface="ＭＳ Ｐゴシック" charset="-128"/>
              </a:rPr>
              <a:t>it can be indexed</a:t>
            </a:r>
          </a:p>
        </p:txBody>
      </p:sp>
      <p:sp>
        <p:nvSpPr>
          <p:cNvPr id="19460" name="Rectangle 53"/>
          <p:cNvSpPr>
            <a:spLocks noChangeArrowheads="1"/>
          </p:cNvSpPr>
          <p:nvPr/>
        </p:nvSpPr>
        <p:spPr bwMode="auto">
          <a:xfrm>
            <a:off x="0" y="609600"/>
            <a:ext cx="152400" cy="19812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09600" y="304800"/>
            <a:ext cx="8229600" cy="762000"/>
          </a:xfrm>
        </p:spPr>
        <p:txBody>
          <a:bodyPr/>
          <a:lstStyle/>
          <a:p>
            <a:pPr eaLnBrk="1" hangingPunct="1"/>
            <a:r>
              <a:rPr lang="en-US" dirty="0">
                <a:ea typeface="ＭＳ Ｐゴシック" charset="0"/>
                <a:cs typeface="ＭＳ Ｐゴシック" charset="0"/>
                <a:hlinkClick r:id="rId3"/>
              </a:rPr>
              <a:t>Questions about the Web</a:t>
            </a:r>
            <a:endParaRPr lang="en-US" dirty="0">
              <a:ea typeface="ＭＳ Ｐゴシック" charset="0"/>
              <a:cs typeface="ＭＳ Ｐゴシック" charset="0"/>
            </a:endParaRPr>
          </a:p>
        </p:txBody>
      </p:sp>
      <p:sp>
        <p:nvSpPr>
          <p:cNvPr id="30722" name="Rectangle 3" descr="Rectangle: Click to edit Master text styles&#10;Second level&#10;Third level&#10;Fourth level&#10;Fifth level"/>
          <p:cNvSpPr>
            <a:spLocks noGrp="1" noChangeArrowheads="1"/>
          </p:cNvSpPr>
          <p:nvPr>
            <p:ph idx="1"/>
          </p:nvPr>
        </p:nvSpPr>
        <p:spPr>
          <a:xfrm>
            <a:off x="609600" y="1524000"/>
            <a:ext cx="8305800" cy="4724400"/>
          </a:xfrm>
        </p:spPr>
        <p:txBody>
          <a:bodyPr>
            <a:normAutofit fontScale="92500" lnSpcReduction="20000"/>
          </a:bodyPr>
          <a:lstStyle/>
          <a:p>
            <a:pPr eaLnBrk="1" hangingPunct="1">
              <a:lnSpc>
                <a:spcPct val="80000"/>
              </a:lnSpc>
            </a:pPr>
            <a:r>
              <a:rPr lang="en-US" sz="2600" dirty="0">
                <a:latin typeface="Calibri" charset="0"/>
                <a:ea typeface="ＭＳ Ｐゴシック" charset="0"/>
                <a:cs typeface="ＭＳ Ｐゴシック" charset="0"/>
              </a:rPr>
              <a:t>How big is the Web?</a:t>
            </a:r>
            <a:br>
              <a:rPr lang="en-US" sz="2600" dirty="0">
                <a:latin typeface="Calibri" charset="0"/>
                <a:ea typeface="ＭＳ Ｐゴシック" charset="0"/>
                <a:cs typeface="ＭＳ Ｐゴシック" charset="0"/>
              </a:rPr>
            </a:br>
            <a:endParaRPr lang="en-US" sz="2600" dirty="0">
              <a:latin typeface="Calibri" charset="0"/>
              <a:ea typeface="ＭＳ Ｐゴシック" charset="0"/>
              <a:cs typeface="ＭＳ Ｐゴシック" charset="0"/>
            </a:endParaRPr>
          </a:p>
          <a:p>
            <a:pPr eaLnBrk="1" hangingPunct="1">
              <a:lnSpc>
                <a:spcPct val="80000"/>
              </a:lnSpc>
            </a:pPr>
            <a:r>
              <a:rPr lang="en-US" sz="2600" dirty="0">
                <a:latin typeface="Calibri" charset="0"/>
                <a:ea typeface="ＭＳ Ｐゴシック" charset="0"/>
                <a:cs typeface="ＭＳ Ｐゴシック" charset="0"/>
              </a:rPr>
              <a:t>How many people use search engines?</a:t>
            </a:r>
          </a:p>
          <a:p>
            <a:pPr eaLnBrk="1" hangingPunct="1">
              <a:lnSpc>
                <a:spcPct val="80000"/>
              </a:lnSpc>
            </a:pPr>
            <a:endParaRPr lang="en-US" sz="2600" dirty="0">
              <a:latin typeface="Calibri" charset="0"/>
              <a:ea typeface="ＭＳ Ｐゴシック" charset="0"/>
              <a:cs typeface="ＭＳ Ｐゴシック" charset="0"/>
            </a:endParaRPr>
          </a:p>
          <a:p>
            <a:pPr eaLnBrk="1" hangingPunct="1">
              <a:lnSpc>
                <a:spcPct val="80000"/>
              </a:lnSpc>
            </a:pPr>
            <a:r>
              <a:rPr lang="en-US" sz="2600" dirty="0">
                <a:latin typeface="Calibri" charset="0"/>
                <a:ea typeface="ＭＳ Ｐゴシック" charset="0"/>
                <a:cs typeface="ＭＳ Ｐゴシック" charset="0"/>
              </a:rPr>
              <a:t>How do search engines work?</a:t>
            </a:r>
            <a:br>
              <a:rPr lang="en-US" sz="2600" dirty="0">
                <a:latin typeface="Calibri" charset="0"/>
                <a:ea typeface="ＭＳ Ｐゴシック" charset="0"/>
                <a:cs typeface="ＭＳ Ｐゴシック" charset="0"/>
              </a:rPr>
            </a:br>
            <a:endParaRPr lang="en-US" sz="2600" dirty="0">
              <a:latin typeface="Calibri" charset="0"/>
              <a:ea typeface="ＭＳ Ｐゴシック" charset="0"/>
              <a:cs typeface="ＭＳ Ｐゴシック" charset="0"/>
            </a:endParaRPr>
          </a:p>
          <a:p>
            <a:pPr eaLnBrk="1" hangingPunct="1">
              <a:lnSpc>
                <a:spcPct val="80000"/>
              </a:lnSpc>
            </a:pPr>
            <a:r>
              <a:rPr lang="en-US" sz="2600" dirty="0">
                <a:latin typeface="Calibri" charset="0"/>
                <a:ea typeface="ＭＳ Ｐゴシック" charset="0"/>
                <a:cs typeface="ＭＳ Ｐゴシック" charset="0"/>
              </a:rPr>
              <a:t>What is the shape of the Web?</a:t>
            </a:r>
          </a:p>
          <a:p>
            <a:pPr eaLnBrk="1" hangingPunct="1">
              <a:lnSpc>
                <a:spcPct val="80000"/>
              </a:lnSpc>
            </a:pPr>
            <a:endParaRPr lang="en-US" sz="2600" dirty="0">
              <a:latin typeface="Calibri" charset="0"/>
              <a:ea typeface="ＭＳ Ｐゴシック" charset="0"/>
              <a:cs typeface="ＭＳ Ｐゴシック" charset="0"/>
            </a:endParaRPr>
          </a:p>
          <a:p>
            <a:pPr eaLnBrk="1" hangingPunct="1">
              <a:lnSpc>
                <a:spcPct val="80000"/>
              </a:lnSpc>
            </a:pPr>
            <a:r>
              <a:rPr lang="en-US" sz="2600" dirty="0">
                <a:latin typeface="Calibri" charset="0"/>
                <a:ea typeface="ＭＳ Ｐゴシック" charset="0"/>
                <a:cs typeface="ＭＳ Ｐゴシック" charset="0"/>
              </a:rPr>
              <a:t>What is an algorithm?</a:t>
            </a:r>
          </a:p>
          <a:p>
            <a:pPr eaLnBrk="1" hangingPunct="1">
              <a:lnSpc>
                <a:spcPct val="80000"/>
              </a:lnSpc>
            </a:pPr>
            <a:endParaRPr lang="en-US" sz="2600" dirty="0">
              <a:latin typeface="Calibri" charset="0"/>
              <a:ea typeface="ＭＳ Ｐゴシック" charset="0"/>
              <a:cs typeface="ＭＳ Ｐゴシック" charset="0"/>
            </a:endParaRPr>
          </a:p>
          <a:p>
            <a:pPr eaLnBrk="1" hangingPunct="1">
              <a:lnSpc>
                <a:spcPct val="80000"/>
              </a:lnSpc>
            </a:pPr>
            <a:endParaRPr lang="en-US" sz="2600" dirty="0">
              <a:latin typeface="Calibri" charset="0"/>
              <a:ea typeface="ＭＳ Ｐゴシック" charset="0"/>
              <a:cs typeface="ＭＳ Ｐゴシック" charset="0"/>
            </a:endParaRPr>
          </a:p>
          <a:p>
            <a:pPr eaLnBrk="1" hangingPunct="1">
              <a:lnSpc>
                <a:spcPct val="80000"/>
              </a:lnSpc>
            </a:pPr>
            <a:endParaRPr lang="en-US" sz="2600" dirty="0">
              <a:latin typeface="Calibri" charset="0"/>
              <a:ea typeface="ＭＳ Ｐゴシック" charset="0"/>
              <a:cs typeface="ＭＳ Ｐゴシック" charset="0"/>
            </a:endParaRPr>
          </a:p>
          <a:p>
            <a:pPr eaLnBrk="1" hangingPunct="1">
              <a:lnSpc>
                <a:spcPct val="80000"/>
              </a:lnSpc>
            </a:pPr>
            <a:br>
              <a:rPr lang="en-US" sz="2600" dirty="0">
                <a:latin typeface="Calibri" charset="0"/>
                <a:ea typeface="ＭＳ Ｐゴシック" charset="0"/>
                <a:cs typeface="ＭＳ Ｐゴシック" charset="0"/>
              </a:rPr>
            </a:br>
            <a:endParaRPr lang="en-US" sz="26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61290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57199" y="152718"/>
            <a:ext cx="8381862" cy="914082"/>
          </a:xfrm>
        </p:spPr>
        <p:txBody>
          <a:bodyPr>
            <a:normAutofit fontScale="90000"/>
          </a:bodyPr>
          <a:lstStyle/>
          <a:p>
            <a:pPr eaLnBrk="1" hangingPunct="1">
              <a:lnSpc>
                <a:spcPct val="80000"/>
              </a:lnSpc>
            </a:pPr>
            <a:r>
              <a:rPr lang="en-US" dirty="0">
                <a:ea typeface="ＭＳ Ｐゴシック" charset="0"/>
                <a:cs typeface="ＭＳ Ｐゴシック" charset="0"/>
              </a:rPr>
              <a:t>What is the shape of the web?</a:t>
            </a:r>
          </a:p>
        </p:txBody>
      </p:sp>
      <p:pic>
        <p:nvPicPr>
          <p:cNvPr id="5" name="Content Placeholder 4">
            <a:extLst>
              <a:ext uri="{FF2B5EF4-FFF2-40B4-BE49-F238E27FC236}">
                <a16:creationId xmlns:a16="http://schemas.microsoft.com/office/drawing/2014/main" id="{F0C45A9B-D7D0-B048-8784-FA130BA670BF}"/>
              </a:ext>
            </a:extLst>
          </p:cNvPr>
          <p:cNvPicPr>
            <a:picLocks noGrp="1" noChangeAspect="1"/>
          </p:cNvPicPr>
          <p:nvPr>
            <p:ph idx="1"/>
          </p:nvPr>
        </p:nvPicPr>
        <p:blipFill>
          <a:blip r:embed="rId2"/>
          <a:stretch>
            <a:fillRect/>
          </a:stretch>
        </p:blipFill>
        <p:spPr>
          <a:xfrm>
            <a:off x="1039522" y="1679139"/>
            <a:ext cx="7099300" cy="2743200"/>
          </a:xfrm>
        </p:spPr>
      </p:pic>
    </p:spTree>
    <p:extLst>
      <p:ext uri="{BB962C8B-B14F-4D97-AF65-F5344CB8AC3E}">
        <p14:creationId xmlns:p14="http://schemas.microsoft.com/office/powerpoint/2010/main" val="4008495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309270" cy="978019"/>
          </a:xfrm>
        </p:spPr>
        <p:txBody>
          <a:bodyPr>
            <a:normAutofit/>
          </a:bodyPr>
          <a:lstStyle/>
          <a:p>
            <a:r>
              <a:rPr lang="en-US" sz="3200" dirty="0">
                <a:ea typeface="ＭＳ Ｐゴシック" charset="0"/>
                <a:cs typeface="ＭＳ Ｐゴシック" charset="0"/>
              </a:rPr>
              <a:t>What is the shape of the web?</a:t>
            </a:r>
            <a:endParaRPr lang="en-US" sz="3200" dirty="0"/>
          </a:p>
        </p:txBody>
      </p:sp>
      <p:sp>
        <p:nvSpPr>
          <p:cNvPr id="4" name="Rectangle 3" descr="Rectangle: Click to edit Master text styles&#10;Second level&#10;Third level&#10;Fourth level&#10;Fifth level"/>
          <p:cNvSpPr txBox="1">
            <a:spLocks noChangeArrowheads="1"/>
          </p:cNvSpPr>
          <p:nvPr/>
        </p:nvSpPr>
        <p:spPr>
          <a:xfrm rot="16200000">
            <a:off x="-1423194" y="3329782"/>
            <a:ext cx="4291013" cy="533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buFontTx/>
              <a:buNone/>
            </a:pPr>
            <a:r>
              <a:rPr lang="en-US" sz="2400">
                <a:latin typeface="Calibri" charset="0"/>
                <a:ea typeface="ＭＳ Ｐゴシック" charset="0"/>
                <a:cs typeface="ＭＳ Ｐゴシック" charset="0"/>
              </a:rPr>
              <a:t>Bow-tie shape of the web</a:t>
            </a:r>
          </a:p>
        </p:txBody>
      </p:sp>
      <p:pic>
        <p:nvPicPr>
          <p:cNvPr id="5" name="Picture 6" descr="Pictur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9538"/>
            <a:ext cx="81407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28" descr="WebBowtieNature"/>
          <p:cNvPicPr>
            <a:picLocks noChangeAspect="1" noChangeArrowheads="1"/>
          </p:cNvPicPr>
          <p:nvPr/>
        </p:nvPicPr>
        <p:blipFill>
          <a:blip r:embed="rId4">
            <a:alphaModFix amt="98000"/>
            <a:extLst>
              <a:ext uri="{28A0092B-C50C-407E-A947-70E740481C1C}">
                <a14:useLocalDpi xmlns:a14="http://schemas.microsoft.com/office/drawing/2010/main" val="0"/>
              </a:ext>
            </a:extLst>
          </a:blip>
          <a:srcRect/>
          <a:stretch>
            <a:fillRect/>
          </a:stretch>
        </p:blipFill>
        <p:spPr bwMode="auto">
          <a:xfrm>
            <a:off x="1371600" y="2141538"/>
            <a:ext cx="6096000" cy="4716462"/>
          </a:xfrm>
          <a:prstGeom prst="rect">
            <a:avLst/>
          </a:prstGeom>
          <a:noFill/>
          <a:ln>
            <a:noFill/>
          </a:ln>
          <a:extLst>
            <a:ext uri="{909E8E84-426E-40dd-AFC4-6F175D3DCCD1}">
              <a14:hiddenFill xmlns:a14="http://schemas.microsoft.com/office/drawing/2010/main" xmlns="">
                <a:solidFill>
                  <a:srgbClr val="FFFFFF">
                    <a:alpha val="9803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686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wti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912002"/>
            <a:ext cx="8415338" cy="552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199" y="152718"/>
            <a:ext cx="8329613" cy="759284"/>
          </a:xfrm>
        </p:spPr>
        <p:txBody>
          <a:bodyPr>
            <a:normAutofit/>
          </a:bodyPr>
          <a:lstStyle/>
          <a:p>
            <a:r>
              <a:rPr lang="en-US" sz="2800" dirty="0"/>
              <a:t>Strongly Connected Component</a:t>
            </a:r>
          </a:p>
        </p:txBody>
      </p:sp>
      <p:sp>
        <p:nvSpPr>
          <p:cNvPr id="3" name="Content Placeholder 2"/>
          <p:cNvSpPr>
            <a:spLocks noGrp="1"/>
          </p:cNvSpPr>
          <p:nvPr>
            <p:ph idx="1"/>
          </p:nvPr>
        </p:nvSpPr>
        <p:spPr>
          <a:xfrm>
            <a:off x="457199" y="1752600"/>
            <a:ext cx="8329613" cy="2459955"/>
          </a:xfrm>
        </p:spPr>
        <p:style>
          <a:lnRef idx="2">
            <a:schemeClr val="accent6"/>
          </a:lnRef>
          <a:fillRef idx="1">
            <a:schemeClr val="lt1"/>
          </a:fillRef>
          <a:effectRef idx="0">
            <a:schemeClr val="accent6"/>
          </a:effectRef>
          <a:fontRef idx="minor">
            <a:schemeClr val="dk1"/>
          </a:fontRef>
        </p:style>
        <p:txBody>
          <a:bodyPr/>
          <a:lstStyle/>
          <a:p>
            <a:r>
              <a:rPr lang="en-US"/>
              <a:t>strongly connected component (SCC) in a directed graph is a subset of the nodes such that:</a:t>
            </a:r>
          </a:p>
          <a:p>
            <a:r>
              <a:rPr lang="en-US" dirty="0"/>
              <a:t>(</a:t>
            </a:r>
            <a:r>
              <a:rPr lang="en-US" dirty="0" err="1"/>
              <a:t>i</a:t>
            </a:r>
            <a:r>
              <a:rPr lang="en-US" dirty="0"/>
              <a:t>) every node in the subset has a path to every other; and </a:t>
            </a:r>
          </a:p>
          <a:p>
            <a:r>
              <a:rPr lang="en-US" dirty="0"/>
              <a:t>(ii) the subset is not part of some larger set with the property that every node can reach every other.</a:t>
            </a:r>
          </a:p>
        </p:txBody>
      </p:sp>
    </p:spTree>
    <p:extLst>
      <p:ext uri="{BB962C8B-B14F-4D97-AF65-F5344CB8AC3E}">
        <p14:creationId xmlns:p14="http://schemas.microsoft.com/office/powerpoint/2010/main" val="31850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wti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912002"/>
            <a:ext cx="8415338" cy="552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199" y="152718"/>
            <a:ext cx="8329613" cy="759284"/>
          </a:xfrm>
        </p:spPr>
        <p:txBody>
          <a:bodyPr>
            <a:normAutofit fontScale="90000"/>
          </a:bodyPr>
          <a:lstStyle/>
          <a:p>
            <a:r>
              <a:rPr lang="en-US" sz="2800" dirty="0"/>
              <a:t>Bowtie </a:t>
            </a:r>
            <a:r>
              <a:rPr lang="en-US" sz="2800"/>
              <a:t>terminology: </a:t>
            </a:r>
            <a:r>
              <a:rPr lang="en-US" sz="2800" dirty="0"/>
              <a:t>Largest </a:t>
            </a:r>
            <a:r>
              <a:rPr lang="en-US" sz="2800"/>
              <a:t>SCC, </a:t>
            </a:r>
            <a:br>
              <a:rPr lang="en-US" sz="2800"/>
            </a:br>
            <a:r>
              <a:rPr lang="en-US" sz="2800"/>
              <a:t>Core</a:t>
            </a:r>
            <a:r>
              <a:rPr lang="en-US" sz="2800" dirty="0"/>
              <a:t>, In, Out, Islands, tendrils</a:t>
            </a:r>
          </a:p>
        </p:txBody>
      </p:sp>
    </p:spTree>
    <p:extLst>
      <p:ext uri="{BB962C8B-B14F-4D97-AF65-F5344CB8AC3E}">
        <p14:creationId xmlns:p14="http://schemas.microsoft.com/office/powerpoint/2010/main" val="28314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33363" y="261938"/>
            <a:ext cx="8796337" cy="1143000"/>
          </a:xfrm>
        </p:spPr>
        <p:txBody>
          <a:bodyPr/>
          <a:lstStyle/>
          <a:p>
            <a:pPr eaLnBrk="1" hangingPunct="1"/>
            <a:r>
              <a:rPr lang="en-US" dirty="0">
                <a:ea typeface="ＭＳ Ｐゴシック" charset="0"/>
                <a:cs typeface="ＭＳ Ｐゴシック" charset="0"/>
                <a:hlinkClick r:id="rId4"/>
              </a:rPr>
              <a:t>How Search Engines Work</a:t>
            </a:r>
            <a:endParaRPr lang="en-US" dirty="0">
              <a:ea typeface="ＭＳ Ｐゴシック" charset="0"/>
              <a:cs typeface="ＭＳ Ｐゴシック" charset="0"/>
            </a:endParaRPr>
          </a:p>
        </p:txBody>
      </p:sp>
      <p:graphicFrame>
        <p:nvGraphicFramePr>
          <p:cNvPr id="794652" name="Object 2"/>
          <p:cNvGraphicFramePr>
            <a:graphicFrameLocks noGrp="1" noChangeAspect="1"/>
          </p:cNvGraphicFramePr>
          <p:nvPr>
            <p:ph idx="1"/>
          </p:nvPr>
        </p:nvGraphicFramePr>
        <p:xfrm>
          <a:off x="7010400" y="1676400"/>
          <a:ext cx="1652588" cy="2400300"/>
        </p:xfrm>
        <a:graphic>
          <a:graphicData uri="http://schemas.openxmlformats.org/presentationml/2006/ole">
            <mc:AlternateContent xmlns:mc="http://schemas.openxmlformats.org/markup-compatibility/2006">
              <mc:Choice xmlns:v="urn:schemas-microsoft-com:vml" Requires="v">
                <p:oleObj spid="_x0000_s1106" name="Document" r:id="rId5" imgW="5537200" imgH="8039100" progId="Word.Document.8">
                  <p:embed/>
                </p:oleObj>
              </mc:Choice>
              <mc:Fallback>
                <p:oleObj name="Document" r:id="rId5" imgW="5537200" imgH="8039100" progId="Word.Document.8">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676400"/>
                        <a:ext cx="1652588" cy="240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0482" name="Group 3"/>
          <p:cNvGrpSpPr>
            <a:grpSpLocks/>
          </p:cNvGrpSpPr>
          <p:nvPr/>
        </p:nvGrpSpPr>
        <p:grpSpPr bwMode="auto">
          <a:xfrm>
            <a:off x="457200" y="1905000"/>
            <a:ext cx="2438400" cy="4027488"/>
            <a:chOff x="288" y="1200"/>
            <a:chExt cx="1536" cy="2537"/>
          </a:xfrm>
        </p:grpSpPr>
        <p:grpSp>
          <p:nvGrpSpPr>
            <p:cNvPr id="20525" name="Group 4"/>
            <p:cNvGrpSpPr>
              <a:grpSpLocks/>
            </p:cNvGrpSpPr>
            <p:nvPr/>
          </p:nvGrpSpPr>
          <p:grpSpPr bwMode="auto">
            <a:xfrm>
              <a:off x="288" y="1200"/>
              <a:ext cx="1536" cy="2256"/>
              <a:chOff x="384" y="1968"/>
              <a:chExt cx="1536" cy="2256"/>
            </a:xfrm>
          </p:grpSpPr>
          <p:sp>
            <p:nvSpPr>
              <p:cNvPr id="20527" name="Rectangle 5"/>
              <p:cNvSpPr>
                <a:spLocks noChangeArrowheads="1"/>
              </p:cNvSpPr>
              <p:nvPr/>
            </p:nvSpPr>
            <p:spPr bwMode="auto">
              <a:xfrm>
                <a:off x="864" y="1968"/>
                <a:ext cx="288" cy="384"/>
              </a:xfrm>
              <a:prstGeom prst="rect">
                <a:avLst/>
              </a:prstGeom>
              <a:solidFill>
                <a:srgbClr val="CC99FF"/>
              </a:solidFill>
              <a:ln w="9525">
                <a:solidFill>
                  <a:schemeClr val="tx1"/>
                </a:solidFill>
                <a:miter lim="800000"/>
                <a:headEnd/>
                <a:tailEnd/>
              </a:ln>
            </p:spPr>
            <p:txBody>
              <a:bodyPr wrap="none" anchor="ctr"/>
              <a:lstStyle/>
              <a:p>
                <a:r>
                  <a:rPr lang="en-US"/>
                  <a:t>A</a:t>
                </a:r>
              </a:p>
            </p:txBody>
          </p:sp>
          <p:sp>
            <p:nvSpPr>
              <p:cNvPr id="20528" name="Rectangle 6"/>
              <p:cNvSpPr>
                <a:spLocks noChangeArrowheads="1"/>
              </p:cNvSpPr>
              <p:nvPr/>
            </p:nvSpPr>
            <p:spPr bwMode="auto">
              <a:xfrm>
                <a:off x="576" y="2688"/>
                <a:ext cx="288" cy="384"/>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529" name="Rectangle 7"/>
              <p:cNvSpPr>
                <a:spLocks noChangeArrowheads="1"/>
              </p:cNvSpPr>
              <p:nvPr/>
            </p:nvSpPr>
            <p:spPr bwMode="auto">
              <a:xfrm>
                <a:off x="672" y="2784"/>
                <a:ext cx="288" cy="384"/>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530" name="Rectangle 8"/>
              <p:cNvSpPr>
                <a:spLocks noChangeArrowheads="1"/>
              </p:cNvSpPr>
              <p:nvPr/>
            </p:nvSpPr>
            <p:spPr bwMode="auto">
              <a:xfrm>
                <a:off x="768" y="2880"/>
                <a:ext cx="288" cy="384"/>
              </a:xfrm>
              <a:prstGeom prst="rect">
                <a:avLst/>
              </a:prstGeom>
              <a:solidFill>
                <a:srgbClr val="CC99FF"/>
              </a:solidFill>
              <a:ln w="9525">
                <a:solidFill>
                  <a:schemeClr val="tx1"/>
                </a:solidFill>
                <a:miter lim="800000"/>
                <a:headEnd/>
                <a:tailEnd/>
              </a:ln>
            </p:spPr>
            <p:txBody>
              <a:bodyPr wrap="none" anchor="ctr"/>
              <a:lstStyle/>
              <a:p>
                <a:r>
                  <a:rPr lang="en-US"/>
                  <a:t>E</a:t>
                </a:r>
              </a:p>
            </p:txBody>
          </p:sp>
          <p:sp>
            <p:nvSpPr>
              <p:cNvPr id="20531" name="Rectangle 9"/>
              <p:cNvSpPr>
                <a:spLocks noChangeArrowheads="1"/>
              </p:cNvSpPr>
              <p:nvPr/>
            </p:nvSpPr>
            <p:spPr bwMode="auto">
              <a:xfrm>
                <a:off x="384" y="3552"/>
                <a:ext cx="288" cy="384"/>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532" name="Rectangle 10"/>
              <p:cNvSpPr>
                <a:spLocks noChangeArrowheads="1"/>
              </p:cNvSpPr>
              <p:nvPr/>
            </p:nvSpPr>
            <p:spPr bwMode="auto">
              <a:xfrm>
                <a:off x="1440" y="3120"/>
                <a:ext cx="288" cy="384"/>
              </a:xfrm>
              <a:prstGeom prst="rect">
                <a:avLst/>
              </a:prstGeom>
              <a:solidFill>
                <a:srgbClr val="CC99FF"/>
              </a:solidFill>
              <a:ln w="9525">
                <a:solidFill>
                  <a:schemeClr val="tx1"/>
                </a:solidFill>
                <a:miter lim="800000"/>
                <a:headEnd/>
                <a:tailEnd/>
              </a:ln>
            </p:spPr>
            <p:txBody>
              <a:bodyPr wrap="none" anchor="ctr"/>
              <a:lstStyle/>
              <a:p>
                <a:r>
                  <a:rPr lang="en-US"/>
                  <a:t>C</a:t>
                </a:r>
              </a:p>
            </p:txBody>
          </p:sp>
          <p:sp>
            <p:nvSpPr>
              <p:cNvPr id="20533" name="Rectangle 11"/>
              <p:cNvSpPr>
                <a:spLocks noChangeArrowheads="1"/>
              </p:cNvSpPr>
              <p:nvPr/>
            </p:nvSpPr>
            <p:spPr bwMode="auto">
              <a:xfrm>
                <a:off x="1536" y="2352"/>
                <a:ext cx="288" cy="384"/>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534" name="Rectangle 12"/>
              <p:cNvSpPr>
                <a:spLocks noChangeArrowheads="1"/>
              </p:cNvSpPr>
              <p:nvPr/>
            </p:nvSpPr>
            <p:spPr bwMode="auto">
              <a:xfrm>
                <a:off x="480" y="3648"/>
                <a:ext cx="288" cy="384"/>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535" name="Rectangle 13"/>
              <p:cNvSpPr>
                <a:spLocks noChangeArrowheads="1"/>
              </p:cNvSpPr>
              <p:nvPr/>
            </p:nvSpPr>
            <p:spPr bwMode="auto">
              <a:xfrm>
                <a:off x="576" y="3744"/>
                <a:ext cx="288" cy="384"/>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20536" name="Rectangle 14"/>
              <p:cNvSpPr>
                <a:spLocks noChangeArrowheads="1"/>
              </p:cNvSpPr>
              <p:nvPr/>
            </p:nvSpPr>
            <p:spPr bwMode="auto">
              <a:xfrm>
                <a:off x="672" y="3840"/>
                <a:ext cx="288" cy="384"/>
              </a:xfrm>
              <a:prstGeom prst="rect">
                <a:avLst/>
              </a:prstGeom>
              <a:solidFill>
                <a:srgbClr val="CC99FF"/>
              </a:solidFill>
              <a:ln w="9525">
                <a:solidFill>
                  <a:schemeClr val="tx1"/>
                </a:solidFill>
                <a:miter lim="800000"/>
                <a:headEnd/>
                <a:tailEnd/>
              </a:ln>
            </p:spPr>
            <p:txBody>
              <a:bodyPr wrap="none" anchor="ctr"/>
              <a:lstStyle/>
              <a:p>
                <a:r>
                  <a:rPr lang="en-US"/>
                  <a:t>D</a:t>
                </a:r>
              </a:p>
            </p:txBody>
          </p:sp>
          <p:sp>
            <p:nvSpPr>
              <p:cNvPr id="20537" name="Rectangle 15"/>
              <p:cNvSpPr>
                <a:spLocks noChangeArrowheads="1"/>
              </p:cNvSpPr>
              <p:nvPr/>
            </p:nvSpPr>
            <p:spPr bwMode="auto">
              <a:xfrm>
                <a:off x="1632" y="2448"/>
                <a:ext cx="288" cy="384"/>
              </a:xfrm>
              <a:prstGeom prst="rect">
                <a:avLst/>
              </a:prstGeom>
              <a:solidFill>
                <a:srgbClr val="CC99FF"/>
              </a:solidFill>
              <a:ln w="9525">
                <a:solidFill>
                  <a:schemeClr val="tx1"/>
                </a:solidFill>
                <a:miter lim="800000"/>
                <a:headEnd/>
                <a:tailEnd/>
              </a:ln>
            </p:spPr>
            <p:txBody>
              <a:bodyPr wrap="none" anchor="ctr"/>
              <a:lstStyle/>
              <a:p>
                <a:r>
                  <a:rPr lang="en-US"/>
                  <a:t>B</a:t>
                </a:r>
              </a:p>
            </p:txBody>
          </p:sp>
          <p:sp>
            <p:nvSpPr>
              <p:cNvPr id="20538" name="Line 16"/>
              <p:cNvSpPr>
                <a:spLocks noChangeShapeType="1"/>
              </p:cNvSpPr>
              <p:nvPr/>
            </p:nvSpPr>
            <p:spPr bwMode="auto">
              <a:xfrm flipV="1">
                <a:off x="912" y="3504"/>
                <a:ext cx="43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39" name="Line 17"/>
              <p:cNvSpPr>
                <a:spLocks noChangeShapeType="1"/>
              </p:cNvSpPr>
              <p:nvPr/>
            </p:nvSpPr>
            <p:spPr bwMode="auto">
              <a:xfrm flipH="1" flipV="1">
                <a:off x="1104" y="2976"/>
                <a:ext cx="288" cy="1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40" name="Line 18"/>
              <p:cNvSpPr>
                <a:spLocks noChangeShapeType="1"/>
              </p:cNvSpPr>
              <p:nvPr/>
            </p:nvSpPr>
            <p:spPr bwMode="auto">
              <a:xfrm flipV="1">
                <a:off x="1056" y="2640"/>
                <a:ext cx="432" cy="14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41" name="Line 19"/>
              <p:cNvSpPr>
                <a:spLocks noChangeShapeType="1"/>
              </p:cNvSpPr>
              <p:nvPr/>
            </p:nvSpPr>
            <p:spPr bwMode="auto">
              <a:xfrm>
                <a:off x="1200" y="2400"/>
                <a:ext cx="240" cy="67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42" name="Line 20"/>
              <p:cNvSpPr>
                <a:spLocks noChangeShapeType="1"/>
              </p:cNvSpPr>
              <p:nvPr/>
            </p:nvSpPr>
            <p:spPr bwMode="auto">
              <a:xfrm flipV="1">
                <a:off x="1632" y="2880"/>
                <a:ext cx="96" cy="19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0543" name="Line 21"/>
              <p:cNvSpPr>
                <a:spLocks noChangeShapeType="1"/>
              </p:cNvSpPr>
              <p:nvPr/>
            </p:nvSpPr>
            <p:spPr bwMode="auto">
              <a:xfrm flipH="1">
                <a:off x="816" y="3360"/>
                <a:ext cx="48"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526" name="Text Box 22"/>
            <p:cNvSpPr txBox="1">
              <a:spLocks noChangeArrowheads="1"/>
            </p:cNvSpPr>
            <p:nvPr/>
          </p:nvSpPr>
          <p:spPr bwMode="auto">
            <a:xfrm>
              <a:off x="417" y="3487"/>
              <a:ext cx="7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Lucida Sans" charset="0"/>
                </a:rPr>
                <a:t>The Web</a:t>
              </a:r>
            </a:p>
          </p:txBody>
        </p:sp>
      </p:grpSp>
      <p:grpSp>
        <p:nvGrpSpPr>
          <p:cNvPr id="4" name="Group 23"/>
          <p:cNvGrpSpPr>
            <a:grpSpLocks/>
          </p:cNvGrpSpPr>
          <p:nvPr/>
        </p:nvGrpSpPr>
        <p:grpSpPr bwMode="auto">
          <a:xfrm>
            <a:off x="7508875" y="5562600"/>
            <a:ext cx="1558925" cy="1219200"/>
            <a:chOff x="4730" y="3504"/>
            <a:chExt cx="982" cy="768"/>
          </a:xfrm>
        </p:grpSpPr>
        <p:grpSp>
          <p:nvGrpSpPr>
            <p:cNvPr id="20521" name="Group 24"/>
            <p:cNvGrpSpPr>
              <a:grpSpLocks/>
            </p:cNvGrpSpPr>
            <p:nvPr/>
          </p:nvGrpSpPr>
          <p:grpSpPr bwMode="auto">
            <a:xfrm>
              <a:off x="4800" y="3504"/>
              <a:ext cx="768" cy="528"/>
              <a:chOff x="3264" y="2496"/>
              <a:chExt cx="768" cy="528"/>
            </a:xfrm>
          </p:grpSpPr>
          <p:sp>
            <p:nvSpPr>
              <p:cNvPr id="20523" name="Rectangle 25"/>
              <p:cNvSpPr>
                <a:spLocks noChangeArrowheads="1"/>
              </p:cNvSpPr>
              <p:nvPr/>
            </p:nvSpPr>
            <p:spPr bwMode="auto">
              <a:xfrm>
                <a:off x="3264" y="2592"/>
                <a:ext cx="768" cy="432"/>
              </a:xfrm>
              <a:prstGeom prst="rect">
                <a:avLst/>
              </a:prstGeom>
              <a:gradFill rotWithShape="0">
                <a:gsLst>
                  <a:gs pos="0">
                    <a:srgbClr val="489C62"/>
                  </a:gs>
                  <a:gs pos="100000">
                    <a:srgbClr val="00A000">
                      <a:alpha val="50000"/>
                    </a:srgbClr>
                  </a:gs>
                </a:gsLst>
                <a:lin ang="0" scaled="1"/>
              </a:gradFill>
              <a:ln w="9525">
                <a:solidFill>
                  <a:schemeClr val="tx1"/>
                </a:solidFill>
                <a:miter lim="800000"/>
                <a:headEnd/>
                <a:tailEnd/>
              </a:ln>
            </p:spPr>
            <p:txBody>
              <a:bodyPr wrap="none" anchor="ctr"/>
              <a:lstStyle/>
              <a:p>
                <a:endParaRPr lang="en-US"/>
              </a:p>
            </p:txBody>
          </p:sp>
          <p:sp>
            <p:nvSpPr>
              <p:cNvPr id="20524" name="Oval 26"/>
              <p:cNvSpPr>
                <a:spLocks noChangeArrowheads="1"/>
              </p:cNvSpPr>
              <p:nvPr/>
            </p:nvSpPr>
            <p:spPr bwMode="auto">
              <a:xfrm>
                <a:off x="3264" y="2496"/>
                <a:ext cx="768" cy="144"/>
              </a:xfrm>
              <a:prstGeom prst="ellipse">
                <a:avLst/>
              </a:prstGeom>
              <a:gradFill rotWithShape="0">
                <a:gsLst>
                  <a:gs pos="0">
                    <a:srgbClr val="489C62"/>
                  </a:gs>
                  <a:gs pos="100000">
                    <a:srgbClr val="00A000"/>
                  </a:gs>
                </a:gsLst>
                <a:lin ang="0" scaled="1"/>
              </a:gradFill>
              <a:ln w="9525">
                <a:solidFill>
                  <a:schemeClr val="tx1"/>
                </a:solidFill>
                <a:miter lim="800000"/>
                <a:headEnd/>
                <a:tailEnd/>
              </a:ln>
            </p:spPr>
            <p:txBody>
              <a:bodyPr wrap="none" anchor="ctr"/>
              <a:lstStyle/>
              <a:p>
                <a:endParaRPr lang="en-US"/>
              </a:p>
            </p:txBody>
          </p:sp>
        </p:grpSp>
        <p:sp>
          <p:nvSpPr>
            <p:cNvPr id="20522" name="Text Box 27"/>
            <p:cNvSpPr txBox="1">
              <a:spLocks noChangeArrowheads="1"/>
            </p:cNvSpPr>
            <p:nvPr/>
          </p:nvSpPr>
          <p:spPr bwMode="auto">
            <a:xfrm>
              <a:off x="4730" y="4022"/>
              <a:ext cx="9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Lucida Sans" charset="0"/>
                </a:rPr>
                <a:t>Ad indexes</a:t>
              </a:r>
            </a:p>
          </p:txBody>
        </p:sp>
      </p:grpSp>
      <p:grpSp>
        <p:nvGrpSpPr>
          <p:cNvPr id="6" name="Group 29"/>
          <p:cNvGrpSpPr>
            <a:grpSpLocks/>
          </p:cNvGrpSpPr>
          <p:nvPr/>
        </p:nvGrpSpPr>
        <p:grpSpPr bwMode="auto">
          <a:xfrm>
            <a:off x="2971800" y="2895600"/>
            <a:ext cx="1828800" cy="1128713"/>
            <a:chOff x="1872" y="1824"/>
            <a:chExt cx="1152" cy="711"/>
          </a:xfrm>
        </p:grpSpPr>
        <p:grpSp>
          <p:nvGrpSpPr>
            <p:cNvPr id="20517" name="Group 30"/>
            <p:cNvGrpSpPr>
              <a:grpSpLocks/>
            </p:cNvGrpSpPr>
            <p:nvPr/>
          </p:nvGrpSpPr>
          <p:grpSpPr bwMode="auto">
            <a:xfrm>
              <a:off x="2132" y="1824"/>
              <a:ext cx="892" cy="711"/>
              <a:chOff x="2132" y="2313"/>
              <a:chExt cx="892" cy="711"/>
            </a:xfrm>
          </p:grpSpPr>
          <p:pic>
            <p:nvPicPr>
              <p:cNvPr id="20519" name="Picture 31" descr="MCj021498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7" y="2521"/>
                <a:ext cx="507" cy="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0" name="Text Box 32"/>
              <p:cNvSpPr txBox="1">
                <a:spLocks noChangeArrowheads="1"/>
              </p:cNvSpPr>
              <p:nvPr/>
            </p:nvSpPr>
            <p:spPr bwMode="auto">
              <a:xfrm>
                <a:off x="2132" y="2313"/>
                <a:ext cx="89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800">
                    <a:latin typeface="Lucida Sans" charset="0"/>
                  </a:rPr>
                  <a:t>Web spider</a:t>
                </a:r>
              </a:p>
            </p:txBody>
          </p:sp>
        </p:grpSp>
        <p:sp>
          <p:nvSpPr>
            <p:cNvPr id="20518" name="Line 33"/>
            <p:cNvSpPr>
              <a:spLocks noChangeShapeType="1"/>
            </p:cNvSpPr>
            <p:nvPr/>
          </p:nvSpPr>
          <p:spPr bwMode="auto">
            <a:xfrm flipH="1" flipV="1">
              <a:off x="1872" y="2016"/>
              <a:ext cx="432" cy="192"/>
            </a:xfrm>
            <a:prstGeom prst="line">
              <a:avLst/>
            </a:prstGeom>
            <a:noFill/>
            <a:ln w="28575">
              <a:solidFill>
                <a:schemeClr val="tx1"/>
              </a:solidFill>
              <a:prstDash val="dash"/>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94658" name="Line 34"/>
          <p:cNvSpPr>
            <a:spLocks noChangeShapeType="1"/>
          </p:cNvSpPr>
          <p:nvPr/>
        </p:nvSpPr>
        <p:spPr bwMode="auto">
          <a:xfrm>
            <a:off x="2971800" y="3352800"/>
            <a:ext cx="685800" cy="304800"/>
          </a:xfrm>
          <a:prstGeom prst="line">
            <a:avLst/>
          </a:prstGeom>
          <a:noFill/>
          <a:ln w="28575">
            <a:solidFill>
              <a:schemeClr val="tx1"/>
            </a:solidFill>
            <a:prstDash val="dash"/>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 name="Group 35"/>
          <p:cNvGrpSpPr>
            <a:grpSpLocks/>
          </p:cNvGrpSpPr>
          <p:nvPr/>
        </p:nvGrpSpPr>
        <p:grpSpPr bwMode="auto">
          <a:xfrm>
            <a:off x="3446463" y="4038600"/>
            <a:ext cx="1125537" cy="939800"/>
            <a:chOff x="2171" y="2544"/>
            <a:chExt cx="709" cy="592"/>
          </a:xfrm>
        </p:grpSpPr>
        <p:sp>
          <p:nvSpPr>
            <p:cNvPr id="20515" name="Text Box 36"/>
            <p:cNvSpPr txBox="1">
              <a:spLocks noChangeArrowheads="1"/>
            </p:cNvSpPr>
            <p:nvPr/>
          </p:nvSpPr>
          <p:spPr bwMode="auto">
            <a:xfrm>
              <a:off x="2171" y="2880"/>
              <a:ext cx="709" cy="256"/>
            </a:xfrm>
            <a:prstGeom prst="rect">
              <a:avLst/>
            </a:prstGeom>
            <a:solidFill>
              <a:schemeClr val="folHlink">
                <a:alpha val="70195"/>
              </a:schemeClr>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Lucida Sans" charset="0"/>
                </a:rPr>
                <a:t>Indexer</a:t>
              </a:r>
            </a:p>
          </p:txBody>
        </p:sp>
        <p:sp>
          <p:nvSpPr>
            <p:cNvPr id="20516" name="AutoShape 37"/>
            <p:cNvSpPr>
              <a:spLocks noChangeArrowheads="1"/>
            </p:cNvSpPr>
            <p:nvPr/>
          </p:nvSpPr>
          <p:spPr bwMode="auto">
            <a:xfrm>
              <a:off x="2448" y="2544"/>
              <a:ext cx="192" cy="336"/>
            </a:xfrm>
            <a:prstGeom prst="downArrow">
              <a:avLst>
                <a:gd name="adj1" fmla="val 50000"/>
                <a:gd name="adj2" fmla="val 4375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9" name="Group 38"/>
          <p:cNvGrpSpPr>
            <a:grpSpLocks/>
          </p:cNvGrpSpPr>
          <p:nvPr/>
        </p:nvGrpSpPr>
        <p:grpSpPr bwMode="auto">
          <a:xfrm>
            <a:off x="2743200" y="4978400"/>
            <a:ext cx="3962400" cy="1803400"/>
            <a:chOff x="1728" y="3136"/>
            <a:chExt cx="2496" cy="1136"/>
          </a:xfrm>
        </p:grpSpPr>
        <p:grpSp>
          <p:nvGrpSpPr>
            <p:cNvPr id="20501" name="Group 39"/>
            <p:cNvGrpSpPr>
              <a:grpSpLocks/>
            </p:cNvGrpSpPr>
            <p:nvPr/>
          </p:nvGrpSpPr>
          <p:grpSpPr bwMode="auto">
            <a:xfrm>
              <a:off x="1728" y="3504"/>
              <a:ext cx="2496" cy="768"/>
              <a:chOff x="1728" y="3504"/>
              <a:chExt cx="2496" cy="768"/>
            </a:xfrm>
          </p:grpSpPr>
          <p:grpSp>
            <p:nvGrpSpPr>
              <p:cNvPr id="20505" name="Group 40"/>
              <p:cNvGrpSpPr>
                <a:grpSpLocks/>
              </p:cNvGrpSpPr>
              <p:nvPr/>
            </p:nvGrpSpPr>
            <p:grpSpPr bwMode="auto">
              <a:xfrm>
                <a:off x="1728" y="3504"/>
                <a:ext cx="768" cy="528"/>
                <a:chOff x="3264" y="2496"/>
                <a:chExt cx="768" cy="528"/>
              </a:xfrm>
            </p:grpSpPr>
            <p:sp>
              <p:nvSpPr>
                <p:cNvPr id="20513" name="Rectangle 41"/>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n-US"/>
                </a:p>
              </p:txBody>
            </p:sp>
            <p:sp>
              <p:nvSpPr>
                <p:cNvPr id="20514" name="Oval 42"/>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n-US"/>
                </a:p>
              </p:txBody>
            </p:sp>
          </p:grpSp>
          <p:grpSp>
            <p:nvGrpSpPr>
              <p:cNvPr id="20506" name="Group 43"/>
              <p:cNvGrpSpPr>
                <a:grpSpLocks/>
              </p:cNvGrpSpPr>
              <p:nvPr/>
            </p:nvGrpSpPr>
            <p:grpSpPr bwMode="auto">
              <a:xfrm>
                <a:off x="2592" y="3504"/>
                <a:ext cx="768" cy="528"/>
                <a:chOff x="3264" y="2496"/>
                <a:chExt cx="768" cy="528"/>
              </a:xfrm>
            </p:grpSpPr>
            <p:sp>
              <p:nvSpPr>
                <p:cNvPr id="20511" name="Rectangle 44"/>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n-US"/>
                </a:p>
              </p:txBody>
            </p:sp>
            <p:sp>
              <p:nvSpPr>
                <p:cNvPr id="20512" name="Oval 45"/>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n-US"/>
                </a:p>
              </p:txBody>
            </p:sp>
          </p:grpSp>
          <p:grpSp>
            <p:nvGrpSpPr>
              <p:cNvPr id="20507" name="Group 46"/>
              <p:cNvGrpSpPr>
                <a:grpSpLocks/>
              </p:cNvGrpSpPr>
              <p:nvPr/>
            </p:nvGrpSpPr>
            <p:grpSpPr bwMode="auto">
              <a:xfrm>
                <a:off x="3456" y="3504"/>
                <a:ext cx="768" cy="528"/>
                <a:chOff x="3264" y="2496"/>
                <a:chExt cx="768" cy="528"/>
              </a:xfrm>
            </p:grpSpPr>
            <p:sp>
              <p:nvSpPr>
                <p:cNvPr id="20509" name="Rectangle 47"/>
                <p:cNvSpPr>
                  <a:spLocks noChangeArrowheads="1"/>
                </p:cNvSpPr>
                <p:nvPr/>
              </p:nvSpPr>
              <p:spPr bwMode="auto">
                <a:xfrm>
                  <a:off x="3264" y="2592"/>
                  <a:ext cx="768" cy="432"/>
                </a:xfrm>
                <a:prstGeom prst="rect">
                  <a:avLst/>
                </a:prstGeom>
                <a:gradFill rotWithShape="0">
                  <a:gsLst>
                    <a:gs pos="0">
                      <a:srgbClr val="A50021"/>
                    </a:gs>
                    <a:gs pos="100000">
                      <a:schemeClr val="tx1">
                        <a:alpha val="50000"/>
                      </a:schemeClr>
                    </a:gs>
                  </a:gsLst>
                  <a:lin ang="0" scaled="1"/>
                </a:gradFill>
                <a:ln w="9525">
                  <a:solidFill>
                    <a:schemeClr val="tx1"/>
                  </a:solidFill>
                  <a:miter lim="800000"/>
                  <a:headEnd/>
                  <a:tailEnd/>
                </a:ln>
              </p:spPr>
              <p:txBody>
                <a:bodyPr wrap="none" anchor="ctr"/>
                <a:lstStyle/>
                <a:p>
                  <a:endParaRPr lang="en-US"/>
                </a:p>
              </p:txBody>
            </p:sp>
            <p:sp>
              <p:nvSpPr>
                <p:cNvPr id="20510" name="Oval 48"/>
                <p:cNvSpPr>
                  <a:spLocks noChangeArrowheads="1"/>
                </p:cNvSpPr>
                <p:nvPr/>
              </p:nvSpPr>
              <p:spPr bwMode="auto">
                <a:xfrm>
                  <a:off x="3264" y="2496"/>
                  <a:ext cx="768" cy="144"/>
                </a:xfrm>
                <a:prstGeom prst="ellipse">
                  <a:avLst/>
                </a:prstGeom>
                <a:gradFill rotWithShape="0">
                  <a:gsLst>
                    <a:gs pos="0">
                      <a:srgbClr val="A50021"/>
                    </a:gs>
                    <a:gs pos="100000">
                      <a:schemeClr val="tx1"/>
                    </a:gs>
                  </a:gsLst>
                  <a:lin ang="0" scaled="1"/>
                </a:gradFill>
                <a:ln w="9525">
                  <a:solidFill>
                    <a:schemeClr val="tx1"/>
                  </a:solidFill>
                  <a:miter lim="800000"/>
                  <a:headEnd/>
                  <a:tailEnd/>
                </a:ln>
              </p:spPr>
              <p:txBody>
                <a:bodyPr wrap="none" anchor="ctr"/>
                <a:lstStyle/>
                <a:p>
                  <a:endParaRPr lang="en-US"/>
                </a:p>
              </p:txBody>
            </p:sp>
          </p:grpSp>
          <p:sp>
            <p:nvSpPr>
              <p:cNvPr id="20508" name="Text Box 49"/>
              <p:cNvSpPr txBox="1">
                <a:spLocks noChangeArrowheads="1"/>
              </p:cNvSpPr>
              <p:nvPr/>
            </p:nvSpPr>
            <p:spPr bwMode="auto">
              <a:xfrm>
                <a:off x="2640" y="4022"/>
                <a:ext cx="72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Lucida Sans" charset="0"/>
                  </a:rPr>
                  <a:t>Indexes</a:t>
                </a:r>
              </a:p>
            </p:txBody>
          </p:sp>
        </p:grpSp>
        <p:cxnSp>
          <p:nvCxnSpPr>
            <p:cNvPr id="20502" name="AutoShape 50"/>
            <p:cNvCxnSpPr>
              <a:cxnSpLocks noChangeShapeType="1"/>
              <a:stCxn id="20515" idx="2"/>
              <a:endCxn id="20514" idx="0"/>
            </p:cNvCxnSpPr>
            <p:nvPr/>
          </p:nvCxnSpPr>
          <p:spPr bwMode="auto">
            <a:xfrm flipH="1">
              <a:off x="2112" y="3136"/>
              <a:ext cx="414" cy="368"/>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20503" name="AutoShape 51"/>
            <p:cNvCxnSpPr>
              <a:cxnSpLocks noChangeShapeType="1"/>
              <a:stCxn id="20515" idx="2"/>
              <a:endCxn id="20512" idx="0"/>
            </p:cNvCxnSpPr>
            <p:nvPr/>
          </p:nvCxnSpPr>
          <p:spPr bwMode="auto">
            <a:xfrm>
              <a:off x="2526" y="3136"/>
              <a:ext cx="450" cy="368"/>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20504" name="AutoShape 52"/>
            <p:cNvCxnSpPr>
              <a:cxnSpLocks noChangeShapeType="1"/>
              <a:stCxn id="20515" idx="2"/>
              <a:endCxn id="20510" idx="0"/>
            </p:cNvCxnSpPr>
            <p:nvPr/>
          </p:nvCxnSpPr>
          <p:spPr bwMode="auto">
            <a:xfrm>
              <a:off x="2526" y="3136"/>
              <a:ext cx="1314" cy="368"/>
            </a:xfrm>
            <a:prstGeom prst="straightConnector1">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cxnSp>
      </p:grpSp>
      <p:grpSp>
        <p:nvGrpSpPr>
          <p:cNvPr id="14" name="Group 53"/>
          <p:cNvGrpSpPr>
            <a:grpSpLocks/>
          </p:cNvGrpSpPr>
          <p:nvPr/>
        </p:nvGrpSpPr>
        <p:grpSpPr bwMode="auto">
          <a:xfrm>
            <a:off x="5410200" y="4002088"/>
            <a:ext cx="3276600" cy="762000"/>
            <a:chOff x="3408" y="2521"/>
            <a:chExt cx="2064" cy="480"/>
          </a:xfrm>
        </p:grpSpPr>
        <p:sp>
          <p:nvSpPr>
            <p:cNvPr id="20498" name="Rectangle 54"/>
            <p:cNvSpPr>
              <a:spLocks noChangeArrowheads="1"/>
            </p:cNvSpPr>
            <p:nvPr/>
          </p:nvSpPr>
          <p:spPr bwMode="auto">
            <a:xfrm>
              <a:off x="3408" y="2521"/>
              <a:ext cx="2064" cy="48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499" name="Rectangle 55"/>
            <p:cNvSpPr>
              <a:spLocks noChangeArrowheads="1"/>
            </p:cNvSpPr>
            <p:nvPr/>
          </p:nvSpPr>
          <p:spPr bwMode="auto">
            <a:xfrm>
              <a:off x="3503" y="2616"/>
              <a:ext cx="1393" cy="14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500" name="AutoShape 56"/>
            <p:cNvSpPr>
              <a:spLocks noChangeArrowheads="1"/>
            </p:cNvSpPr>
            <p:nvPr/>
          </p:nvSpPr>
          <p:spPr bwMode="auto">
            <a:xfrm>
              <a:off x="4992" y="2617"/>
              <a:ext cx="432" cy="144"/>
            </a:xfrm>
            <a:prstGeom prst="roundRect">
              <a:avLst>
                <a:gd name="adj" fmla="val 16667"/>
              </a:avLst>
            </a:prstGeom>
            <a:solidFill>
              <a:srgbClr val="FFFF00">
                <a:alpha val="50195"/>
              </a:srgbClr>
            </a:solidFill>
            <a:ln w="9525">
              <a:solidFill>
                <a:schemeClr val="tx1"/>
              </a:solidFill>
              <a:miter lim="800000"/>
              <a:headEnd/>
              <a:tailEnd/>
            </a:ln>
          </p:spPr>
          <p:txBody>
            <a:bodyPr wrap="none" anchor="ctr"/>
            <a:lstStyle/>
            <a:p>
              <a:pPr algn="ctr"/>
              <a:r>
                <a:rPr lang="en-US" sz="1600">
                  <a:latin typeface="Lucida Sans" charset="0"/>
                </a:rPr>
                <a:t>Search</a:t>
              </a:r>
            </a:p>
          </p:txBody>
        </p:sp>
      </p:grpSp>
      <p:grpSp>
        <p:nvGrpSpPr>
          <p:cNvPr id="15" name="Group 57"/>
          <p:cNvGrpSpPr>
            <a:grpSpLocks/>
          </p:cNvGrpSpPr>
          <p:nvPr/>
        </p:nvGrpSpPr>
        <p:grpSpPr bwMode="auto">
          <a:xfrm>
            <a:off x="6553200" y="4876800"/>
            <a:ext cx="1371600" cy="609600"/>
            <a:chOff x="4128" y="3072"/>
            <a:chExt cx="864" cy="384"/>
          </a:xfrm>
        </p:grpSpPr>
        <p:sp>
          <p:nvSpPr>
            <p:cNvPr id="20496" name="AutoShape 58"/>
            <p:cNvSpPr>
              <a:spLocks noChangeArrowheads="1"/>
            </p:cNvSpPr>
            <p:nvPr/>
          </p:nvSpPr>
          <p:spPr bwMode="auto">
            <a:xfrm rot="1800000">
              <a:off x="4128" y="3072"/>
              <a:ext cx="240" cy="384"/>
            </a:xfrm>
            <a:prstGeom prst="upDownArrow">
              <a:avLst>
                <a:gd name="adj1" fmla="val 50000"/>
                <a:gd name="adj2" fmla="val 32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497" name="AutoShape 59"/>
            <p:cNvSpPr>
              <a:spLocks noChangeArrowheads="1"/>
            </p:cNvSpPr>
            <p:nvPr/>
          </p:nvSpPr>
          <p:spPr bwMode="auto">
            <a:xfrm rot="-1800000">
              <a:off x="4752" y="3072"/>
              <a:ext cx="240" cy="384"/>
            </a:xfrm>
            <a:prstGeom prst="upDownArrow">
              <a:avLst>
                <a:gd name="adj1" fmla="val 50000"/>
                <a:gd name="adj2" fmla="val 3200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 name="Group 60"/>
          <p:cNvGrpSpPr>
            <a:grpSpLocks/>
          </p:cNvGrpSpPr>
          <p:nvPr/>
        </p:nvGrpSpPr>
        <p:grpSpPr bwMode="auto">
          <a:xfrm>
            <a:off x="5562600" y="1600200"/>
            <a:ext cx="1782763" cy="2286000"/>
            <a:chOff x="3504" y="1008"/>
            <a:chExt cx="1123" cy="1440"/>
          </a:xfrm>
        </p:grpSpPr>
        <p:grpSp>
          <p:nvGrpSpPr>
            <p:cNvPr id="20492" name="Group 61"/>
            <p:cNvGrpSpPr>
              <a:grpSpLocks/>
            </p:cNvGrpSpPr>
            <p:nvPr/>
          </p:nvGrpSpPr>
          <p:grpSpPr bwMode="auto">
            <a:xfrm>
              <a:off x="3504" y="1008"/>
              <a:ext cx="1123" cy="691"/>
              <a:chOff x="3504" y="1008"/>
              <a:chExt cx="1123" cy="691"/>
            </a:xfrm>
          </p:grpSpPr>
          <p:pic>
            <p:nvPicPr>
              <p:cNvPr id="20494" name="Picture 62" descr="MCj038715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4" y="1008"/>
                <a:ext cx="691" cy="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5" name="Text Box 63"/>
              <p:cNvSpPr txBox="1">
                <a:spLocks noChangeArrowheads="1"/>
              </p:cNvSpPr>
              <p:nvPr/>
            </p:nvSpPr>
            <p:spPr bwMode="auto">
              <a:xfrm>
                <a:off x="4164" y="1159"/>
                <a:ext cx="46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latin typeface="Lucida Sans" charset="0"/>
                  </a:rPr>
                  <a:t>User</a:t>
                </a:r>
              </a:p>
            </p:txBody>
          </p:sp>
        </p:grpSp>
        <p:sp>
          <p:nvSpPr>
            <p:cNvPr id="20493" name="AutoShape 64"/>
            <p:cNvSpPr>
              <a:spLocks noChangeArrowheads="1"/>
            </p:cNvSpPr>
            <p:nvPr/>
          </p:nvSpPr>
          <p:spPr bwMode="auto">
            <a:xfrm>
              <a:off x="3696" y="1728"/>
              <a:ext cx="192" cy="720"/>
            </a:xfrm>
            <a:prstGeom prst="downArrow">
              <a:avLst>
                <a:gd name="adj1" fmla="val 50000"/>
                <a:gd name="adj2" fmla="val 93750"/>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60007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4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94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5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5">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115.thmx</Template>
  <TotalTime>4996</TotalTime>
  <Words>1513</Words>
  <Application>Microsoft Macintosh PowerPoint</Application>
  <PresentationFormat>On-screen Show (4:3)</PresentationFormat>
  <Paragraphs>171</Paragraphs>
  <Slides>19</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1" baseType="lpstr">
      <vt:lpstr>ＭＳ Ｐゴシック</vt:lpstr>
      <vt:lpstr>Arial</vt:lpstr>
      <vt:lpstr>Arial Black</vt:lpstr>
      <vt:lpstr>Calibri</vt:lpstr>
      <vt:lpstr>Comic Sans MS</vt:lpstr>
      <vt:lpstr>Courier New</vt:lpstr>
      <vt:lpstr>Lucida Sans</vt:lpstr>
      <vt:lpstr>Times</vt:lpstr>
      <vt:lpstr>Wingdings</vt:lpstr>
      <vt:lpstr>115</vt:lpstr>
      <vt:lpstr>Document</vt:lpstr>
      <vt:lpstr>Equation</vt:lpstr>
      <vt:lpstr>CS 115: COMPUTING FOR The Socio-Techno Web</vt:lpstr>
      <vt:lpstr>PowerPoint Presentation</vt:lpstr>
      <vt:lpstr>The Web is a Directed Graph</vt:lpstr>
      <vt:lpstr>Questions about the Web</vt:lpstr>
      <vt:lpstr>What is the shape of the web?</vt:lpstr>
      <vt:lpstr>What is the shape of the web?</vt:lpstr>
      <vt:lpstr>Strongly Connected Component</vt:lpstr>
      <vt:lpstr>Bowtie terminology: Largest SCC,  Core, In, Out, Islands, tendrils</vt:lpstr>
      <vt:lpstr>How Search Engines Work</vt:lpstr>
      <vt:lpstr>Page Rank</vt:lpstr>
      <vt:lpstr>PageRank: Google’s pride</vt:lpstr>
      <vt:lpstr>PageRank: Iterative Computation</vt:lpstr>
      <vt:lpstr>It is Slightly more complicated</vt:lpstr>
      <vt:lpstr>PageRank: Iterative Computation</vt:lpstr>
      <vt:lpstr>What are you trying to find?</vt:lpstr>
      <vt:lpstr>Trending Topics</vt:lpstr>
      <vt:lpstr>What is an Algorithm?</vt:lpstr>
      <vt:lpstr>Resume Filtering algorithm</vt:lpstr>
      <vt:lpstr>Discussion</vt:lpstr>
    </vt:vector>
  </TitlesOfParts>
  <Company>W 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 and the fear of…) Finding Information</dc:title>
  <dc:creator>T M</dc:creator>
  <cp:lastModifiedBy>Microsoft Office User</cp:lastModifiedBy>
  <cp:revision>144</cp:revision>
  <cp:lastPrinted>2018-11-01T02:23:35Z</cp:lastPrinted>
  <dcterms:created xsi:type="dcterms:W3CDTF">2009-11-01T17:36:30Z</dcterms:created>
  <dcterms:modified xsi:type="dcterms:W3CDTF">2018-11-01T17:08:37Z</dcterms:modified>
</cp:coreProperties>
</file>