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78" r:id="rId2"/>
    <p:sldId id="327" r:id="rId3"/>
    <p:sldId id="264" r:id="rId4"/>
    <p:sldId id="265" r:id="rId5"/>
    <p:sldId id="333" r:id="rId6"/>
    <p:sldId id="296" r:id="rId7"/>
    <p:sldId id="484" r:id="rId8"/>
    <p:sldId id="334" r:id="rId9"/>
    <p:sldId id="461" r:id="rId10"/>
    <p:sldId id="390" r:id="rId11"/>
    <p:sldId id="502" r:id="rId12"/>
    <p:sldId id="503" r:id="rId13"/>
    <p:sldId id="504" r:id="rId14"/>
    <p:sldId id="507" r:id="rId15"/>
    <p:sldId id="508" r:id="rId16"/>
    <p:sldId id="509" r:id="rId17"/>
    <p:sldId id="510" r:id="rId18"/>
    <p:sldId id="511" r:id="rId19"/>
    <p:sldId id="516" r:id="rId20"/>
    <p:sldId id="544" r:id="rId21"/>
    <p:sldId id="517" r:id="rId22"/>
    <p:sldId id="518" r:id="rId23"/>
    <p:sldId id="538" r:id="rId24"/>
    <p:sldId id="539" r:id="rId25"/>
    <p:sldId id="540" r:id="rId26"/>
    <p:sldId id="525" r:id="rId27"/>
    <p:sldId id="545" r:id="rId28"/>
    <p:sldId id="547" r:id="rId29"/>
    <p:sldId id="546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rgbClr val="FF0000"/>
        </a:solidFill>
        <a:latin typeface="Arial Black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A8"/>
    <a:srgbClr val="1003BF"/>
    <a:srgbClr val="092983"/>
    <a:srgbClr val="7D9DF7"/>
    <a:srgbClr val="7E7EF6"/>
    <a:srgbClr val="FFCC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1E0D8DF-53E4-8347-B337-2DBFE2325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116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515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125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2487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3486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42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6517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451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548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122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461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3" Type="http://schemas.openxmlformats.org/officeDocument/2006/relationships/image" Target="../media/image24.jpeg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wmf"/><Relationship Id="rId10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8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6" Type="http://schemas.openxmlformats.org/officeDocument/2006/relationships/image" Target="../media/image25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38175" y="569913"/>
            <a:ext cx="80105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>
                <a:solidFill>
                  <a:schemeClr val="bg1"/>
                </a:solidFill>
              </a:rPr>
              <a:t>CAPTCHA, </a:t>
            </a:r>
          </a:p>
          <a:p>
            <a:pPr eaLnBrk="1" hangingPunct="1"/>
            <a:r>
              <a:rPr lang="en-US" sz="5400">
                <a:solidFill>
                  <a:schemeClr val="bg1"/>
                </a:solidFill>
              </a:rPr>
              <a:t>THE ESP GAME, AND OTHER STUFF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2068513" y="3487738"/>
            <a:ext cx="5153025" cy="835025"/>
            <a:chOff x="1486" y="2882"/>
            <a:chExt cx="3964" cy="526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1513" y="2882"/>
              <a:ext cx="3937" cy="5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1486" y="2908"/>
              <a:ext cx="390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4600">
                  <a:solidFill>
                    <a:schemeClr val="tx1"/>
                  </a:solidFill>
                </a:rPr>
                <a:t>LUIS VON AHN</a:t>
              </a:r>
            </a:p>
          </p:txBody>
        </p:sp>
      </p:grp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336675" y="4772025"/>
            <a:ext cx="6626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CARNEGIE MELLON UNIVERSITY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2514600" y="2824163"/>
            <a:ext cx="3802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</a:rPr>
              <a:t>The ESP 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GAME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44513" y="361950"/>
            <a:ext cx="810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</a:rPr>
              <a:t>LABELING IMAGES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 WITH WORDS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1900" y="1530350"/>
            <a:ext cx="4589463" cy="1758950"/>
            <a:chOff x="2768" y="1660"/>
            <a:chExt cx="2891" cy="1108"/>
          </a:xfrm>
        </p:grpSpPr>
        <p:sp>
          <p:nvSpPr>
            <p:cNvPr id="24581" name="Text Box 4"/>
            <p:cNvSpPr txBox="1">
              <a:spLocks noChangeArrowheads="1"/>
            </p:cNvSpPr>
            <p:nvPr/>
          </p:nvSpPr>
          <p:spPr bwMode="auto">
            <a:xfrm>
              <a:off x="3402" y="1660"/>
              <a:ext cx="2257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130000"/>
                </a:lnSpc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MARTHA STEWART</a:t>
              </a:r>
            </a:p>
            <a:p>
              <a:pPr algn="l" eaLnBrk="1" hangingPunct="1">
                <a:lnSpc>
                  <a:spcPct val="130000"/>
                </a:lnSpc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FLOWERS</a:t>
              </a:r>
            </a:p>
            <a:p>
              <a:pPr algn="l" eaLnBrk="1" hangingPunct="1">
                <a:lnSpc>
                  <a:spcPct val="130000"/>
                </a:lnSpc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SUPER EVIL</a:t>
              </a:r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2768" y="2257"/>
              <a:ext cx="47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2263" name="Picture 7" descr="otmar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43025"/>
            <a:ext cx="22415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219200"/>
            <a:ext cx="459581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11238" y="312738"/>
            <a:ext cx="714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</a:rPr>
              <a:t>IMAGE SEARCH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 ON THE WEB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78463" y="2130425"/>
            <a:ext cx="3409950" cy="1774825"/>
            <a:chOff x="3451" y="1606"/>
            <a:chExt cx="2148" cy="1118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451" y="1606"/>
              <a:ext cx="208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USES FILENAMES AND HTML TEXT</a:t>
              </a: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3459" y="2397"/>
              <a:ext cx="21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endParaRPr lang="en-US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25713" y="1085850"/>
            <a:ext cx="412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</a:rPr>
              <a:t>ACCESSIBILITY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31850" y="1958975"/>
            <a:ext cx="7607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LESS THAN 10% OF THE WEB IS ACCESSIBLE TO THE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VISUALLY IMPAIRED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831850" y="3089275"/>
            <a:ext cx="7396163" cy="946150"/>
            <a:chOff x="547" y="2418"/>
            <a:chExt cx="4659" cy="596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547" y="2418"/>
              <a:ext cx="11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REASON: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739" y="2418"/>
              <a:ext cx="346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MOST IMAGES DON</a:t>
              </a:r>
              <a:r>
                <a:rPr lang="ja-JP" altLang="en-US" b="1">
                  <a:solidFill>
                    <a:schemeClr val="bg1"/>
                  </a:solidFill>
                  <a:latin typeface="Arial" charset="0"/>
                </a:rPr>
                <a:t>’</a:t>
              </a: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T HAVE PROPER CAPTIONS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98600" y="1120775"/>
            <a:ext cx="5180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TWO-PLAYER ONLINE GAME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98600" y="1909763"/>
            <a:ext cx="7140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PARTNERS DON</a:t>
            </a:r>
            <a:r>
              <a:rPr lang="ja-JP" altLang="en-US" b="1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T KNOW EACH OTHER AND CAN</a:t>
            </a:r>
            <a:r>
              <a:rPr lang="ja-JP" altLang="en-US" b="1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T COMMUNICATE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1498600" y="3130550"/>
            <a:ext cx="6381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OBJECT OF THE GAME: </a:t>
            </a:r>
          </a:p>
          <a:p>
            <a:pPr algn="l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TYPE THE SAME WORD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1498600" y="4327525"/>
            <a:ext cx="6243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THE ONLY THING IN COMMON IS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AN IMAGE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93975" y="244475"/>
            <a:ext cx="389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en-US" sz="3600">
                <a:solidFill>
                  <a:schemeClr val="bg1"/>
                </a:solidFill>
              </a:rPr>
              <a:t> ESP GAME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3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5600"/>
            <a:ext cx="23129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625600"/>
            <a:ext cx="23129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66838" y="836613"/>
            <a:ext cx="1922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PLAYER 1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22938" y="836613"/>
            <a:ext cx="1922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PLAYER 2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3888" y="3441700"/>
            <a:ext cx="7478712" cy="519113"/>
            <a:chOff x="393" y="2320"/>
            <a:chExt cx="4711" cy="327"/>
          </a:xfrm>
        </p:grpSpPr>
        <p:sp>
          <p:nvSpPr>
            <p:cNvPr id="28687" name="Text Box 7"/>
            <p:cNvSpPr txBox="1">
              <a:spLocks noChangeArrowheads="1"/>
            </p:cNvSpPr>
            <p:nvPr/>
          </p:nvSpPr>
          <p:spPr bwMode="auto">
            <a:xfrm>
              <a:off x="393" y="2320"/>
              <a:ext cx="19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GUESSING: 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CAR</a:t>
              </a:r>
            </a:p>
          </p:txBody>
        </p:sp>
        <p:sp>
          <p:nvSpPr>
            <p:cNvPr id="28688" name="Text Box 8"/>
            <p:cNvSpPr txBox="1">
              <a:spLocks noChangeArrowheads="1"/>
            </p:cNvSpPr>
            <p:nvPr/>
          </p:nvSpPr>
          <p:spPr bwMode="auto">
            <a:xfrm>
              <a:off x="3185" y="2320"/>
              <a:ext cx="1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GUESSING: 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BOY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3888" y="4067175"/>
            <a:ext cx="8250237" cy="2203450"/>
            <a:chOff x="393" y="2714"/>
            <a:chExt cx="5197" cy="1388"/>
          </a:xfrm>
        </p:grpSpPr>
        <p:sp>
          <p:nvSpPr>
            <p:cNvPr id="28684" name="Text Box 10"/>
            <p:cNvSpPr txBox="1">
              <a:spLocks noChangeArrowheads="1"/>
            </p:cNvSpPr>
            <p:nvPr/>
          </p:nvSpPr>
          <p:spPr bwMode="auto">
            <a:xfrm>
              <a:off x="3185" y="2714"/>
              <a:ext cx="19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GUESSING: 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CAR</a:t>
              </a:r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393" y="3506"/>
              <a:ext cx="240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SUCCESS!</a:t>
              </a:r>
            </a:p>
            <a:p>
              <a:pPr algn="l" eaLnBrk="1" hangingPunct="1"/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YOU AGREE ON CAR</a:t>
              </a:r>
            </a:p>
          </p:txBody>
        </p:sp>
        <p:sp>
          <p:nvSpPr>
            <p:cNvPr id="28686" name="Text Box 12"/>
            <p:cNvSpPr txBox="1">
              <a:spLocks noChangeArrowheads="1"/>
            </p:cNvSpPr>
            <p:nvPr/>
          </p:nvSpPr>
          <p:spPr bwMode="auto">
            <a:xfrm>
              <a:off x="3185" y="3110"/>
              <a:ext cx="240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SUCCESS!</a:t>
              </a:r>
            </a:p>
            <a:p>
              <a:pPr algn="l" eaLnBrk="1" hangingPunct="1"/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YOU AGREE ON CAR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3888" y="4068763"/>
            <a:ext cx="3008312" cy="1146175"/>
            <a:chOff x="393" y="2715"/>
            <a:chExt cx="1895" cy="722"/>
          </a:xfrm>
        </p:grpSpPr>
        <p:sp>
          <p:nvSpPr>
            <p:cNvPr id="28682" name="Text Box 14"/>
            <p:cNvSpPr txBox="1">
              <a:spLocks noChangeArrowheads="1"/>
            </p:cNvSpPr>
            <p:nvPr/>
          </p:nvSpPr>
          <p:spPr bwMode="auto">
            <a:xfrm>
              <a:off x="393" y="3110"/>
              <a:ext cx="18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GUESSING: 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KID</a:t>
              </a:r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393" y="2715"/>
              <a:ext cx="18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GUESSING: 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HAT</a:t>
              </a:r>
            </a:p>
          </p:txBody>
        </p:sp>
      </p:grpSp>
      <p:sp>
        <p:nvSpPr>
          <p:cNvPr id="28681" name="Text Box 16"/>
          <p:cNvSpPr txBox="1">
            <a:spLocks noChangeArrowheads="1"/>
          </p:cNvSpPr>
          <p:nvPr/>
        </p:nvSpPr>
        <p:spPr bwMode="auto">
          <a:xfrm>
            <a:off x="2593975" y="244475"/>
            <a:ext cx="389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en-US" sz="3600">
                <a:solidFill>
                  <a:schemeClr val="bg1"/>
                </a:solidFill>
              </a:rPr>
              <a:t> ESP GAME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30188"/>
            <a:ext cx="750728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7" name="Oval 3"/>
          <p:cNvSpPr>
            <a:spLocks noChangeArrowheads="1"/>
          </p:cNvSpPr>
          <p:nvPr/>
        </p:nvSpPr>
        <p:spPr bwMode="auto">
          <a:xfrm>
            <a:off x="4170363" y="1308100"/>
            <a:ext cx="2014537" cy="1628775"/>
          </a:xfrm>
          <a:prstGeom prst="ellips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913063" y="5867400"/>
            <a:ext cx="3448050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36775" y="5795963"/>
            <a:ext cx="4976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latin typeface="Helvetica" charset="0"/>
              </a:rPr>
              <a:t>© 2004 Carnegie Mellon University, all rights reserved. Patent Pending.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61988" y="2289175"/>
            <a:ext cx="7799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4.1 MILLION LABELS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WITH 23,000 PLAYERS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727200" y="1406525"/>
            <a:ext cx="567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</a:rPr>
              <a:t>THE ESP GAME 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IS FUN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1988" y="3054350"/>
            <a:ext cx="7691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THERE ARE MANY PEOPLE THAT PLAY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OVER 20 HOURS A WEEK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39838" y="1023938"/>
            <a:ext cx="681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Arial" charset="0"/>
              </a:rPr>
              <a:t>LABELING THE</a:t>
            </a:r>
            <a:r>
              <a:rPr lang="en-US" sz="3600">
                <a:solidFill>
                  <a:schemeClr val="bg1"/>
                </a:solidFill>
              </a:rPr>
              <a:t> ENTIRE WEB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2625" y="3260725"/>
            <a:ext cx="7927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INDIVIDUAL GAMES IN YAHOO! AND MSN AVERAGE OVER 5,000 PLAYERS AT A TIME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2750" y="1941513"/>
            <a:ext cx="8469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5000 PEOPLE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PLAYING SIMULTANEOUSLY CAN LABEL ALL IMAGES ON GOOGLE IN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30 DAYS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182813" y="276225"/>
            <a:ext cx="457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Arial" charset="0"/>
              </a:rPr>
              <a:t>SEARCH </a:t>
            </a:r>
            <a:r>
              <a:rPr lang="en-US" sz="3600">
                <a:solidFill>
                  <a:schemeClr val="bg1"/>
                </a:solidFill>
              </a:rPr>
              <a:t>RESULTS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8613" y="1141413"/>
            <a:ext cx="8139112" cy="5241925"/>
            <a:chOff x="207" y="719"/>
            <a:chExt cx="5127" cy="3302"/>
          </a:xfrm>
        </p:grpSpPr>
        <p:pic>
          <p:nvPicPr>
            <p:cNvPr id="32773" name="Picture 4" descr="37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83"/>
              <a:ext cx="1360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5" descr="953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1689"/>
              <a:ext cx="120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 descr="9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789"/>
              <a:ext cx="124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7" descr="5859"/>
            <p:cNvPicPr>
              <a:picLocks noChangeAspect="1" noChangeArrowheads="1"/>
            </p:cNvPicPr>
            <p:nvPr/>
          </p:nvPicPr>
          <p:blipFill>
            <a:blip r:embed="rId6">
              <a:lum bright="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" y="719"/>
              <a:ext cx="1321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8" descr="101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749"/>
              <a:ext cx="1082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2770" name="Object 2"/>
            <p:cNvGraphicFramePr>
              <a:graphicFrameLocks noChangeAspect="1"/>
            </p:cNvGraphicFramePr>
            <p:nvPr/>
          </p:nvGraphicFramePr>
          <p:xfrm>
            <a:off x="4274" y="780"/>
            <a:ext cx="956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4" name="Picture" r:id="rId8" imgW="552450" imgH="571500" progId="Word.Picture.8">
                    <p:embed/>
                  </p:oleObj>
                </mc:Choice>
                <mc:Fallback>
                  <p:oleObj name="Picture" r:id="rId8" imgW="552450" imgH="571500" progId="Word.Picture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contrast="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4" y="780"/>
                          <a:ext cx="956" cy="9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778" name="Picture 10" descr="1600"/>
            <p:cNvPicPr>
              <a:picLocks noChangeAspect="1" noChangeArrowheads="1"/>
            </p:cNvPicPr>
            <p:nvPr/>
          </p:nvPicPr>
          <p:blipFill>
            <a:blip r:embed="rId10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3030"/>
              <a:ext cx="2553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1" descr="29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727"/>
              <a:ext cx="1124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2" descr="3728"/>
            <p:cNvPicPr>
              <a:picLocks noChangeAspect="1" noChangeArrowheads="1"/>
            </p:cNvPicPr>
            <p:nvPr/>
          </p:nvPicPr>
          <p:blipFill>
            <a:blip r:embed="rId1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" y="1802"/>
              <a:ext cx="121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13" descr="376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2603"/>
              <a:ext cx="835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14" descr="4027"/>
            <p:cNvPicPr>
              <a:picLocks noChangeAspect="1" noChangeArrowheads="1"/>
            </p:cNvPicPr>
            <p:nvPr/>
          </p:nvPicPr>
          <p:blipFill>
            <a:blip r:embed="rId1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1769"/>
              <a:ext cx="106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5" descr="56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" y="3546"/>
              <a:ext cx="112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63563"/>
            <a:ext cx="734695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036"/>
          <p:cNvGrpSpPr>
            <a:grpSpLocks/>
          </p:cNvGrpSpPr>
          <p:nvPr/>
        </p:nvGrpSpPr>
        <p:grpSpPr bwMode="auto">
          <a:xfrm>
            <a:off x="1266825" y="2974975"/>
            <a:ext cx="3330575" cy="1066800"/>
            <a:chOff x="432" y="1908"/>
            <a:chExt cx="2160" cy="675"/>
          </a:xfrm>
        </p:grpSpPr>
        <p:sp>
          <p:nvSpPr>
            <p:cNvPr id="15364" name="Rectangle 1034"/>
            <p:cNvSpPr>
              <a:spLocks noChangeArrowheads="1"/>
            </p:cNvSpPr>
            <p:nvPr/>
          </p:nvSpPr>
          <p:spPr bwMode="auto">
            <a:xfrm>
              <a:off x="432" y="1908"/>
              <a:ext cx="2160" cy="675"/>
            </a:xfrm>
            <a:prstGeom prst="rect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65" name="Picture 1035" descr="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1935"/>
              <a:ext cx="212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98713" y="250825"/>
            <a:ext cx="414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SAMPLE 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LABELS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8713" y="1177925"/>
            <a:ext cx="2774950" cy="4789488"/>
            <a:chOff x="3111" y="742"/>
            <a:chExt cx="1748" cy="3017"/>
          </a:xfrm>
        </p:grpSpPr>
        <p:sp>
          <p:nvSpPr>
            <p:cNvPr id="33797" name="Text Box 4"/>
            <p:cNvSpPr txBox="1">
              <a:spLocks noChangeArrowheads="1"/>
            </p:cNvSpPr>
            <p:nvPr/>
          </p:nvSpPr>
          <p:spPr bwMode="auto">
            <a:xfrm>
              <a:off x="3747" y="742"/>
              <a:ext cx="111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BEACH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CHAIRS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SEA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PEOPLE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MAN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WOMAN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PLANT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OCEAN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TALKING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WATER</a:t>
              </a:r>
              <a:br>
                <a:rPr lang="en-US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PORCH</a:t>
              </a:r>
              <a:r>
                <a:rPr lang="en-US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>
              <a:off x="3111" y="2264"/>
              <a:ext cx="47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0870" name="Picture 6" descr="3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2589213"/>
            <a:ext cx="33432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547938" y="1230313"/>
          <a:ext cx="1417637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Image" r:id="rId3" imgW="2247619" imgH="2984127" progId="Photoshop.Image.6">
                  <p:embed/>
                </p:oleObj>
              </mc:Choice>
              <mc:Fallback>
                <p:oleObj name="Image" r:id="rId3" imgW="2247619" imgH="2984127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1230313"/>
                        <a:ext cx="1417637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1133475" y="1230313"/>
          <a:ext cx="14128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Image" r:id="rId5" imgW="2247619" imgH="2984127" progId="Photoshop.Image.6">
                  <p:embed/>
                </p:oleObj>
              </mc:Choice>
              <mc:Fallback>
                <p:oleObj name="Image" r:id="rId5" imgW="2247619" imgH="2984127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230313"/>
                        <a:ext cx="1412875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7620" name="Picture 4" descr="bush-image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673475"/>
            <a:ext cx="13700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79913" y="1050925"/>
            <a:ext cx="3486150" cy="2227263"/>
            <a:chOff x="2759" y="894"/>
            <a:chExt cx="2196" cy="1403"/>
          </a:xfrm>
        </p:grpSpPr>
        <p:sp>
          <p:nvSpPr>
            <p:cNvPr id="34837" name="Text Box 6"/>
            <p:cNvSpPr txBox="1">
              <a:spLocks noChangeArrowheads="1"/>
            </p:cNvSpPr>
            <p:nvPr/>
          </p:nvSpPr>
          <p:spPr bwMode="auto">
            <a:xfrm>
              <a:off x="3395" y="894"/>
              <a:ext cx="1560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SADDAM</a:t>
              </a:r>
              <a:r>
                <a:rPr lang="en-US">
                  <a:solidFill>
                    <a:schemeClr val="tx1"/>
                  </a:solidFill>
                  <a:latin typeface="Arial" charset="0"/>
                </a:rPr>
                <a:t> 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MR. WILSON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MAN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FACE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MOUSTACHE</a:t>
              </a:r>
            </a:p>
          </p:txBody>
        </p:sp>
        <p:sp>
          <p:nvSpPr>
            <p:cNvPr id="34838" name="Line 7"/>
            <p:cNvSpPr>
              <a:spLocks noChangeShapeType="1"/>
            </p:cNvSpPr>
            <p:nvPr/>
          </p:nvSpPr>
          <p:spPr bwMode="auto">
            <a:xfrm>
              <a:off x="2759" y="1632"/>
              <a:ext cx="47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398713" y="250825"/>
            <a:ext cx="414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SAMPLE 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LABELS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79913" y="3695700"/>
            <a:ext cx="3227387" cy="1800225"/>
            <a:chOff x="2759" y="2624"/>
            <a:chExt cx="2033" cy="1134"/>
          </a:xfrm>
        </p:grpSpPr>
        <p:sp>
          <p:nvSpPr>
            <p:cNvPr id="34835" name="Text Box 10"/>
            <p:cNvSpPr txBox="1">
              <a:spLocks noChangeArrowheads="1"/>
            </p:cNvSpPr>
            <p:nvPr/>
          </p:nvSpPr>
          <p:spPr bwMode="auto">
            <a:xfrm>
              <a:off x="3395" y="2624"/>
              <a:ext cx="139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BUSH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PRESIDENT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DUMB</a:t>
              </a:r>
            </a:p>
            <a:p>
              <a:pPr algn="l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YUCK</a:t>
              </a:r>
            </a:p>
          </p:txBody>
        </p:sp>
        <p:sp>
          <p:nvSpPr>
            <p:cNvPr id="34836" name="Line 11"/>
            <p:cNvSpPr>
              <a:spLocks noChangeShapeType="1"/>
            </p:cNvSpPr>
            <p:nvPr/>
          </p:nvSpPr>
          <p:spPr bwMode="auto">
            <a:xfrm>
              <a:off x="2759" y="3180"/>
              <a:ext cx="47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96938" y="539750"/>
            <a:ext cx="8043862" cy="5716588"/>
            <a:chOff x="565" y="340"/>
            <a:chExt cx="5067" cy="3601"/>
          </a:xfrm>
        </p:grpSpPr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3397" y="3134"/>
              <a:ext cx="7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6699"/>
                  </a:solidFill>
                  <a:latin typeface="Arial" charset="0"/>
                </a:rPr>
                <a:t>YUCK</a:t>
              </a:r>
            </a:p>
          </p:txBody>
        </p:sp>
        <p:sp>
          <p:nvSpPr>
            <p:cNvPr id="34829" name="AutoShape 14"/>
            <p:cNvSpPr>
              <a:spLocks noChangeArrowheads="1"/>
            </p:cNvSpPr>
            <p:nvPr/>
          </p:nvSpPr>
          <p:spPr bwMode="auto">
            <a:xfrm>
              <a:off x="565" y="2317"/>
              <a:ext cx="552" cy="592"/>
            </a:xfrm>
            <a:custGeom>
              <a:avLst/>
              <a:gdLst>
                <a:gd name="T0" fmla="*/ 278 w 21600"/>
                <a:gd name="T1" fmla="*/ 60 h 21600"/>
                <a:gd name="T2" fmla="*/ 75 w 21600"/>
                <a:gd name="T3" fmla="*/ 296 h 21600"/>
                <a:gd name="T4" fmla="*/ 278 w 21600"/>
                <a:gd name="T5" fmla="*/ 592 h 21600"/>
                <a:gd name="T6" fmla="*/ 477 w 21600"/>
                <a:gd name="T7" fmla="*/ 296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048 w 21600"/>
                <a:gd name="T13" fmla="*/ 2262 h 21600"/>
                <a:gd name="T14" fmla="*/ 16552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99"/>
                </a:solidFill>
                <a:latin typeface="Arial" charset="0"/>
              </a:endParaRPr>
            </a:p>
          </p:txBody>
        </p:sp>
        <p:sp>
          <p:nvSpPr>
            <p:cNvPr id="34830" name="AutoShape 15"/>
            <p:cNvSpPr>
              <a:spLocks noChangeArrowheads="1"/>
            </p:cNvSpPr>
            <p:nvPr/>
          </p:nvSpPr>
          <p:spPr bwMode="auto">
            <a:xfrm>
              <a:off x="1417" y="3499"/>
              <a:ext cx="355" cy="403"/>
            </a:xfrm>
            <a:custGeom>
              <a:avLst/>
              <a:gdLst>
                <a:gd name="T0" fmla="*/ 178 w 21600"/>
                <a:gd name="T1" fmla="*/ 41 h 21600"/>
                <a:gd name="T2" fmla="*/ 48 w 21600"/>
                <a:gd name="T3" fmla="*/ 202 h 21600"/>
                <a:gd name="T4" fmla="*/ 178 w 21600"/>
                <a:gd name="T5" fmla="*/ 403 h 21600"/>
                <a:gd name="T6" fmla="*/ 307 w 21600"/>
                <a:gd name="T7" fmla="*/ 202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050 w 21600"/>
                <a:gd name="T13" fmla="*/ 2251 h 21600"/>
                <a:gd name="T14" fmla="*/ 16550 w 21600"/>
                <a:gd name="T15" fmla="*/ 136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AutoShape 16"/>
            <p:cNvSpPr>
              <a:spLocks noChangeArrowheads="1"/>
            </p:cNvSpPr>
            <p:nvPr/>
          </p:nvSpPr>
          <p:spPr bwMode="auto">
            <a:xfrm>
              <a:off x="4673" y="340"/>
              <a:ext cx="363" cy="395"/>
            </a:xfrm>
            <a:custGeom>
              <a:avLst/>
              <a:gdLst>
                <a:gd name="T0" fmla="*/ 183 w 21600"/>
                <a:gd name="T1" fmla="*/ 40 h 21600"/>
                <a:gd name="T2" fmla="*/ 49 w 21600"/>
                <a:gd name="T3" fmla="*/ 197 h 21600"/>
                <a:gd name="T4" fmla="*/ 183 w 21600"/>
                <a:gd name="T5" fmla="*/ 395 h 21600"/>
                <a:gd name="T6" fmla="*/ 314 w 21600"/>
                <a:gd name="T7" fmla="*/ 197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058 w 21600"/>
                <a:gd name="T13" fmla="*/ 2297 h 21600"/>
                <a:gd name="T14" fmla="*/ 16542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AutoShape 17"/>
            <p:cNvSpPr>
              <a:spLocks noChangeArrowheads="1"/>
            </p:cNvSpPr>
            <p:nvPr/>
          </p:nvSpPr>
          <p:spPr bwMode="auto">
            <a:xfrm>
              <a:off x="5080" y="1693"/>
              <a:ext cx="552" cy="592"/>
            </a:xfrm>
            <a:custGeom>
              <a:avLst/>
              <a:gdLst>
                <a:gd name="T0" fmla="*/ 278 w 21600"/>
                <a:gd name="T1" fmla="*/ 60 h 21600"/>
                <a:gd name="T2" fmla="*/ 75 w 21600"/>
                <a:gd name="T3" fmla="*/ 296 h 21600"/>
                <a:gd name="T4" fmla="*/ 278 w 21600"/>
                <a:gd name="T5" fmla="*/ 592 h 21600"/>
                <a:gd name="T6" fmla="*/ 477 w 21600"/>
                <a:gd name="T7" fmla="*/ 296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048 w 21600"/>
                <a:gd name="T13" fmla="*/ 2262 h 21600"/>
                <a:gd name="T14" fmla="*/ 16552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AutoShape 18"/>
            <p:cNvSpPr>
              <a:spLocks noChangeArrowheads="1"/>
            </p:cNvSpPr>
            <p:nvPr/>
          </p:nvSpPr>
          <p:spPr bwMode="auto">
            <a:xfrm>
              <a:off x="2662" y="1790"/>
              <a:ext cx="552" cy="592"/>
            </a:xfrm>
            <a:custGeom>
              <a:avLst/>
              <a:gdLst>
                <a:gd name="T0" fmla="*/ 278 w 21600"/>
                <a:gd name="T1" fmla="*/ 60 h 21600"/>
                <a:gd name="T2" fmla="*/ 75 w 21600"/>
                <a:gd name="T3" fmla="*/ 296 h 21600"/>
                <a:gd name="T4" fmla="*/ 278 w 21600"/>
                <a:gd name="T5" fmla="*/ 592 h 21600"/>
                <a:gd name="T6" fmla="*/ 477 w 21600"/>
                <a:gd name="T7" fmla="*/ 296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048 w 21600"/>
                <a:gd name="T13" fmla="*/ 2262 h 21600"/>
                <a:gd name="T14" fmla="*/ 16552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AutoShape 19"/>
            <p:cNvSpPr>
              <a:spLocks noChangeArrowheads="1"/>
            </p:cNvSpPr>
            <p:nvPr/>
          </p:nvSpPr>
          <p:spPr bwMode="auto">
            <a:xfrm>
              <a:off x="4229" y="3152"/>
              <a:ext cx="758" cy="789"/>
            </a:xfrm>
            <a:custGeom>
              <a:avLst/>
              <a:gdLst>
                <a:gd name="T0" fmla="*/ 381 w 21600"/>
                <a:gd name="T1" fmla="*/ 80 h 21600"/>
                <a:gd name="T2" fmla="*/ 103 w 21600"/>
                <a:gd name="T3" fmla="*/ 395 h 21600"/>
                <a:gd name="T4" fmla="*/ 381 w 21600"/>
                <a:gd name="T5" fmla="*/ 789 h 21600"/>
                <a:gd name="T6" fmla="*/ 655 w 21600"/>
                <a:gd name="T7" fmla="*/ 395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044 w 21600"/>
                <a:gd name="T13" fmla="*/ 2272 h 21600"/>
                <a:gd name="T14" fmla="*/ 16556 w 21600"/>
                <a:gd name="T15" fmla="*/ 13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8350" y="512763"/>
            <a:ext cx="7691438" cy="5449887"/>
            <a:chOff x="484" y="411"/>
            <a:chExt cx="4845" cy="3433"/>
          </a:xfrm>
        </p:grpSpPr>
        <p:sp>
          <p:nvSpPr>
            <p:cNvPr id="34826" name="AutoShape 21"/>
            <p:cNvSpPr>
              <a:spLocks noChangeArrowheads="1"/>
            </p:cNvSpPr>
            <p:nvPr/>
          </p:nvSpPr>
          <p:spPr bwMode="auto">
            <a:xfrm>
              <a:off x="484" y="411"/>
              <a:ext cx="4845" cy="3433"/>
            </a:xfrm>
            <a:prstGeom prst="irregularSeal1">
              <a:avLst/>
            </a:pr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Text Box 22"/>
            <p:cNvSpPr txBox="1">
              <a:spLocks noChangeArrowheads="1"/>
            </p:cNvSpPr>
            <p:nvPr/>
          </p:nvSpPr>
          <p:spPr bwMode="auto">
            <a:xfrm>
              <a:off x="1313" y="1585"/>
              <a:ext cx="296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tx1"/>
                  </a:solidFill>
                  <a:latin typeface="Arial" charset="0"/>
                </a:rPr>
                <a:t>COMING SOON:</a:t>
              </a:r>
            </a:p>
            <a:p>
              <a:pPr eaLnBrk="1" hangingPunct="1"/>
              <a:r>
                <a:rPr lang="en-US" b="1">
                  <a:solidFill>
                    <a:schemeClr val="tx1"/>
                  </a:solidFill>
                  <a:latin typeface="Arial" charset="0"/>
                </a:rPr>
                <a:t>MEET YOUR </a:t>
              </a:r>
              <a:r>
                <a:rPr lang="en-US" b="1">
                  <a:solidFill>
                    <a:srgbClr val="FF6699"/>
                  </a:solidFill>
                  <a:latin typeface="Arial" charset="0"/>
                </a:rPr>
                <a:t>SOUL MATE</a:t>
              </a:r>
              <a:r>
                <a:rPr lang="en-US" b="1">
                  <a:solidFill>
                    <a:schemeClr val="tx1"/>
                  </a:solidFill>
                  <a:latin typeface="Arial" charset="0"/>
                </a:rPr>
                <a:t> THROUGH THE GAME!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05000" y="2687638"/>
            <a:ext cx="520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Arial" charset="0"/>
              </a:rPr>
              <a:t>OTHER </a:t>
            </a:r>
            <a:r>
              <a:rPr lang="en-US" sz="3600">
                <a:solidFill>
                  <a:schemeClr val="bg1"/>
                </a:solidFill>
              </a:rPr>
              <a:t>GAMES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684213" y="1279525"/>
            <a:ext cx="790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LOCATING OBJECTS 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IN IMAGES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366713" y="2162175"/>
            <a:ext cx="83740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THE ESP GAME TELLS US IF AN IMAGE CONTAINS A SPECIFIC OBJECT, BUT DOESN</a:t>
            </a:r>
            <a:r>
              <a:rPr lang="ja-JP" altLang="en-US" b="1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T SAY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WHERE IN THE IMAGE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THE OBJECT IS 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366713" y="3817938"/>
            <a:ext cx="8399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SUCH INFORMATION WOULD BE EXTREMELY USEFUL FOR COMPUTER VISION RESEARCH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/>
      <p:bldP spid="4065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228850" y="350838"/>
            <a:ext cx="455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PAINTBALL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 GAME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93713" y="1166813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PLAYERS SHOOT AT OBJECTS ON THE IMAGE</a:t>
            </a:r>
          </a:p>
        </p:txBody>
      </p:sp>
      <p:pic>
        <p:nvPicPr>
          <p:cNvPr id="37892" name="Picture 10" descr="5859"/>
          <p:cNvPicPr>
            <a:picLocks noChangeAspect="1" noChangeArrowheads="1"/>
          </p:cNvPicPr>
          <p:nvPr/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979613"/>
            <a:ext cx="306228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19"/>
          <p:cNvSpPr txBox="1">
            <a:spLocks noChangeArrowheads="1"/>
          </p:cNvSpPr>
          <p:nvPr/>
        </p:nvSpPr>
        <p:spPr bwMode="auto">
          <a:xfrm>
            <a:off x="1587500" y="2541588"/>
            <a:ext cx="2474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SHOOT THE: 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CAR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628650" y="4471988"/>
            <a:ext cx="80359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WE GIVE POINTS AND CHECK ACCURACY BY GIVING PLAYERS IMAGES FOR WHICH WE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ALREADY KNOW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WHERE THE OBJECT IS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65188" y="1169988"/>
            <a:ext cx="2828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X% OF IMAGES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868863" y="1169988"/>
            <a:ext cx="3781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(100-X)% OF IMAGES</a:t>
            </a:r>
          </a:p>
        </p:txBody>
      </p:sp>
      <p:pic>
        <p:nvPicPr>
          <p:cNvPr id="38917" name="Picture 6" descr="5859"/>
          <p:cNvPicPr>
            <a:picLocks noChangeAspect="1" noChangeArrowheads="1"/>
          </p:cNvPicPr>
          <p:nvPr/>
        </p:nvPicPr>
        <p:blipFill>
          <a:blip r:embed="rId3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890713"/>
            <a:ext cx="306228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06525" y="4546600"/>
          <a:ext cx="180816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Image" r:id="rId4" imgW="3085714" imgH="2107937" progId="Photoshop.Image.6">
                  <p:embed/>
                </p:oleObj>
              </mc:Choice>
              <mc:Fallback>
                <p:oleObj name="Image" r:id="rId4" imgW="3085714" imgH="2107937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546600"/>
                        <a:ext cx="1808163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19" descr="4027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890713"/>
            <a:ext cx="26828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21"/>
          <p:cNvSpPr txBox="1">
            <a:spLocks noChangeArrowheads="1"/>
          </p:cNvSpPr>
          <p:nvPr/>
        </p:nvSpPr>
        <p:spPr bwMode="auto">
          <a:xfrm>
            <a:off x="2228850" y="350838"/>
            <a:ext cx="455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PAINTBALL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 GAME</a:t>
            </a:r>
          </a:p>
        </p:txBody>
      </p:sp>
      <p:sp>
        <p:nvSpPr>
          <p:cNvPr id="38920" name="Text Box 22"/>
          <p:cNvSpPr txBox="1">
            <a:spLocks noChangeArrowheads="1"/>
          </p:cNvSpPr>
          <p:nvPr/>
        </p:nvSpPr>
        <p:spPr bwMode="auto">
          <a:xfrm>
            <a:off x="6145213" y="4624388"/>
            <a:ext cx="1309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DON</a:t>
            </a:r>
            <a:r>
              <a:rPr lang="ja-JP" altLang="en-US" b="1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KNOW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58788"/>
            <a:ext cx="6777038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1727200" y="3429000"/>
            <a:ext cx="1244600" cy="825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1906588" y="3462338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BALL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2093913" y="174625"/>
            <a:ext cx="508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REVEALING 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IMAGES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5999163" y="1122363"/>
            <a:ext cx="2119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REVEALER</a:t>
            </a: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1233488" y="1122363"/>
            <a:ext cx="1920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GUESSER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6489700" y="4170363"/>
            <a:ext cx="955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CAR</a:t>
            </a:r>
          </a:p>
        </p:txBody>
      </p:sp>
      <p:grpSp>
        <p:nvGrpSpPr>
          <p:cNvPr id="40966" name="Group 31"/>
          <p:cNvGrpSpPr>
            <a:grpSpLocks/>
          </p:cNvGrpSpPr>
          <p:nvPr/>
        </p:nvGrpSpPr>
        <p:grpSpPr bwMode="auto">
          <a:xfrm>
            <a:off x="5441950" y="1852613"/>
            <a:ext cx="3227388" cy="2286000"/>
            <a:chOff x="3428" y="1167"/>
            <a:chExt cx="2033" cy="1440"/>
          </a:xfrm>
        </p:grpSpPr>
        <p:pic>
          <p:nvPicPr>
            <p:cNvPr id="41000" name="Picture 9" descr="4027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1179"/>
              <a:ext cx="1731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1" name="Line 11"/>
            <p:cNvSpPr>
              <a:spLocks noChangeShapeType="1"/>
            </p:cNvSpPr>
            <p:nvPr/>
          </p:nvSpPr>
          <p:spPr bwMode="auto">
            <a:xfrm>
              <a:off x="3819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2" name="Line 12"/>
            <p:cNvSpPr>
              <a:spLocks noChangeShapeType="1"/>
            </p:cNvSpPr>
            <p:nvPr/>
          </p:nvSpPr>
          <p:spPr bwMode="auto">
            <a:xfrm>
              <a:off x="410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3" name="Line 13"/>
            <p:cNvSpPr>
              <a:spLocks noChangeShapeType="1"/>
            </p:cNvSpPr>
            <p:nvPr/>
          </p:nvSpPr>
          <p:spPr bwMode="auto">
            <a:xfrm>
              <a:off x="439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4" name="Line 14"/>
            <p:cNvSpPr>
              <a:spLocks noChangeShapeType="1"/>
            </p:cNvSpPr>
            <p:nvPr/>
          </p:nvSpPr>
          <p:spPr bwMode="auto">
            <a:xfrm>
              <a:off x="4687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5" name="Line 15"/>
            <p:cNvSpPr>
              <a:spLocks noChangeShapeType="1"/>
            </p:cNvSpPr>
            <p:nvPr/>
          </p:nvSpPr>
          <p:spPr bwMode="auto">
            <a:xfrm>
              <a:off x="497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6" name="Line 16"/>
            <p:cNvSpPr>
              <a:spLocks noChangeShapeType="1"/>
            </p:cNvSpPr>
            <p:nvPr/>
          </p:nvSpPr>
          <p:spPr bwMode="auto">
            <a:xfrm>
              <a:off x="526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7" name="Line 17"/>
            <p:cNvSpPr>
              <a:spLocks noChangeShapeType="1"/>
            </p:cNvSpPr>
            <p:nvPr/>
          </p:nvSpPr>
          <p:spPr bwMode="auto">
            <a:xfrm>
              <a:off x="3530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8" name="Line 18"/>
            <p:cNvSpPr>
              <a:spLocks noChangeShapeType="1"/>
            </p:cNvSpPr>
            <p:nvPr/>
          </p:nvSpPr>
          <p:spPr bwMode="auto">
            <a:xfrm>
              <a:off x="3472" y="1455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9" name="Line 19"/>
            <p:cNvSpPr>
              <a:spLocks noChangeShapeType="1"/>
            </p:cNvSpPr>
            <p:nvPr/>
          </p:nvSpPr>
          <p:spPr bwMode="auto">
            <a:xfrm>
              <a:off x="3474" y="1743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10" name="Line 20"/>
            <p:cNvSpPr>
              <a:spLocks noChangeShapeType="1"/>
            </p:cNvSpPr>
            <p:nvPr/>
          </p:nvSpPr>
          <p:spPr bwMode="auto">
            <a:xfrm>
              <a:off x="3491" y="2031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11" name="Line 21"/>
            <p:cNvSpPr>
              <a:spLocks noChangeShapeType="1"/>
            </p:cNvSpPr>
            <p:nvPr/>
          </p:nvSpPr>
          <p:spPr bwMode="auto">
            <a:xfrm>
              <a:off x="3467" y="2319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12" name="Line 22"/>
            <p:cNvSpPr>
              <a:spLocks noChangeShapeType="1"/>
            </p:cNvSpPr>
            <p:nvPr/>
          </p:nvSpPr>
          <p:spPr bwMode="auto">
            <a:xfrm>
              <a:off x="3428" y="260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13" name="Line 23"/>
            <p:cNvSpPr>
              <a:spLocks noChangeShapeType="1"/>
            </p:cNvSpPr>
            <p:nvPr/>
          </p:nvSpPr>
          <p:spPr bwMode="auto">
            <a:xfrm>
              <a:off x="3474" y="116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0967" name="Text Box 24"/>
          <p:cNvSpPr txBox="1">
            <a:spLocks noChangeArrowheads="1"/>
          </p:cNvSpPr>
          <p:nvPr/>
        </p:nvSpPr>
        <p:spPr bwMode="auto">
          <a:xfrm>
            <a:off x="5927725" y="5449888"/>
            <a:ext cx="2238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PARTNER</a:t>
            </a:r>
            <a:r>
              <a:rPr lang="ja-JP" altLang="en-US" b="1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S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GUESS</a:t>
            </a:r>
          </a:p>
        </p:txBody>
      </p:sp>
      <p:sp>
        <p:nvSpPr>
          <p:cNvPr id="40968" name="Rectangle 25"/>
          <p:cNvSpPr>
            <a:spLocks noChangeArrowheads="1"/>
          </p:cNvSpPr>
          <p:nvPr/>
        </p:nvSpPr>
        <p:spPr bwMode="auto">
          <a:xfrm>
            <a:off x="5699125" y="4906963"/>
            <a:ext cx="2619375" cy="481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9" name="Rectangle 27"/>
          <p:cNvSpPr>
            <a:spLocks noChangeArrowheads="1"/>
          </p:cNvSpPr>
          <p:nvPr/>
        </p:nvSpPr>
        <p:spPr bwMode="auto">
          <a:xfrm>
            <a:off x="901700" y="4906963"/>
            <a:ext cx="2619375" cy="481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0" name="Text Box 28"/>
          <p:cNvSpPr txBox="1">
            <a:spLocks noChangeArrowheads="1"/>
          </p:cNvSpPr>
          <p:nvPr/>
        </p:nvSpPr>
        <p:spPr bwMode="auto">
          <a:xfrm>
            <a:off x="1517650" y="5449888"/>
            <a:ext cx="142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GUESS</a:t>
            </a:r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992188" y="5010150"/>
            <a:ext cx="0" cy="284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72" name="Line 30"/>
          <p:cNvSpPr>
            <a:spLocks noChangeShapeType="1"/>
          </p:cNvSpPr>
          <p:nvPr/>
        </p:nvSpPr>
        <p:spPr bwMode="auto">
          <a:xfrm>
            <a:off x="4587875" y="1096963"/>
            <a:ext cx="0" cy="54244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0973" name="Group 32"/>
          <p:cNvGrpSpPr>
            <a:grpSpLocks/>
          </p:cNvGrpSpPr>
          <p:nvPr/>
        </p:nvGrpSpPr>
        <p:grpSpPr bwMode="auto">
          <a:xfrm>
            <a:off x="676275" y="1852613"/>
            <a:ext cx="3227388" cy="2286000"/>
            <a:chOff x="3428" y="1167"/>
            <a:chExt cx="2033" cy="1440"/>
          </a:xfrm>
        </p:grpSpPr>
        <p:pic>
          <p:nvPicPr>
            <p:cNvPr id="40986" name="Picture 33" descr="4027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1179"/>
              <a:ext cx="1731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7" name="Line 34"/>
            <p:cNvSpPr>
              <a:spLocks noChangeShapeType="1"/>
            </p:cNvSpPr>
            <p:nvPr/>
          </p:nvSpPr>
          <p:spPr bwMode="auto">
            <a:xfrm>
              <a:off x="3819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88" name="Line 35"/>
            <p:cNvSpPr>
              <a:spLocks noChangeShapeType="1"/>
            </p:cNvSpPr>
            <p:nvPr/>
          </p:nvSpPr>
          <p:spPr bwMode="auto">
            <a:xfrm>
              <a:off x="410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89" name="Line 36"/>
            <p:cNvSpPr>
              <a:spLocks noChangeShapeType="1"/>
            </p:cNvSpPr>
            <p:nvPr/>
          </p:nvSpPr>
          <p:spPr bwMode="auto">
            <a:xfrm>
              <a:off x="439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0" name="Line 37"/>
            <p:cNvSpPr>
              <a:spLocks noChangeShapeType="1"/>
            </p:cNvSpPr>
            <p:nvPr/>
          </p:nvSpPr>
          <p:spPr bwMode="auto">
            <a:xfrm>
              <a:off x="4687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1" name="Line 38"/>
            <p:cNvSpPr>
              <a:spLocks noChangeShapeType="1"/>
            </p:cNvSpPr>
            <p:nvPr/>
          </p:nvSpPr>
          <p:spPr bwMode="auto">
            <a:xfrm>
              <a:off x="497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2" name="Line 39"/>
            <p:cNvSpPr>
              <a:spLocks noChangeShapeType="1"/>
            </p:cNvSpPr>
            <p:nvPr/>
          </p:nvSpPr>
          <p:spPr bwMode="auto">
            <a:xfrm>
              <a:off x="526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3" name="Line 40"/>
            <p:cNvSpPr>
              <a:spLocks noChangeShapeType="1"/>
            </p:cNvSpPr>
            <p:nvPr/>
          </p:nvSpPr>
          <p:spPr bwMode="auto">
            <a:xfrm>
              <a:off x="3530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4" name="Line 41"/>
            <p:cNvSpPr>
              <a:spLocks noChangeShapeType="1"/>
            </p:cNvSpPr>
            <p:nvPr/>
          </p:nvSpPr>
          <p:spPr bwMode="auto">
            <a:xfrm>
              <a:off x="3472" y="1455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5" name="Line 42"/>
            <p:cNvSpPr>
              <a:spLocks noChangeShapeType="1"/>
            </p:cNvSpPr>
            <p:nvPr/>
          </p:nvSpPr>
          <p:spPr bwMode="auto">
            <a:xfrm>
              <a:off x="3474" y="1743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6" name="Line 43"/>
            <p:cNvSpPr>
              <a:spLocks noChangeShapeType="1"/>
            </p:cNvSpPr>
            <p:nvPr/>
          </p:nvSpPr>
          <p:spPr bwMode="auto">
            <a:xfrm>
              <a:off x="3491" y="2031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7" name="Line 44"/>
            <p:cNvSpPr>
              <a:spLocks noChangeShapeType="1"/>
            </p:cNvSpPr>
            <p:nvPr/>
          </p:nvSpPr>
          <p:spPr bwMode="auto">
            <a:xfrm>
              <a:off x="3467" y="2319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8" name="Line 45"/>
            <p:cNvSpPr>
              <a:spLocks noChangeShapeType="1"/>
            </p:cNvSpPr>
            <p:nvPr/>
          </p:nvSpPr>
          <p:spPr bwMode="auto">
            <a:xfrm>
              <a:off x="3428" y="260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9" name="Line 46"/>
            <p:cNvSpPr>
              <a:spLocks noChangeShapeType="1"/>
            </p:cNvSpPr>
            <p:nvPr/>
          </p:nvSpPr>
          <p:spPr bwMode="auto">
            <a:xfrm>
              <a:off x="3474" y="116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0974" name="Rectangle 55"/>
          <p:cNvSpPr>
            <a:spLocks noChangeArrowheads="1"/>
          </p:cNvSpPr>
          <p:nvPr/>
        </p:nvSpPr>
        <p:spPr bwMode="auto">
          <a:xfrm>
            <a:off x="692150" y="1803400"/>
            <a:ext cx="1050925" cy="23606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5" name="Rectangle 56"/>
          <p:cNvSpPr>
            <a:spLocks noChangeArrowheads="1"/>
          </p:cNvSpPr>
          <p:nvPr/>
        </p:nvSpPr>
        <p:spPr bwMode="auto">
          <a:xfrm>
            <a:off x="2684463" y="1808163"/>
            <a:ext cx="1050925" cy="23606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6" name="Rectangle 57"/>
          <p:cNvSpPr>
            <a:spLocks noChangeArrowheads="1"/>
          </p:cNvSpPr>
          <p:nvPr/>
        </p:nvSpPr>
        <p:spPr bwMode="auto">
          <a:xfrm>
            <a:off x="1212850" y="1808163"/>
            <a:ext cx="1828800" cy="952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7" name="Rectangle 58"/>
          <p:cNvSpPr>
            <a:spLocks noChangeArrowheads="1"/>
          </p:cNvSpPr>
          <p:nvPr/>
        </p:nvSpPr>
        <p:spPr bwMode="auto">
          <a:xfrm>
            <a:off x="1009650" y="3686175"/>
            <a:ext cx="2397125" cy="642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1947" name="Rectangle 59"/>
          <p:cNvSpPr>
            <a:spLocks noChangeArrowheads="1"/>
          </p:cNvSpPr>
          <p:nvPr/>
        </p:nvSpPr>
        <p:spPr bwMode="auto">
          <a:xfrm>
            <a:off x="1730375" y="2755900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48" name="Rectangle 60"/>
          <p:cNvSpPr>
            <a:spLocks noChangeArrowheads="1"/>
          </p:cNvSpPr>
          <p:nvPr/>
        </p:nvSpPr>
        <p:spPr bwMode="auto">
          <a:xfrm>
            <a:off x="2222500" y="2762250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49" name="Rectangle 61"/>
          <p:cNvSpPr>
            <a:spLocks noChangeArrowheads="1"/>
          </p:cNvSpPr>
          <p:nvPr/>
        </p:nvSpPr>
        <p:spPr bwMode="auto">
          <a:xfrm>
            <a:off x="2225675" y="3235325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50" name="Rectangle 62"/>
          <p:cNvSpPr>
            <a:spLocks noChangeArrowheads="1"/>
          </p:cNvSpPr>
          <p:nvPr/>
        </p:nvSpPr>
        <p:spPr bwMode="auto">
          <a:xfrm>
            <a:off x="1724025" y="3225800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51" name="Text Box 63"/>
          <p:cNvSpPr txBox="1">
            <a:spLocks noChangeArrowheads="1"/>
          </p:cNvSpPr>
          <p:nvPr/>
        </p:nvSpPr>
        <p:spPr bwMode="auto">
          <a:xfrm>
            <a:off x="879475" y="4895850"/>
            <a:ext cx="1449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BRUSH</a:t>
            </a:r>
          </a:p>
        </p:txBody>
      </p:sp>
      <p:sp>
        <p:nvSpPr>
          <p:cNvPr id="421952" name="Text Box 64"/>
          <p:cNvSpPr txBox="1">
            <a:spLocks noChangeArrowheads="1"/>
          </p:cNvSpPr>
          <p:nvPr/>
        </p:nvSpPr>
        <p:spPr bwMode="auto">
          <a:xfrm>
            <a:off x="6273800" y="4887913"/>
            <a:ext cx="1449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BRUSH</a:t>
            </a:r>
          </a:p>
        </p:txBody>
      </p:sp>
      <p:sp>
        <p:nvSpPr>
          <p:cNvPr id="421953" name="Text Box 65"/>
          <p:cNvSpPr txBox="1">
            <a:spLocks noChangeArrowheads="1"/>
          </p:cNvSpPr>
          <p:nvPr/>
        </p:nvSpPr>
        <p:spPr bwMode="auto">
          <a:xfrm>
            <a:off x="887413" y="4895850"/>
            <a:ext cx="95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CAR</a:t>
            </a:r>
          </a:p>
        </p:txBody>
      </p:sp>
      <p:sp>
        <p:nvSpPr>
          <p:cNvPr id="421954" name="Text Box 66"/>
          <p:cNvSpPr txBox="1">
            <a:spLocks noChangeArrowheads="1"/>
          </p:cNvSpPr>
          <p:nvPr/>
        </p:nvSpPr>
        <p:spPr bwMode="auto">
          <a:xfrm>
            <a:off x="6481763" y="4894263"/>
            <a:ext cx="955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CAR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1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1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1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1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1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1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1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1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17" grpId="0" animBg="1"/>
      <p:bldP spid="421917" grpId="1" animBg="1"/>
      <p:bldP spid="421947" grpId="0" animBg="1"/>
      <p:bldP spid="421948" grpId="0" animBg="1"/>
      <p:bldP spid="421949" grpId="0" animBg="1"/>
      <p:bldP spid="421950" grpId="0" animBg="1"/>
      <p:bldP spid="421951" grpId="0"/>
      <p:bldP spid="421951" grpId="1"/>
      <p:bldP spid="421952" grpId="0"/>
      <p:bldP spid="421952" grpId="1"/>
      <p:bldP spid="421953" grpId="0"/>
      <p:bldP spid="421953" grpId="1"/>
      <p:bldP spid="421953" grpId="2"/>
      <p:bldP spid="4219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214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657225"/>
            <a:ext cx="7086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9113" y="254000"/>
            <a:ext cx="8624887" cy="6042025"/>
            <a:chOff x="327" y="296"/>
            <a:chExt cx="5433" cy="3806"/>
          </a:xfrm>
        </p:grpSpPr>
        <p:sp>
          <p:nvSpPr>
            <p:cNvPr id="41988" name="Rectangle 6"/>
            <p:cNvSpPr>
              <a:spLocks noChangeArrowheads="1"/>
            </p:cNvSpPr>
            <p:nvPr/>
          </p:nvSpPr>
          <p:spPr bwMode="auto">
            <a:xfrm>
              <a:off x="592" y="483"/>
              <a:ext cx="2039" cy="34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989" name="Rectangle 7"/>
            <p:cNvSpPr>
              <a:spLocks noChangeArrowheads="1"/>
            </p:cNvSpPr>
            <p:nvPr/>
          </p:nvSpPr>
          <p:spPr bwMode="auto">
            <a:xfrm>
              <a:off x="327" y="3525"/>
              <a:ext cx="5129" cy="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990" name="Rectangle 8"/>
            <p:cNvSpPr>
              <a:spLocks noChangeArrowheads="1"/>
            </p:cNvSpPr>
            <p:nvPr/>
          </p:nvSpPr>
          <p:spPr bwMode="auto">
            <a:xfrm>
              <a:off x="3098" y="397"/>
              <a:ext cx="2514" cy="36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991" name="Rectangle 9"/>
            <p:cNvSpPr>
              <a:spLocks noChangeArrowheads="1"/>
            </p:cNvSpPr>
            <p:nvPr/>
          </p:nvSpPr>
          <p:spPr bwMode="auto">
            <a:xfrm>
              <a:off x="342" y="296"/>
              <a:ext cx="5418" cy="24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matrix%2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58775"/>
            <a:ext cx="795972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375025" y="1831975"/>
            <a:ext cx="264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600">
                <a:solidFill>
                  <a:schemeClr val="bg1"/>
                </a:solidFill>
              </a:rPr>
              <a:t>CAPTCHA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990600" y="2589213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A PROGRAM THAT CAN TELL WHETHER ITS USER IS A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HUMAN OR A COMPUTER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3367088" y="993775"/>
            <a:ext cx="264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600">
                <a:solidFill>
                  <a:schemeClr val="bg1"/>
                </a:solidFill>
              </a:rPr>
              <a:t>CAPTCHA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162175" y="2871788"/>
            <a:ext cx="55340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A.	MOST HUMANS CAN PASS</a:t>
            </a: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B.	CURRENT COMPUTER PROGRAMS CANNOT PASS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408113" y="1738313"/>
            <a:ext cx="6926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A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PROGRAM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THAT CAN GENERATE AND GRADE TESTS THAT: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75013" y="1062038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EXAMPLE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1150" y="1962150"/>
            <a:ext cx="3868738" cy="1854200"/>
            <a:chOff x="196" y="1236"/>
            <a:chExt cx="2437" cy="1168"/>
          </a:xfrm>
        </p:grpSpPr>
        <p:sp>
          <p:nvSpPr>
            <p:cNvPr id="18440" name="Text Box 3"/>
            <p:cNvSpPr txBox="1">
              <a:spLocks noChangeArrowheads="1"/>
            </p:cNvSpPr>
            <p:nvPr/>
          </p:nvSpPr>
          <p:spPr bwMode="auto">
            <a:xfrm>
              <a:off x="196" y="1236"/>
              <a:ext cx="243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PICKS 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RANDOM STRING</a:t>
              </a: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 OF LETTERS</a:t>
              </a:r>
            </a:p>
          </p:txBody>
        </p:sp>
        <p:sp>
          <p:nvSpPr>
            <p:cNvPr id="18441" name="Text Box 5"/>
            <p:cNvSpPr txBox="1">
              <a:spLocks noChangeArrowheads="1"/>
            </p:cNvSpPr>
            <p:nvPr/>
          </p:nvSpPr>
          <p:spPr bwMode="auto">
            <a:xfrm>
              <a:off x="930" y="1962"/>
              <a:ext cx="96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</a:rPr>
                <a:t>oamg</a:t>
              </a:r>
            </a:p>
          </p:txBody>
        </p:sp>
      </p:grpSp>
      <p:grpSp>
        <p:nvGrpSpPr>
          <p:cNvPr id="3" name="Group 2052"/>
          <p:cNvGrpSpPr>
            <a:grpSpLocks/>
          </p:cNvGrpSpPr>
          <p:nvPr/>
        </p:nvGrpSpPr>
        <p:grpSpPr bwMode="auto">
          <a:xfrm>
            <a:off x="4103688" y="1962150"/>
            <a:ext cx="4953000" cy="2047875"/>
            <a:chOff x="2585" y="1236"/>
            <a:chExt cx="3120" cy="1290"/>
          </a:xfrm>
        </p:grpSpPr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2885" y="1236"/>
              <a:ext cx="28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RENDERS IT INTO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A</a:t>
              </a: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 DISTORTED</a:t>
              </a: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 IMAGE</a:t>
              </a:r>
            </a:p>
          </p:txBody>
        </p:sp>
        <p:sp>
          <p:nvSpPr>
            <p:cNvPr id="18439" name="Line 8"/>
            <p:cNvSpPr>
              <a:spLocks noChangeShapeType="1"/>
            </p:cNvSpPr>
            <p:nvPr/>
          </p:nvSpPr>
          <p:spPr bwMode="auto">
            <a:xfrm>
              <a:off x="2585" y="2226"/>
              <a:ext cx="3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3240" y="1944"/>
            <a:ext cx="2109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Image" r:id="rId3" imgW="3682540" imgH="1015515" progId="Photoshop.Image.6">
                    <p:embed/>
                  </p:oleObj>
                </mc:Choice>
                <mc:Fallback>
                  <p:oleObj name="Image" r:id="rId3" imgW="3682540" imgH="1015515" progId="Photoshop.Image.6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944"/>
                          <a:ext cx="2109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6"/>
          <p:cNvSpPr>
            <a:spLocks noChangeArrowheads="1"/>
          </p:cNvSpPr>
          <p:nvPr/>
        </p:nvSpPr>
        <p:spPr bwMode="auto">
          <a:xfrm>
            <a:off x="1819275" y="2090738"/>
            <a:ext cx="5902325" cy="3116262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23"/>
          <p:cNvSpPr txBox="1">
            <a:spLocks noChangeArrowheads="1"/>
          </p:cNvSpPr>
          <p:nvPr/>
        </p:nvSpPr>
        <p:spPr bwMode="auto">
          <a:xfrm>
            <a:off x="1092200" y="1428750"/>
            <a:ext cx="5102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…AND GENERATES A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TEST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sp>
        <p:nvSpPr>
          <p:cNvPr id="19461" name="Text Box 25"/>
          <p:cNvSpPr txBox="1">
            <a:spLocks noChangeArrowheads="1"/>
          </p:cNvSpPr>
          <p:nvPr/>
        </p:nvSpPr>
        <p:spPr bwMode="auto">
          <a:xfrm>
            <a:off x="2179638" y="3557588"/>
            <a:ext cx="5183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charset="0"/>
              </a:rPr>
              <a:t>TYPE THE CHARACTERS THAT APPEAR IN THE IMAGE</a:t>
            </a:r>
          </a:p>
        </p:txBody>
      </p:sp>
      <p:pic>
        <p:nvPicPr>
          <p:cNvPr id="19462" name="Picture 27" descr="0"/>
          <p:cNvPicPr>
            <a:picLocks noChangeAspect="1" noChangeArrowheads="1"/>
          </p:cNvPicPr>
          <p:nvPr/>
        </p:nvPicPr>
        <p:blipFill>
          <a:blip r:embed="rId3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2465388"/>
            <a:ext cx="3314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31"/>
          <p:cNvGrpSpPr>
            <a:grpSpLocks/>
          </p:cNvGrpSpPr>
          <p:nvPr/>
        </p:nvGrpSpPr>
        <p:grpSpPr bwMode="auto">
          <a:xfrm>
            <a:off x="3776663" y="4576763"/>
            <a:ext cx="1985962" cy="357187"/>
            <a:chOff x="2304" y="2916"/>
            <a:chExt cx="1251" cy="225"/>
          </a:xfrm>
        </p:grpSpPr>
        <p:sp>
          <p:nvSpPr>
            <p:cNvPr id="19464" name="Rectangle 29"/>
            <p:cNvSpPr>
              <a:spLocks noChangeArrowheads="1"/>
            </p:cNvSpPr>
            <p:nvPr/>
          </p:nvSpPr>
          <p:spPr bwMode="auto">
            <a:xfrm>
              <a:off x="2304" y="2916"/>
              <a:ext cx="1251" cy="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Line 30"/>
            <p:cNvSpPr>
              <a:spLocks noChangeShapeType="1"/>
            </p:cNvSpPr>
            <p:nvPr/>
          </p:nvSpPr>
          <p:spPr bwMode="auto">
            <a:xfrm>
              <a:off x="2340" y="2943"/>
              <a:ext cx="0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111500" y="2451100"/>
          <a:ext cx="33480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Image" r:id="rId4" imgW="3682540" imgH="1015515" progId="Photoshop.Image.6">
                  <p:embed/>
                </p:oleObj>
              </mc:Choice>
              <mc:Fallback>
                <p:oleObj name="Image" r:id="rId4" imgW="3682540" imgH="1015515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451100"/>
                        <a:ext cx="33480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3213" y="1774825"/>
            <a:ext cx="852328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600" b="1">
                <a:solidFill>
                  <a:schemeClr val="bg1"/>
                </a:solidFill>
              </a:rPr>
              <a:t>COMPLETELY AUTOMATED PUBLIC TURING </a:t>
            </a:r>
            <a:r>
              <a:rPr lang="en-US" sz="3600">
                <a:solidFill>
                  <a:schemeClr val="bg1"/>
                </a:solidFill>
              </a:rPr>
              <a:t>TEST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 TO TELL COMPUTERS AND HUMANS APART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70000" y="2840038"/>
            <a:ext cx="643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EXAMPLES OF 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CAPTCHAS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30650" y="415925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PIX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98600" y="4449763"/>
            <a:ext cx="608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WHAT ARE THESE PICTURES OF?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36675" y="5143500"/>
            <a:ext cx="6346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THE IMAGES NEED TO BE RANDOMLY DISTORTED</a:t>
            </a:r>
          </a:p>
        </p:txBody>
      </p:sp>
      <p:pic>
        <p:nvPicPr>
          <p:cNvPr id="22533" name="Picture 5" descr="elf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741613"/>
            <a:ext cx="144303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el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1228725"/>
            <a:ext cx="142557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elf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223963"/>
            <a:ext cx="1474788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elf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751138"/>
            <a:ext cx="14430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elfd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227138"/>
            <a:ext cx="14366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elfd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752725"/>
            <a:ext cx="14509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l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lack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16540</TotalTime>
  <Words>406</Words>
  <Application>Microsoft Macintosh PowerPoint</Application>
  <PresentationFormat>On-screen Show (4:3)</PresentationFormat>
  <Paragraphs>101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Black</vt:lpstr>
      <vt:lpstr>ＭＳ Ｐゴシック</vt:lpstr>
      <vt:lpstr>Arial</vt:lpstr>
      <vt:lpstr>Times New Roman</vt:lpstr>
      <vt:lpstr>Helvetica</vt:lpstr>
      <vt:lpstr>Default Design</vt:lpstr>
      <vt:lpstr>Adobe Photoshop Image</vt:lpstr>
      <vt:lpstr>Microsoft Word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von Ahn</dc:creator>
  <cp:lastModifiedBy>Takis Metaxas</cp:lastModifiedBy>
  <cp:revision>412</cp:revision>
  <dcterms:created xsi:type="dcterms:W3CDTF">2009-10-29T01:18:34Z</dcterms:created>
  <dcterms:modified xsi:type="dcterms:W3CDTF">2017-08-18T18:24:22Z</dcterms:modified>
</cp:coreProperties>
</file>