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1"/>
  </p:notesMasterIdLst>
  <p:handoutMasterIdLst>
    <p:handoutMasterId r:id="rId12"/>
  </p:handoutMasterIdLst>
  <p:sldIdLst>
    <p:sldId id="375" r:id="rId2"/>
    <p:sldId id="391" r:id="rId3"/>
    <p:sldId id="330" r:id="rId4"/>
    <p:sldId id="387" r:id="rId5"/>
    <p:sldId id="388" r:id="rId6"/>
    <p:sldId id="390" r:id="rId7"/>
    <p:sldId id="259" r:id="rId8"/>
    <p:sldId id="394" r:id="rId9"/>
    <p:sldId id="39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3" autoAdjust="0"/>
  </p:normalViewPr>
  <p:slideViewPr>
    <p:cSldViewPr snapToGrid="0" snapToObjects="1">
      <p:cViewPr>
        <p:scale>
          <a:sx n="75" d="100"/>
          <a:sy n="75" d="100"/>
        </p:scale>
        <p:origin x="-160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2FA68-A122-AB49-9630-D9A53A5F7D7D}" type="datetimeFigureOut">
              <a:rPr lang="en-US" smtClean="0"/>
              <a:t>2/25/18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746E3-6924-8840-94A7-75128606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54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65419-B0DC-994B-B83E-DAD5C895647E}" type="datetimeFigureOut">
              <a:rPr lang="en-US" smtClean="0"/>
              <a:t>2/25/18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8981B-8B83-8449-8AF6-0EFDD9AB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2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image source: http://www.igenii.com/blog/Social%20Media/social-media/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twitter.com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http://www.worthofweb.com/blog/case-study-this-revolution-will-be-tweeted/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http://foxwoodonlinemarketing.typepad.com/my-blog/social-media/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BE9FD9F5-95AE-AE4E-9E92-F9DD2B7BC2F6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at the number of </a:t>
            </a:r>
            <a:r>
              <a:rPr lang="en-US" dirty="0" err="1" smtClean="0"/>
              <a:t>retweets</a:t>
            </a:r>
            <a:r>
              <a:rPr lang="en-US" dirty="0" smtClean="0"/>
              <a:t> and likes!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17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Bookman Old Style" charset="0"/>
                <a:ea typeface="ＭＳ Ｐゴシック" charset="0"/>
                <a:cs typeface="ＭＳ Ｐゴシック" charset="0"/>
              </a:rPr>
              <a:t>You have asked Computer Scientists to discuss the topic, I think that</a:t>
            </a:r>
            <a:r>
              <a:rPr lang="mr-IN">
                <a:latin typeface="Bookman Old Style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Bookman Old Style" charset="0"/>
                <a:ea typeface="ＭＳ Ｐゴシック" charset="0"/>
                <a:cs typeface="ＭＳ Ｐゴシック" charset="0"/>
              </a:rPr>
              <a:t>s what you hope we would tell you.</a:t>
            </a:r>
          </a:p>
          <a:p>
            <a:endParaRPr lang="en-US">
              <a:latin typeface="Bookman Old Style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Bookman Old Style" charset="0"/>
                <a:ea typeface="ＭＳ Ｐゴシック" charset="0"/>
                <a:cs typeface="ＭＳ Ｐゴシック" charset="0"/>
              </a:rPr>
              <a:t>It’s more tricky than that.</a:t>
            </a:r>
          </a:p>
          <a:p>
            <a:r>
              <a:rPr lang="en-US">
                <a:latin typeface="Bookman Old Style" charset="0"/>
                <a:ea typeface="ＭＳ Ｐゴシック" charset="0"/>
                <a:cs typeface="ＭＳ Ｐゴシック" charset="0"/>
              </a:rPr>
              <a:t>It’s not a matter of AI.</a:t>
            </a:r>
          </a:p>
          <a:p>
            <a:r>
              <a:rPr lang="en-US">
                <a:latin typeface="Bookman Old Style" charset="0"/>
                <a:ea typeface="ＭＳ Ｐゴシック" charset="0"/>
                <a:cs typeface="ＭＳ Ｐゴシック" charset="0"/>
              </a:rPr>
              <a:t>Facebook fired editors and replaced them with AI, and humans ridiculed AI within 2 days!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9pPr>
          </a:lstStyle>
          <a:p>
            <a:fld id="{84B8FD64-8FF7-6A48-89C8-3DB5B9F5C1F7}" type="slidenum">
              <a:rPr lang="en-US" sz="1800"/>
              <a:pPr/>
              <a:t>5</a:t>
            </a:fld>
            <a:endParaRPr lang="en-US"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Bookman Old Style" charset="0"/>
                <a:ea typeface="ＭＳ Ｐゴシック" charset="0"/>
                <a:cs typeface="ＭＳ Ｐゴシック" charset="0"/>
              </a:rPr>
              <a:t>You have asked Computer Scientists to discuss the topic, I think that</a:t>
            </a:r>
            <a:r>
              <a:rPr lang="mr-IN">
                <a:latin typeface="Bookman Old Style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Bookman Old Style" charset="0"/>
                <a:ea typeface="ＭＳ Ｐゴシック" charset="0"/>
                <a:cs typeface="ＭＳ Ｐゴシック" charset="0"/>
              </a:rPr>
              <a:t>s what you hope we would tell you.</a:t>
            </a:r>
          </a:p>
          <a:p>
            <a:endParaRPr lang="en-US">
              <a:latin typeface="Bookman Old Style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Bookman Old Style" charset="0"/>
                <a:ea typeface="ＭＳ Ｐゴシック" charset="0"/>
                <a:cs typeface="ＭＳ Ｐゴシック" charset="0"/>
              </a:rPr>
              <a:t>It’s more tricky than that.</a:t>
            </a:r>
          </a:p>
          <a:p>
            <a:r>
              <a:rPr lang="en-US">
                <a:latin typeface="Bookman Old Style" charset="0"/>
                <a:ea typeface="ＭＳ Ｐゴシック" charset="0"/>
                <a:cs typeface="ＭＳ Ｐゴシック" charset="0"/>
              </a:rPr>
              <a:t>It’s not a matter of AI.</a:t>
            </a:r>
          </a:p>
          <a:p>
            <a:r>
              <a:rPr lang="en-US">
                <a:latin typeface="Bookman Old Style" charset="0"/>
                <a:ea typeface="ＭＳ Ｐゴシック" charset="0"/>
                <a:cs typeface="ＭＳ Ｐゴシック" charset="0"/>
              </a:rPr>
              <a:t>Facebook fired editors and replaced them with AI, and humans ridiculed AI within 2 days!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9pPr>
          </a:lstStyle>
          <a:p>
            <a:fld id="{84B8FD64-8FF7-6A48-89C8-3DB5B9F5C1F7}" type="slidenum">
              <a:rPr lang="en-US" sz="1800"/>
              <a:pPr/>
              <a:t>6</a:t>
            </a:fld>
            <a:endParaRPr 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8084-E2B9-664E-9997-02D167F5843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8084-E2B9-664E-9997-02D167F5843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65B7-3D83-F942-A24D-B03BFAADDE1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DFB65B7-3D83-F942-A24D-B03BFAADDE1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8084-E2B9-664E-9997-02D167F5843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8084-E2B9-664E-9997-02D167F5843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DFB65B7-3D83-F942-A24D-B03BFAADDE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8084-E2B9-664E-9997-02D167F5843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FB65B7-3D83-F942-A24D-B03BFAADDE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AF78084-E2B9-664E-9997-02D167F5843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65B7-3D83-F942-A24D-B03BFAADDE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8084-E2B9-664E-9997-02D167F5843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DFB65B7-3D83-F942-A24D-B03BFAADDE1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8084-E2B9-664E-9997-02D167F5843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DFB65B7-3D83-F942-A24D-B03BFAADD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8084-E2B9-664E-9997-02D167F5843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FB65B7-3D83-F942-A24D-B03BFAADD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8084-E2B9-664E-9997-02D167F5843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DFB65B7-3D83-F942-A24D-B03BFAADDE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AF78084-E2B9-664E-9997-02D167F5843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AF78084-E2B9-664E-9997-02D167F5843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FB65B7-3D83-F942-A24D-B03BFAADDE1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2334" y="0"/>
            <a:ext cx="9186334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0"/>
            <a:ext cx="7265988" cy="9334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Arial Black"/>
                <a:ea typeface="+mj-ea"/>
                <a:cs typeface="Arial Black"/>
              </a:rPr>
              <a:t>CS 115: COMPUTING FOR THE SOCIO-TECHNO WEB</a:t>
            </a:r>
            <a:endParaRPr lang="en-US" sz="3200" dirty="0">
              <a:solidFill>
                <a:schemeClr val="tx1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562600"/>
            <a:ext cx="7467600" cy="7493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 Black"/>
                <a:cs typeface="Arial Black"/>
              </a:rPr>
              <a:t>TwitterTrails</a:t>
            </a:r>
            <a:endParaRPr lang="en-US" sz="28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6349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533400"/>
            <a:ext cx="4098925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533400"/>
            <a:ext cx="18843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424113"/>
            <a:ext cx="192881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81288"/>
            <a:ext cx="20351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809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16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err="1" smtClean="0"/>
              <a:t>bit.ly</a:t>
            </a:r>
            <a:r>
              <a:rPr lang="en-US" sz="6000" dirty="0"/>
              <a:t>/115S2018PRE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5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charset="0"/>
                <a:ea typeface="ＭＳ Ｐゴシック" charset="0"/>
                <a:cs typeface="ＭＳ Ｐゴシック" charset="0"/>
              </a:rPr>
              <a:t>Twitter Primer</a:t>
            </a:r>
          </a:p>
        </p:txBody>
      </p:sp>
      <p:sp>
        <p:nvSpPr>
          <p:cNvPr id="100354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b="1">
                <a:latin typeface="Calisto MT" charset="0"/>
                <a:ea typeface="ＭＳ Ｐゴシック" charset="0"/>
                <a:cs typeface="ＭＳ Ｐゴシック" charset="0"/>
              </a:rPr>
              <a:t>Twitter </a:t>
            </a:r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is a short message service</a:t>
            </a:r>
          </a:p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It allows you to:</a:t>
            </a:r>
          </a:p>
          <a:p>
            <a:r>
              <a:rPr lang="en-US" b="1">
                <a:solidFill>
                  <a:srgbClr val="FF0000"/>
                </a:solidFill>
                <a:latin typeface="Calisto MT" charset="0"/>
                <a:ea typeface="ＭＳ Ｐゴシック" charset="0"/>
                <a:cs typeface="ＭＳ Ｐゴシック" charset="0"/>
              </a:rPr>
              <a:t>Tweet </a:t>
            </a:r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= </a:t>
            </a:r>
          </a:p>
          <a:p>
            <a:pPr lvl="1"/>
            <a:r>
              <a:rPr lang="en-US">
                <a:latin typeface="Calisto MT" charset="0"/>
                <a:ea typeface="ＭＳ Ｐゴシック" charset="0"/>
              </a:rPr>
              <a:t>send a message to those who follow what you say</a:t>
            </a:r>
          </a:p>
          <a:p>
            <a:r>
              <a:rPr lang="en-US" b="1">
                <a:solidFill>
                  <a:srgbClr val="FF0000"/>
                </a:solidFill>
                <a:latin typeface="Calisto MT" charset="0"/>
                <a:ea typeface="ＭＳ Ｐゴシック" charset="0"/>
                <a:cs typeface="ＭＳ Ｐゴシック" charset="0"/>
              </a:rPr>
              <a:t>Re-tweet </a:t>
            </a:r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= </a:t>
            </a:r>
          </a:p>
          <a:p>
            <a:pPr lvl="1"/>
            <a:r>
              <a:rPr lang="en-US">
                <a:latin typeface="Calisto MT" charset="0"/>
                <a:ea typeface="ＭＳ Ｐゴシック" charset="0"/>
              </a:rPr>
              <a:t>send to your followers something you received</a:t>
            </a:r>
          </a:p>
          <a:p>
            <a:r>
              <a:rPr lang="en-US" b="1">
                <a:solidFill>
                  <a:srgbClr val="FF0000"/>
                </a:solidFill>
                <a:latin typeface="Calisto MT" charset="0"/>
                <a:ea typeface="ＭＳ Ｐゴシック" charset="0"/>
                <a:cs typeface="ＭＳ Ｐゴシック" charset="0"/>
              </a:rPr>
              <a:t>Reply </a:t>
            </a:r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= </a:t>
            </a:r>
          </a:p>
          <a:p>
            <a:pPr lvl="1"/>
            <a:r>
              <a:rPr lang="en-US">
                <a:latin typeface="Calisto MT" charset="0"/>
                <a:ea typeface="ＭＳ Ｐゴシック" charset="0"/>
              </a:rPr>
              <a:t>send a specific user a message, also seen by your followers (@user)</a:t>
            </a:r>
          </a:p>
          <a:p>
            <a:pPr lvl="1"/>
            <a:endParaRPr lang="en-US">
              <a:latin typeface="Calisto MT" charset="0"/>
              <a:ea typeface="ＭＳ Ｐゴシック" charset="0"/>
            </a:endParaRPr>
          </a:p>
          <a:p>
            <a:pPr lvl="1"/>
            <a:endParaRPr lang="en-US">
              <a:latin typeface="Calisto MT" charset="0"/>
              <a:ea typeface="ＭＳ Ｐゴシック" charset="0"/>
            </a:endParaRPr>
          </a:p>
          <a:p>
            <a:pPr lvl="1"/>
            <a:endParaRPr lang="en-US">
              <a:latin typeface="Calisto MT" charset="0"/>
              <a:ea typeface="ＭＳ Ｐゴシック" charset="0"/>
            </a:endParaRPr>
          </a:p>
          <a:p>
            <a:pPr lvl="1"/>
            <a:endParaRPr lang="en-US">
              <a:latin typeface="Calisto MT" charset="0"/>
              <a:ea typeface="ＭＳ Ｐゴシック" charset="0"/>
            </a:endParaRPr>
          </a:p>
          <a:p>
            <a:pPr lvl="1"/>
            <a:endParaRPr lang="en-US">
              <a:latin typeface="Calisto MT" charset="0"/>
              <a:ea typeface="ＭＳ Ｐゴシック" charset="0"/>
            </a:endParaRPr>
          </a:p>
          <a:p>
            <a:pPr lvl="1"/>
            <a:endParaRPr lang="en-US">
              <a:latin typeface="Calisto MT" charset="0"/>
              <a:ea typeface="ＭＳ Ｐゴシック" charset="0"/>
            </a:endParaRPr>
          </a:p>
          <a:p>
            <a:r>
              <a:rPr lang="en-US" b="1">
                <a:solidFill>
                  <a:srgbClr val="FF0000"/>
                </a:solidFill>
                <a:latin typeface="Calisto MT" charset="0"/>
                <a:ea typeface="ＭＳ Ｐゴシック" charset="0"/>
                <a:cs typeface="ＭＳ Ｐゴシック" charset="0"/>
              </a:rPr>
              <a:t>Direct-message </a:t>
            </a:r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= </a:t>
            </a:r>
          </a:p>
          <a:p>
            <a:pPr lvl="1"/>
            <a:r>
              <a:rPr lang="en-US">
                <a:latin typeface="Calisto MT" charset="0"/>
                <a:ea typeface="ＭＳ Ｐゴシック" charset="0"/>
              </a:rPr>
              <a:t>send a specific user a message, no one else sees it</a:t>
            </a:r>
          </a:p>
        </p:txBody>
      </p:sp>
      <p:pic>
        <p:nvPicPr>
          <p:cNvPr id="100355" name="Picture 3" descr="imag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667000"/>
            <a:ext cx="1766887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7081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5" descr="imag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10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Mis</a:t>
            </a:r>
            <a:r>
              <a:rPr lang="en-US" dirty="0" smtClean="0"/>
              <a:t>) Information in Social Media</a:t>
            </a:r>
            <a:endParaRPr lang="en-US" dirty="0"/>
          </a:p>
        </p:txBody>
      </p:sp>
      <p:pic>
        <p:nvPicPr>
          <p:cNvPr id="6" name="Picture 5" descr="Screenshot 2017-09-26 12.56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9" y="1447494"/>
            <a:ext cx="5655732" cy="5241176"/>
          </a:xfrm>
          <a:prstGeom prst="rect">
            <a:avLst/>
          </a:prstGeom>
        </p:spPr>
      </p:pic>
      <p:pic>
        <p:nvPicPr>
          <p:cNvPr id="3" name="Picture 2" descr="Screenshot 2018-01-10 12.39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58" y="3213100"/>
            <a:ext cx="6655812" cy="31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38133" y="3826933"/>
            <a:ext cx="2048934" cy="135466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98933" cy="84666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Can we solve the problem through technology?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7252" y="1415575"/>
            <a:ext cx="6922026" cy="4890448"/>
            <a:chOff x="917252" y="1415575"/>
            <a:chExt cx="6922026" cy="4890448"/>
          </a:xfrm>
        </p:grpSpPr>
        <p:grpSp>
          <p:nvGrpSpPr>
            <p:cNvPr id="7" name="Group 6"/>
            <p:cNvGrpSpPr/>
            <p:nvPr/>
          </p:nvGrpSpPr>
          <p:grpSpPr>
            <a:xfrm>
              <a:off x="917252" y="1415575"/>
              <a:ext cx="6922026" cy="4890448"/>
              <a:chOff x="917252" y="1415575"/>
              <a:chExt cx="6922026" cy="4890448"/>
            </a:xfrm>
          </p:grpSpPr>
          <p:pic>
            <p:nvPicPr>
              <p:cNvPr id="5" name="Picture 4" descr="i-have-questions-web-friendly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252" y="1415575"/>
                <a:ext cx="6922026" cy="489044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6" name="Oval 5"/>
              <p:cNvSpPr/>
              <p:nvPr/>
            </p:nvSpPr>
            <p:spPr>
              <a:xfrm>
                <a:off x="4445997" y="1517173"/>
                <a:ext cx="2056402" cy="13943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378265" y="1609635"/>
              <a:ext cx="22088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Go to </a:t>
              </a:r>
              <a:r>
                <a:rPr lang="en-US" dirty="0" err="1"/>
                <a:t>I</a:t>
              </a:r>
              <a:r>
                <a:rPr lang="en-US" dirty="0" err="1" smtClean="0"/>
                <a:t>S_IT_TRUE.com</a:t>
              </a:r>
              <a:endParaRPr lang="en-US" dirty="0" smtClean="0"/>
            </a:p>
            <a:p>
              <a:pPr algn="ctr"/>
              <a:r>
                <a:rPr lang="en-US" dirty="0" smtClean="0"/>
                <a:t>and click on ANSWERS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642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38133" y="3826933"/>
            <a:ext cx="2048934" cy="135466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70" y="136325"/>
            <a:ext cx="8697853" cy="84666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Can Technology help in solving the problem ?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7252" y="1415575"/>
            <a:ext cx="6922026" cy="4890448"/>
            <a:chOff x="917252" y="1415575"/>
            <a:chExt cx="6922026" cy="4890448"/>
          </a:xfrm>
        </p:grpSpPr>
        <p:grpSp>
          <p:nvGrpSpPr>
            <p:cNvPr id="7" name="Group 6"/>
            <p:cNvGrpSpPr/>
            <p:nvPr/>
          </p:nvGrpSpPr>
          <p:grpSpPr>
            <a:xfrm>
              <a:off x="917252" y="1415575"/>
              <a:ext cx="6922026" cy="4890448"/>
              <a:chOff x="917252" y="1415575"/>
              <a:chExt cx="6922026" cy="4890448"/>
            </a:xfrm>
          </p:grpSpPr>
          <p:pic>
            <p:nvPicPr>
              <p:cNvPr id="5" name="Picture 4" descr="i-have-questions-web-friendly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252" y="1415575"/>
                <a:ext cx="6922026" cy="489044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6" name="Oval 5"/>
              <p:cNvSpPr/>
              <p:nvPr/>
            </p:nvSpPr>
            <p:spPr>
              <a:xfrm>
                <a:off x="4445997" y="1517173"/>
                <a:ext cx="2056402" cy="13943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292655" y="1690010"/>
              <a:ext cx="23426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Go to </a:t>
              </a:r>
              <a:r>
                <a:rPr lang="en-US" sz="1600" dirty="0" err="1" smtClean="0"/>
                <a:t>TWITTERTRAILS.com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and run an investigation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017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can </a:t>
            </a:r>
            <a:r>
              <a:rPr lang="en-US" i="1" dirty="0" smtClean="0"/>
              <a:t>help investigate</a:t>
            </a:r>
            <a:r>
              <a:rPr lang="en-US" dirty="0" smtClean="0"/>
              <a:t> stories</a:t>
            </a:r>
            <a:endParaRPr lang="en-US" dirty="0"/>
          </a:p>
        </p:txBody>
      </p:sp>
      <p:pic>
        <p:nvPicPr>
          <p:cNvPr id="4" name="Picture 3" descr="plane-in-the-se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" y="1580074"/>
            <a:ext cx="3133063" cy="4693728"/>
          </a:xfrm>
          <a:prstGeom prst="rect">
            <a:avLst/>
          </a:prstGeom>
        </p:spPr>
      </p:pic>
      <p:pic>
        <p:nvPicPr>
          <p:cNvPr id="5" name="Picture 4" descr="Screen Shot 2014-10-22 at 4.18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48" y="1580074"/>
            <a:ext cx="3157896" cy="2238391"/>
          </a:xfrm>
          <a:prstGeom prst="rect">
            <a:avLst/>
          </a:prstGeom>
        </p:spPr>
      </p:pic>
      <p:pic>
        <p:nvPicPr>
          <p:cNvPr id="6" name="Picture 5" descr="Screen Shot 2014-10-22 at 4.19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47" y="3833910"/>
            <a:ext cx="3137003" cy="2439891"/>
          </a:xfrm>
          <a:prstGeom prst="rect">
            <a:avLst/>
          </a:prstGeom>
        </p:spPr>
      </p:pic>
      <p:pic>
        <p:nvPicPr>
          <p:cNvPr id="7" name="Picture 6" descr="Screen Shot 2014-10-22 at 4.23.0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50" y="1600205"/>
            <a:ext cx="2846249" cy="4057599"/>
          </a:xfrm>
          <a:prstGeom prst="rect">
            <a:avLst/>
          </a:prstGeom>
        </p:spPr>
      </p:pic>
      <p:pic>
        <p:nvPicPr>
          <p:cNvPr id="8" name="Picture 7" descr="Screen Shot 2014-10-22 at 4.23.5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44" y="4236086"/>
            <a:ext cx="2825355" cy="2042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4133" y="987551"/>
            <a:ext cx="8195734" cy="11799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Story = Tweets in last 10 days collected through keywords.</a:t>
            </a:r>
            <a:br>
              <a:rPr lang="en-US" sz="2400" dirty="0" smtClean="0"/>
            </a:br>
            <a:r>
              <a:rPr lang="en-US" sz="2400" dirty="0" smtClean="0"/>
              <a:t>Could be related to a rumor, some event, or a meme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935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7801"/>
            <a:ext cx="8534400" cy="939800"/>
          </a:xfrm>
        </p:spPr>
        <p:txBody>
          <a:bodyPr>
            <a:noAutofit/>
          </a:bodyPr>
          <a:lstStyle/>
          <a:p>
            <a:r>
              <a:rPr lang="en-US" sz="2800" dirty="0"/>
              <a:t>Claim:  </a:t>
            </a:r>
            <a:br>
              <a:rPr lang="en-US" sz="2800" dirty="0"/>
            </a:br>
            <a:r>
              <a:rPr lang="en-US" sz="2800" dirty="0" err="1" smtClean="0"/>
              <a:t>Melania</a:t>
            </a:r>
            <a:r>
              <a:rPr lang="en-US" sz="2800" dirty="0" smtClean="0"/>
              <a:t> </a:t>
            </a:r>
            <a:r>
              <a:rPr lang="en-US" sz="2800" dirty="0"/>
              <a:t>Trump had an exorcist in the White House</a:t>
            </a:r>
          </a:p>
        </p:txBody>
      </p:sp>
      <p:pic>
        <p:nvPicPr>
          <p:cNvPr id="3" name="Picture 2" descr="Screenshot 2018-02-25 12.30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6" y="1353438"/>
            <a:ext cx="5853908" cy="550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TwitterTrails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 err="1" smtClean="0"/>
              <a:t>bit.ly</a:t>
            </a:r>
            <a:r>
              <a:rPr lang="en-US" sz="5400" dirty="0"/>
              <a:t>/115S2018TT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6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6790</TotalTime>
  <Words>318</Words>
  <Application>Microsoft Macintosh PowerPoint</Application>
  <PresentationFormat>On-screen Show (4:3)</PresentationFormat>
  <Paragraphs>55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CS 115: COMPUTING FOR THE SOCIO-TECHNO WEB</vt:lpstr>
      <vt:lpstr>Please complete</vt:lpstr>
      <vt:lpstr>Twitter Primer</vt:lpstr>
      <vt:lpstr>(Mis) Information in Social Media</vt:lpstr>
      <vt:lpstr>Can we solve the problem through technology?</vt:lpstr>
      <vt:lpstr>Can Technology help in solving the problem ?</vt:lpstr>
      <vt:lpstr>Technology can help investigate stories</vt:lpstr>
      <vt:lpstr>Claim:   Melania Trump had an exorcist in the White House</vt:lpstr>
      <vt:lpstr>Check the TwitterTrails Story</vt:lpstr>
    </vt:vector>
  </TitlesOfParts>
  <Company>Wellesley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Twitter TRAILS: A System for Monitoring the Propagation of Rumors</dc:title>
  <dc:creator>Takis Metaxas</dc:creator>
  <cp:lastModifiedBy>Takis Metaxas</cp:lastModifiedBy>
  <cp:revision>107</cp:revision>
  <cp:lastPrinted>2017-02-27T14:30:31Z</cp:lastPrinted>
  <dcterms:created xsi:type="dcterms:W3CDTF">2014-10-20T01:37:34Z</dcterms:created>
  <dcterms:modified xsi:type="dcterms:W3CDTF">2018-02-25T17:37:47Z</dcterms:modified>
</cp:coreProperties>
</file>