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lvl1pPr defTabSz="457200">
      <a:defRPr>
        <a:latin typeface="Arial"/>
        <a:ea typeface="Arial"/>
        <a:cs typeface="Arial"/>
        <a:sym typeface="Arial"/>
      </a:defRPr>
    </a:lvl1pPr>
    <a:lvl2pPr indent="457200" defTabSz="457200">
      <a:defRPr>
        <a:latin typeface="Arial"/>
        <a:ea typeface="Arial"/>
        <a:cs typeface="Arial"/>
        <a:sym typeface="Arial"/>
      </a:defRPr>
    </a:lvl2pPr>
    <a:lvl3pPr indent="914400" defTabSz="457200">
      <a:defRPr>
        <a:latin typeface="Arial"/>
        <a:ea typeface="Arial"/>
        <a:cs typeface="Arial"/>
        <a:sym typeface="Arial"/>
      </a:defRPr>
    </a:lvl3pPr>
    <a:lvl4pPr indent="1371600" defTabSz="457200">
      <a:defRPr>
        <a:latin typeface="Arial"/>
        <a:ea typeface="Arial"/>
        <a:cs typeface="Arial"/>
        <a:sym typeface="Arial"/>
      </a:defRPr>
    </a:lvl4pPr>
    <a:lvl5pPr indent="1828800" defTabSz="457200">
      <a:defRPr>
        <a:latin typeface="Arial"/>
        <a:ea typeface="Arial"/>
        <a:cs typeface="Arial"/>
        <a:sym typeface="Arial"/>
      </a:defRPr>
    </a:lvl5pPr>
    <a:lvl6pPr indent="2286000" defTabSz="457200">
      <a:defRPr>
        <a:latin typeface="Arial"/>
        <a:ea typeface="Arial"/>
        <a:cs typeface="Arial"/>
        <a:sym typeface="Arial"/>
      </a:defRPr>
    </a:lvl6pPr>
    <a:lvl7pPr indent="2743200" defTabSz="457200">
      <a:defRPr>
        <a:latin typeface="Arial"/>
        <a:ea typeface="Arial"/>
        <a:cs typeface="Arial"/>
        <a:sym typeface="Arial"/>
      </a:defRPr>
    </a:lvl7pPr>
    <a:lvl8pPr indent="3200400" defTabSz="457200">
      <a:defRPr>
        <a:latin typeface="Arial"/>
        <a:ea typeface="Arial"/>
        <a:cs typeface="Arial"/>
        <a:sym typeface="Arial"/>
      </a:defRPr>
    </a:lvl8pPr>
    <a:lvl9pPr indent="3657600" defTabSz="457200">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6"/>
          </a:solidFill>
        </a:fill>
      </a:tcStyle>
    </a:wholeTbl>
    <a:band2H>
      <a:tcTxStyle/>
      <a:tcStyle>
        <a:tcBdr/>
        <a:fill>
          <a:solidFill>
            <a:srgbClr val="ECECEC"/>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3E3"/>
          </a:solidFill>
        </a:fill>
      </a:tcStyle>
    </a:wholeTbl>
    <a:band2H>
      <a:tcTxStyle/>
      <a:tcStyle>
        <a:tcBdr/>
        <a:fill>
          <a:solidFill>
            <a:srgbClr val="E9EAF2"/>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4DB"/>
          </a:solidFill>
        </a:fill>
      </a:tcStyle>
    </a:wholeTbl>
    <a:band2H>
      <a:tcTxStyle/>
      <a:tcStyle>
        <a:tcBdr/>
        <a:fill>
          <a:solidFill>
            <a:srgbClr val="F2F2EE"/>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A7A7A"/>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A7A7A"/>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Franc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Francis_Walsingham" TargetMode="External"/><Relationship Id="rId5" Type="http://schemas.openxmlformats.org/officeDocument/2006/relationships/hyperlink" Target="http://en.wikipedia.org/wiki/Babington_Plot" TargetMode="External"/><Relationship Id="rId4" Type="http://schemas.openxmlformats.org/officeDocument/2006/relationships/hyperlink" Target="http://en.wikipedia.org/wiki/Treas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image source: http://www.igenii.com/blog/Social%20Media/social-media/</a:t>
            </a:r>
          </a:p>
          <a:p>
            <a:pPr lvl="0">
              <a:lnSpc>
                <a:spcPct val="100000"/>
              </a:lnSpc>
              <a:spcBef>
                <a:spcPts val="400"/>
              </a:spcBef>
              <a:defRPr sz="1800"/>
            </a:pPr>
            <a:r>
              <a:rPr sz="1200">
                <a:latin typeface="Calibri"/>
                <a:ea typeface="Calibri"/>
                <a:cs typeface="Calibri"/>
                <a:sym typeface="Calibri"/>
              </a:rPr>
              <a:t>twitter.com</a:t>
            </a:r>
          </a:p>
          <a:p>
            <a:pPr lvl="0">
              <a:lnSpc>
                <a:spcPct val="100000"/>
              </a:lnSpc>
              <a:spcBef>
                <a:spcPts val="400"/>
              </a:spcBef>
              <a:defRPr sz="1800"/>
            </a:pPr>
            <a:r>
              <a:rPr sz="1200">
                <a:latin typeface="Calibri"/>
                <a:ea typeface="Calibri"/>
                <a:cs typeface="Calibri"/>
                <a:sym typeface="Calibri"/>
              </a:rPr>
              <a:t>http://www.worthofweb.com/blog/case-study-this-revolution-will-be-tweeted/</a:t>
            </a:r>
          </a:p>
          <a:p>
            <a:pPr lvl="0">
              <a:lnSpc>
                <a:spcPct val="100000"/>
              </a:lnSpc>
              <a:spcBef>
                <a:spcPts val="400"/>
              </a:spcBef>
              <a:defRPr sz="1800"/>
            </a:pPr>
            <a:r>
              <a:rPr sz="1200">
                <a:latin typeface="Calibri"/>
                <a:ea typeface="Calibri"/>
                <a:cs typeface="Calibri"/>
                <a:sym typeface="Calibri"/>
              </a:rPr>
              <a:t>http://foxwoodonlinemarketing.typepad.com/my-blog/social-media/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pPr lvl="0"/>
            <a:endParaRPr/>
          </a:p>
        </p:txBody>
      </p:sp>
      <p:sp>
        <p:nvSpPr>
          <p:cNvPr id="227" name="Shape 22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Put up frequency table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pPr lvl="0"/>
            <a:endParaRPr/>
          </a:p>
        </p:txBody>
      </p:sp>
      <p:sp>
        <p:nvSpPr>
          <p:cNvPr id="301" name="Shape 30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12 o’s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pPr lvl="0"/>
            <a:endParaRPr/>
          </a:p>
        </p:txBody>
      </p:sp>
      <p:sp>
        <p:nvSpPr>
          <p:cNvPr id="375" name="Shape 37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And 10 v’s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pPr lvl="0"/>
            <a:endParaRPr/>
          </a:p>
        </p:txBody>
      </p:sp>
      <p:sp>
        <p:nvSpPr>
          <p:cNvPr id="449" name="Shape 44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Pattern: V6o = t_e appears twice =&gt; 6=h, THE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pPr lvl="0"/>
            <a:endParaRPr/>
          </a:p>
        </p:txBody>
      </p:sp>
      <p:sp>
        <p:nvSpPr>
          <p:cNvPr id="523" name="Shape 52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Ub = t_ appears twice =&gt; b=o, 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pPr lvl="0"/>
            <a:endParaRPr/>
          </a:p>
        </p:txBody>
      </p:sp>
      <p:sp>
        <p:nvSpPr>
          <p:cNvPr id="869" name="Shape 869"/>
          <p:cNvSpPr>
            <a:spLocks noGrp="1"/>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They need to meet</a:t>
            </a:r>
          </a:p>
          <a:p>
            <a:pPr lvl="0">
              <a:lnSpc>
                <a:spcPct val="100000"/>
              </a:lnSpc>
              <a:spcBef>
                <a:spcPts val="400"/>
              </a:spcBef>
              <a:defRPr sz="1800"/>
            </a:pPr>
            <a:r>
              <a:rPr sz="1200">
                <a:latin typeface="Calibri"/>
                <a:ea typeface="Calibri"/>
                <a:cs typeface="Calibri"/>
                <a:sym typeface="Calibri"/>
              </a:rPr>
              <a:t>It can be broken by frequency analysis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prstGeom prst="rect">
            <a:avLst/>
          </a:prstGeom>
        </p:spPr>
        <p:txBody>
          <a:bodyPr/>
          <a:lstStyle/>
          <a:p>
            <a:pPr lvl="0"/>
            <a:endParaRPr/>
          </a:p>
        </p:txBody>
      </p:sp>
      <p:sp>
        <p:nvSpPr>
          <p:cNvPr id="896" name="Shape 89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This idea was first described by the Arabic philosopher and mathematician Al-Kindi, who lived in Baghdad in the ninth century.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prstGeom prst="rect">
            <a:avLst/>
          </a:prstGeom>
        </p:spPr>
        <p:txBody>
          <a:bodyPr/>
          <a:lstStyle/>
          <a:p>
            <a:pPr lvl="0"/>
            <a:endParaRPr/>
          </a:p>
        </p:txBody>
      </p:sp>
      <p:sp>
        <p:nvSpPr>
          <p:cNvPr id="905" name="Shape 905"/>
          <p:cNvSpPr>
            <a:spLocks noGrp="1"/>
          </p:cNvSpPr>
          <p:nvPr>
            <p:ph type="body" sz="quarter" idx="1"/>
          </p:nvPr>
        </p:nvSpPr>
        <p:spPr>
          <a:prstGeom prst="rect">
            <a:avLst/>
          </a:prstGeom>
        </p:spPr>
        <p:txBody>
          <a:bodyPr/>
          <a:lstStyle/>
          <a:p>
            <a:pPr lvl="0">
              <a:lnSpc>
                <a:spcPct val="100000"/>
              </a:lnSpc>
              <a:defRPr sz="1800"/>
            </a:pPr>
            <a:r>
              <a:rPr sz="1200" b="1">
                <a:latin typeface="Calibri"/>
                <a:ea typeface="Calibri"/>
                <a:cs typeface="Calibri"/>
                <a:sym typeface="Calibri"/>
              </a:rPr>
              <a:t>Mary, Queen of Scots</a:t>
            </a:r>
            <a:r>
              <a:rPr sz="1200">
                <a:latin typeface="Calibri"/>
                <a:ea typeface="Calibri"/>
                <a:cs typeface="Calibri"/>
                <a:sym typeface="Calibri"/>
              </a:rPr>
              <a:t> (in </a:t>
            </a:r>
            <a:r>
              <a:rPr sz="1200">
                <a:latin typeface="Calibri"/>
                <a:ea typeface="Calibri"/>
                <a:cs typeface="Calibri"/>
                <a:sym typeface="Calibri"/>
                <a:hlinkClick r:id="rId3"/>
              </a:rPr>
              <a:t>France</a:t>
            </a:r>
            <a:r>
              <a:rPr sz="1200">
                <a:latin typeface="Calibri"/>
                <a:ea typeface="Calibri"/>
                <a:cs typeface="Calibri"/>
                <a:sym typeface="Calibri"/>
              </a:rPr>
              <a:t>, as </a:t>
            </a:r>
            <a:r>
              <a:rPr sz="1200" b="1">
                <a:latin typeface="Calibri"/>
                <a:ea typeface="Calibri"/>
                <a:cs typeface="Calibri"/>
                <a:sym typeface="Calibri"/>
              </a:rPr>
              <a:t>Marie Stuart</a:t>
            </a:r>
            <a:r>
              <a:rPr sz="1200">
                <a:latin typeface="Calibri"/>
                <a:ea typeface="Calibri"/>
                <a:cs typeface="Calibri"/>
                <a:sym typeface="Calibri"/>
              </a:rPr>
              <a:t>) (8 December 1542 – 8 February 1587) Mary was put on trial for </a:t>
            </a:r>
            <a:r>
              <a:rPr sz="1200">
                <a:latin typeface="Calibri"/>
                <a:ea typeface="Calibri"/>
                <a:cs typeface="Calibri"/>
                <a:sym typeface="Calibri"/>
                <a:hlinkClick r:id="rId4"/>
              </a:rPr>
              <a:t>treason</a:t>
            </a:r>
            <a:r>
              <a:rPr sz="1200">
                <a:latin typeface="Calibri"/>
                <a:ea typeface="Calibri"/>
                <a:cs typeface="Calibri"/>
                <a:sym typeface="Calibri"/>
              </a:rPr>
              <a:t> after being implicated in the </a:t>
            </a:r>
            <a:r>
              <a:rPr sz="1200">
                <a:latin typeface="Calibri"/>
                <a:ea typeface="Calibri"/>
                <a:cs typeface="Calibri"/>
                <a:sym typeface="Calibri"/>
                <a:hlinkClick r:id="rId5"/>
              </a:rPr>
              <a:t>Babington Plot</a:t>
            </a:r>
            <a:r>
              <a:rPr sz="1200">
                <a:latin typeface="Calibri"/>
                <a:ea typeface="Calibri"/>
                <a:cs typeface="Calibri"/>
                <a:sym typeface="Calibri"/>
              </a:rPr>
              <a:t> by her own letters, which Sir </a:t>
            </a:r>
            <a:r>
              <a:rPr sz="1200">
                <a:latin typeface="Calibri"/>
                <a:ea typeface="Calibri"/>
                <a:cs typeface="Calibri"/>
                <a:sym typeface="Calibri"/>
                <a:hlinkClick r:id="rId6"/>
              </a:rPr>
              <a:t>Francis Walsingham</a:t>
            </a:r>
            <a:r>
              <a:rPr sz="1200">
                <a:latin typeface="Calibri"/>
                <a:ea typeface="Calibri"/>
                <a:cs typeface="Calibri"/>
                <a:sym typeface="Calibri"/>
              </a:rPr>
              <a:t> had arranged to come straight to his hands.</a:t>
            </a:r>
          </a:p>
          <a:p>
            <a:pPr lvl="0">
              <a:lnSpc>
                <a:spcPct val="100000"/>
              </a:lnSpc>
              <a:defRPr sz="1800"/>
            </a:pPr>
            <a:r>
              <a:rPr sz="1200">
                <a:latin typeface="Calibri"/>
                <a:ea typeface="Calibri"/>
                <a:cs typeface="Calibri"/>
                <a:sym typeface="Calibri"/>
              </a:rPr>
              <a:t>http://www.simonsingh.net/The_Black_Chamber/maryqueenofscots.html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Shape 916"/>
          <p:cNvSpPr>
            <a:spLocks noGrp="1" noRot="1" noChangeAspect="1"/>
          </p:cNvSpPr>
          <p:nvPr>
            <p:ph type="sldImg"/>
          </p:nvPr>
        </p:nvSpPr>
        <p:spPr>
          <a:prstGeom prst="rect">
            <a:avLst/>
          </a:prstGeom>
        </p:spPr>
        <p:txBody>
          <a:bodyPr/>
          <a:lstStyle/>
          <a:p>
            <a:pPr lvl="0"/>
            <a:endParaRPr/>
          </a:p>
        </p:txBody>
      </p:sp>
      <p:sp>
        <p:nvSpPr>
          <p:cNvPr id="917" name="Shape 917"/>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Published in MDLXXXVII, the year Mary was executed…</a:t>
            </a:r>
          </a:p>
          <a:p>
            <a:pPr lvl="0">
              <a:lnSpc>
                <a:spcPct val="100000"/>
              </a:lnSpc>
              <a:defRPr sz="1800"/>
            </a:pPr>
            <a:r>
              <a:rPr sz="1200">
                <a:latin typeface="Calibri"/>
                <a:ea typeface="Calibri"/>
                <a:cs typeface="Calibri"/>
                <a:sym typeface="Calibri"/>
              </a:rPr>
              <a:t>Yet, they were used later too: Edgar Allen Poe’s mystery story </a:t>
            </a:r>
            <a:r>
              <a:rPr sz="1200" i="1">
                <a:latin typeface="Calibri"/>
                <a:ea typeface="Calibri"/>
                <a:cs typeface="Calibri"/>
                <a:sym typeface="Calibri"/>
              </a:rPr>
              <a:t>The Gold Bug </a:t>
            </a:r>
            <a:r>
              <a:rPr sz="1200">
                <a:latin typeface="Calibri"/>
                <a:ea typeface="Calibri"/>
                <a:cs typeface="Calibri"/>
                <a:sym typeface="Calibri"/>
              </a:rPr>
              <a:t>(1843) and A. Conan Doyle’s Sherlock Holmes mystery </a:t>
            </a:r>
            <a:r>
              <a:rPr sz="1200" i="1">
                <a:latin typeface="Calibri"/>
                <a:ea typeface="Calibri"/>
                <a:cs typeface="Calibri"/>
                <a:sym typeface="Calibri"/>
              </a:rPr>
              <a:t>Adventure of the Dancing Men </a:t>
            </a:r>
            <a:r>
              <a:rPr sz="1200">
                <a:latin typeface="Calibri"/>
                <a:ea typeface="Calibri"/>
                <a:cs typeface="Calibri"/>
                <a:sym typeface="Calibri"/>
              </a:rPr>
              <a:t>(1903) both turn on the decryption of substitution ciphers.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hape 1036"/>
          <p:cNvSpPr>
            <a:spLocks noGrp="1" noRot="1" noChangeAspect="1"/>
          </p:cNvSpPr>
          <p:nvPr>
            <p:ph type="sldImg"/>
          </p:nvPr>
        </p:nvSpPr>
        <p:spPr>
          <a:prstGeom prst="rect">
            <a:avLst/>
          </a:prstGeom>
        </p:spPr>
        <p:txBody>
          <a:bodyPr/>
          <a:lstStyle/>
          <a:p>
            <a:pPr lvl="0"/>
            <a:endParaRPr/>
          </a:p>
        </p:txBody>
      </p:sp>
      <p:sp>
        <p:nvSpPr>
          <p:cNvPr id="1037" name="Shape 1037"/>
          <p:cNvSpPr>
            <a:spLocks noGrp="1"/>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http://thelede.blogs.nytimes.com/2009/09/14/posthumous-apology-to-gay-code-breaker-who-helped-defeat-nazi-germany/?scp=1&amp;sq=turing&amp;st=cse</a:t>
            </a:r>
          </a:p>
          <a:p>
            <a:pPr lvl="0">
              <a:lnSpc>
                <a:spcPct val="100000"/>
              </a:lnSpc>
              <a:spcBef>
                <a:spcPts val="400"/>
              </a:spcBef>
              <a:defRPr sz="1800"/>
            </a:pPr>
            <a:r>
              <a:rPr sz="1200">
                <a:latin typeface="Calibri"/>
                <a:ea typeface="Calibri"/>
                <a:cs typeface="Calibri"/>
                <a:sym typeface="Calibri"/>
              </a:rPr>
              <a:t>https://www.youtube.com/watch?v=mcX7iO_XCFA (Click to watch video)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lvl1pPr>
              <a:lnSpc>
                <a:spcPct val="100000"/>
              </a:lnSpc>
              <a:defRPr sz="1400">
                <a:latin typeface="Calibri"/>
                <a:ea typeface="Calibri"/>
                <a:cs typeface="Calibri"/>
                <a:sym typeface="Calibri"/>
              </a:defRPr>
            </a:lvl1pPr>
          </a:lstStyle>
          <a:p>
            <a:pPr lvl="0">
              <a:defRPr sz="1800"/>
            </a:pPr>
            <a:r>
              <a:rPr sz="1400"/>
              <a:t>NSA is the largest employer of Mathematicians</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Shape 1048"/>
          <p:cNvSpPr>
            <a:spLocks noGrp="1" noRot="1" noChangeAspect="1"/>
          </p:cNvSpPr>
          <p:nvPr>
            <p:ph type="sldImg"/>
          </p:nvPr>
        </p:nvSpPr>
        <p:spPr>
          <a:prstGeom prst="rect">
            <a:avLst/>
          </a:prstGeom>
        </p:spPr>
        <p:txBody>
          <a:bodyPr/>
          <a:lstStyle/>
          <a:p>
            <a:pPr lvl="0"/>
            <a:endParaRPr/>
          </a:p>
        </p:txBody>
      </p:sp>
      <p:sp>
        <p:nvSpPr>
          <p:cNvPr id="1049" name="Shape 104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 photo has the one-time pads that was found on Che Guevara and Kim Philby.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FBI’s most serious problem was “the encryption capability of the people who have an intention to hurt America.” “It used to be,” the senator went on, “that we had the capability to break most codes because of our sophistication.” No more. “The technology has outstripped the code breakers,” he warned.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E-commerce had taken over the discussion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Note that WKH appears 3 times, (THE)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With Shift = -1, IBM -&gt; HAL</a:t>
            </a:r>
          </a:p>
          <a:p>
            <a:pPr lvl="0">
              <a:lnSpc>
                <a:spcPct val="100000"/>
              </a:lnSpc>
              <a:defRPr sz="1800"/>
            </a:pPr>
            <a:r>
              <a:rPr sz="1200">
                <a:latin typeface="Calibri"/>
                <a:ea typeface="Calibri"/>
                <a:cs typeface="Calibri"/>
                <a:sym typeface="Calibri"/>
              </a:rPr>
              <a:t>Caesar’s narrative on the Gallic wars, “All of Gaul is divided into three parts”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“The so-called Binnu code assigns a number in order to each letter in the Italian alphabet and adds three to that number in the ciphertext so that "A" is 4, "B" is 5 and so on.” -- The Register</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Il capo di capi was using Caesar’s cipher to encrypt everything, even his laundry list.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In about 1392, an English author—once thought to be the great English poet Geoffrey Chaucer, although that is now disputed—wrote a manual for use of an astronomical instrument. Parts of this manual, which was entitled </a:t>
            </a:r>
            <a:r>
              <a:rPr sz="1200" i="1">
                <a:latin typeface="Calibri"/>
                <a:ea typeface="Calibri"/>
                <a:cs typeface="Calibri"/>
                <a:sym typeface="Calibri"/>
              </a:rPr>
              <a:t>The Equatorie of the Planetis, </a:t>
            </a:r>
            <a:r>
              <a:rPr sz="1200">
                <a:latin typeface="Calibri"/>
                <a:ea typeface="Calibri"/>
                <a:cs typeface="Calibri"/>
                <a:sym typeface="Calibri"/>
              </a:rPr>
              <a:t>were written in a substitution cipher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Most common letters: E, 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9001125" y="4846637"/>
            <a:ext cx="142875" cy="2011362"/>
          </a:xfrm>
          <a:prstGeom prst="rect">
            <a:avLst/>
          </a:prstGeom>
          <a:solidFill>
            <a:srgbClr val="D1282E"/>
          </a:solidFill>
          <a:ln w="12700">
            <a:miter lim="400000"/>
          </a:ln>
        </p:spPr>
        <p:txBody>
          <a:bodyPr lIns="0" tIns="0" rIns="0" bIns="0" anchor="ctr"/>
          <a:lstStyle/>
          <a:p>
            <a:pPr lvl="0" algn="ctr">
              <a:defRPr>
                <a:solidFill>
                  <a:srgbClr val="FFFFFF"/>
                </a:solidFill>
              </a:defRPr>
            </a:pPr>
            <a:endParaRPr/>
          </a:p>
        </p:txBody>
      </p:sp>
      <p:sp>
        <p:nvSpPr>
          <p:cNvPr id="9" name="Shape 9"/>
          <p:cNvSpPr/>
          <p:nvPr/>
        </p:nvSpPr>
        <p:spPr>
          <a:xfrm>
            <a:off x="9001125" y="0"/>
            <a:ext cx="142875" cy="4846638"/>
          </a:xfrm>
          <a:prstGeom prst="rect">
            <a:avLst/>
          </a:prstGeom>
          <a:solidFill/>
          <a:ln w="12700">
            <a:miter lim="400000"/>
          </a:ln>
        </p:spPr>
        <p:txBody>
          <a:bodyPr lIns="0" tIns="0" rIns="0" bIns="0" anchor="ctr"/>
          <a:lstStyle/>
          <a:p>
            <a:pPr lvl="0" algn="ctr">
              <a:defRPr>
                <a:solidFill>
                  <a:srgbClr val="FFFFFF"/>
                </a:solidFill>
              </a:defRPr>
            </a:pPr>
            <a:endParaRPr/>
          </a:p>
        </p:txBody>
      </p:sp>
      <p:sp>
        <p:nvSpPr>
          <p:cNvPr id="10" name="Shape 10"/>
          <p:cNvSpPr>
            <a:spLocks noGrp="1"/>
          </p:cNvSpPr>
          <p:nvPr>
            <p:ph type="title"/>
          </p:nvPr>
        </p:nvSpPr>
        <p:spPr>
          <a:xfrm>
            <a:off x="457200" y="228598"/>
            <a:ext cx="7772400" cy="4572002"/>
          </a:xfrm>
          <a:prstGeom prst="rect">
            <a:avLst/>
          </a:prstGeom>
        </p:spPr>
        <p:txBody>
          <a:bodyPr anchor="ctr">
            <a:noAutofit/>
          </a:bodyPr>
          <a:lstStyle>
            <a:lvl1pPr>
              <a:defRPr sz="8800" spc="-79">
                <a:solidFill>
                  <a:srgbClr val="000000"/>
                </a:solidFill>
              </a:defRPr>
            </a:lvl1pPr>
          </a:lstStyle>
          <a:p>
            <a:pPr lvl="0">
              <a:defRPr sz="1800" cap="none" spc="0"/>
            </a:pPr>
            <a:r>
              <a:rPr sz="8800" cap="all" spc="-79"/>
              <a:t>Click to edit Master title style</a:t>
            </a:r>
          </a:p>
        </p:txBody>
      </p:sp>
      <p:sp>
        <p:nvSpPr>
          <p:cNvPr id="11" name="Shape 11"/>
          <p:cNvSpPr>
            <a:spLocks noGrp="1"/>
          </p:cNvSpPr>
          <p:nvPr>
            <p:ph type="body" idx="1"/>
          </p:nvPr>
        </p:nvSpPr>
        <p:spPr>
          <a:xfrm>
            <a:off x="457200" y="4800600"/>
            <a:ext cx="6858000" cy="2057400"/>
          </a:xfrm>
          <a:prstGeom prst="rect">
            <a:avLst/>
          </a:prstGeom>
        </p:spPr>
        <p:txBody>
          <a:bodyPr/>
          <a:lstStyle>
            <a:lvl1pPr>
              <a:defRPr b="0" cap="all" spc="120">
                <a:solidFill>
                  <a:srgbClr val="D1282E"/>
                </a:solidFill>
                <a:latin typeface="Arial Black"/>
                <a:ea typeface="Arial Black"/>
                <a:cs typeface="Arial Black"/>
                <a:sym typeface="Arial Black"/>
              </a:defRPr>
            </a:lvl1pPr>
          </a:lstStyle>
          <a:p>
            <a:pPr lvl="0">
              <a:defRPr sz="1800" cap="none" spc="0">
                <a:solidFill>
                  <a:srgbClr val="000000"/>
                </a:solidFill>
              </a:defRPr>
            </a:pPr>
            <a:r>
              <a:rPr sz="2000" cap="all" spc="120">
                <a:solidFill>
                  <a:srgbClr val="D1282E"/>
                </a:solidFill>
              </a:rPr>
              <a:t>Click to edit Master subtitle style</a:t>
            </a:r>
          </a:p>
        </p:txBody>
      </p:sp>
      <p:sp>
        <p:nvSpPr>
          <p:cNvPr id="12" name="Shape 12"/>
          <p:cNvSpPr>
            <a:spLocks noGrp="1"/>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5" name="Shape 45"/>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46" name="Shape 46"/>
          <p:cNvSpPr>
            <a:spLocks noGrp="1"/>
          </p:cNvSpPr>
          <p:nvPr>
            <p:ph type="body" idx="1"/>
          </p:nvPr>
        </p:nvSpPr>
        <p:spPr>
          <a:xfrm>
            <a:off x="457200" y="1752600"/>
            <a:ext cx="7620000" cy="5105400"/>
          </a:xfrm>
          <a:prstGeom prst="rect">
            <a:avLst/>
          </a:prstGeom>
        </p:spPr>
        <p:txBody>
          <a:bodyPr/>
          <a:lstStyle/>
          <a:p>
            <a:pPr lvl="0">
              <a:defRPr sz="1800" b="0"/>
            </a:pPr>
            <a:r>
              <a:rPr sz="2000" b="1"/>
              <a:t>Click to edit Master text styles</a:t>
            </a:r>
          </a:p>
          <a:p>
            <a:pPr lvl="1">
              <a:defRPr sz="1800" b="0"/>
            </a:pPr>
            <a:r>
              <a:rPr sz="2000" b="1"/>
              <a:t>Second level</a:t>
            </a:r>
          </a:p>
          <a:p>
            <a:pPr lvl="2">
              <a:defRPr sz="1800" b="0"/>
            </a:pPr>
            <a:r>
              <a:rPr sz="2000" b="1"/>
              <a:t>Third level</a:t>
            </a:r>
          </a:p>
          <a:p>
            <a:pPr lvl="3">
              <a:defRPr sz="1800" b="0"/>
            </a:pPr>
            <a:r>
              <a:rPr sz="2000" b="1"/>
              <a:t>Fourth level</a:t>
            </a:r>
          </a:p>
          <a:p>
            <a:pPr lvl="4">
              <a:defRPr sz="1800" b="0"/>
            </a:pPr>
            <a:r>
              <a:rPr sz="2000" b="1"/>
              <a:t>Fifth level</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50" name="Shape 50"/>
          <p:cNvSpPr>
            <a:spLocks noGrp="1"/>
          </p:cNvSpPr>
          <p:nvPr>
            <p:ph type="body" idx="1"/>
          </p:nvPr>
        </p:nvSpPr>
        <p:spPr>
          <a:prstGeom prst="rect">
            <a:avLst/>
          </a:prstGeom>
        </p:spPr>
        <p:txBody>
          <a:bodyPr/>
          <a:lstStyle/>
          <a:p>
            <a:pPr lvl="0">
              <a:defRPr sz="1800" b="0"/>
            </a:pPr>
            <a:r>
              <a:rPr sz="2000" b="1"/>
              <a:t>Click to edit Master text styles</a:t>
            </a:r>
          </a:p>
          <a:p>
            <a:pPr lvl="1">
              <a:defRPr sz="1800" b="0"/>
            </a:pPr>
            <a:r>
              <a:rPr sz="2000" b="1"/>
              <a:t>Second level</a:t>
            </a:r>
          </a:p>
          <a:p>
            <a:pPr lvl="2">
              <a:defRPr sz="1800" b="0"/>
            </a:pPr>
            <a:r>
              <a:rPr sz="2000" b="1"/>
              <a:t>Third level</a:t>
            </a:r>
          </a:p>
          <a:p>
            <a:pPr lvl="3">
              <a:defRPr sz="1800" b="0"/>
            </a:pPr>
            <a:r>
              <a:rPr sz="2000" b="1"/>
              <a:t>Fourth level</a:t>
            </a:r>
          </a:p>
          <a:p>
            <a:pPr lvl="4">
              <a:defRPr sz="1800" b="0"/>
            </a:pPr>
            <a:r>
              <a:rPr sz="2000" b="1"/>
              <a:t>Fifth level</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4 Content">
    <p:spTree>
      <p:nvGrpSpPr>
        <p:cNvPr id="1" name=""/>
        <p:cNvGrpSpPr/>
        <p:nvPr/>
      </p:nvGrpSpPr>
      <p:grpSpPr>
        <a:xfrm>
          <a:off x="0" y="0"/>
          <a:ext cx="0" cy="0"/>
          <a:chOff x="0" y="0"/>
          <a:chExt cx="0" cy="0"/>
        </a:xfrm>
      </p:grpSpPr>
      <p:sp>
        <p:nvSpPr>
          <p:cNvPr id="53" name="Shape 53"/>
          <p:cNvSpPr>
            <a:spLocks noGrp="1"/>
          </p:cNvSpPr>
          <p:nvPr>
            <p:ph type="title"/>
          </p:nvPr>
        </p:nvSpPr>
        <p:spPr>
          <a:xfrm>
            <a:off x="457200" y="0"/>
            <a:ext cx="8229600" cy="1828800"/>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54" name="Shape 54"/>
          <p:cNvSpPr>
            <a:spLocks noGrp="1"/>
          </p:cNvSpPr>
          <p:nvPr>
            <p:ph type="body" idx="1"/>
          </p:nvPr>
        </p:nvSpPr>
        <p:spPr>
          <a:xfrm>
            <a:off x="457200" y="1981200"/>
            <a:ext cx="4038600" cy="3581400"/>
          </a:xfrm>
          <a:prstGeom prst="rect">
            <a:avLst/>
          </a:prstGeom>
        </p:spPr>
        <p:txBody>
          <a:bodyPr/>
          <a:lstStyle/>
          <a:p>
            <a:pPr lvl="0">
              <a:defRPr sz="1800" b="0"/>
            </a:pPr>
            <a:r>
              <a:rPr sz="2000" b="1"/>
              <a:t>Click to edit Master text styles</a:t>
            </a:r>
          </a:p>
          <a:p>
            <a:pPr lvl="1">
              <a:defRPr sz="1800" b="0"/>
            </a:pPr>
            <a:r>
              <a:rPr sz="2000" b="1"/>
              <a:t>Second level</a:t>
            </a:r>
          </a:p>
          <a:p>
            <a:pPr lvl="2">
              <a:defRPr sz="1800" b="0"/>
            </a:pPr>
            <a:r>
              <a:rPr sz="2000" b="1"/>
              <a:t>Third level</a:t>
            </a:r>
          </a:p>
          <a:p>
            <a:pPr lvl="3">
              <a:defRPr sz="1800" b="0"/>
            </a:pPr>
            <a:r>
              <a:rPr sz="2000" b="1"/>
              <a:t>Fourth level</a:t>
            </a:r>
          </a:p>
          <a:p>
            <a:pPr lvl="4">
              <a:defRPr sz="1800" b="0"/>
            </a:pPr>
            <a:r>
              <a:rPr sz="2000" b="1"/>
              <a:t>Fifth level</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15" name="Shape 15"/>
          <p:cNvSpPr>
            <a:spLocks noGrp="1"/>
          </p:cNvSpPr>
          <p:nvPr>
            <p:ph type="body" idx="1"/>
          </p:nvPr>
        </p:nvSpPr>
        <p:spPr>
          <a:xfrm>
            <a:off x="457200" y="1752600"/>
            <a:ext cx="7620000" cy="5105400"/>
          </a:xfrm>
          <a:prstGeom prst="rect">
            <a:avLst/>
          </a:prstGeom>
        </p:spPr>
        <p:txBody>
          <a:bodyPr/>
          <a:lstStyle/>
          <a:p>
            <a:pPr lvl="0">
              <a:defRPr sz="1800" b="0"/>
            </a:pPr>
            <a:r>
              <a:rPr sz="2000" b="1"/>
              <a:t>Click to edit Master text styles</a:t>
            </a:r>
          </a:p>
          <a:p>
            <a:pPr lvl="1">
              <a:defRPr sz="1800" b="0"/>
            </a:pPr>
            <a:r>
              <a:rPr sz="2000" b="1"/>
              <a:t>Second level</a:t>
            </a:r>
          </a:p>
          <a:p>
            <a:pPr lvl="2">
              <a:defRPr sz="1800" b="0"/>
            </a:pPr>
            <a:r>
              <a:rPr sz="2000" b="1"/>
              <a:t>Third level</a:t>
            </a:r>
          </a:p>
          <a:p>
            <a:pPr lvl="3">
              <a:defRPr sz="1800" b="0"/>
            </a:pPr>
            <a:r>
              <a:rPr sz="2000" b="1"/>
              <a:t>Fourth level</a:t>
            </a:r>
          </a:p>
          <a:p>
            <a:pPr lvl="4">
              <a:defRPr sz="1800" b="0"/>
            </a:pPr>
            <a:r>
              <a:rPr sz="2000" b="1"/>
              <a:t>Fifth level</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8" name="Shape 18"/>
          <p:cNvSpPr>
            <a:spLocks noGrp="1"/>
          </p:cNvSpPr>
          <p:nvPr>
            <p:ph type="title"/>
          </p:nvPr>
        </p:nvSpPr>
        <p:spPr>
          <a:xfrm>
            <a:off x="457200" y="1295400"/>
            <a:ext cx="7772400" cy="4625975"/>
          </a:xfrm>
          <a:prstGeom prst="rect">
            <a:avLst/>
          </a:prstGeom>
        </p:spPr>
        <p:txBody>
          <a:bodyPr anchor="ctr">
            <a:noAutofit/>
          </a:bodyPr>
          <a:lstStyle>
            <a:lvl1pPr>
              <a:defRPr sz="8800" spc="-79">
                <a:solidFill>
                  <a:srgbClr val="000000"/>
                </a:solidFill>
              </a:defRPr>
            </a:lvl1pPr>
          </a:lstStyle>
          <a:p>
            <a:pPr lvl="0">
              <a:defRPr sz="1800" cap="none" spc="0"/>
            </a:pPr>
            <a:r>
              <a:rPr sz="8800" cap="all" spc="-79"/>
              <a:t>Click to edit Master title style</a:t>
            </a:r>
          </a:p>
        </p:txBody>
      </p:sp>
      <p:sp>
        <p:nvSpPr>
          <p:cNvPr id="19" name="Shape 19"/>
          <p:cNvSpPr>
            <a:spLocks noGrp="1"/>
          </p:cNvSpPr>
          <p:nvPr>
            <p:ph type="body" idx="1"/>
          </p:nvPr>
        </p:nvSpPr>
        <p:spPr>
          <a:xfrm>
            <a:off x="457200" y="0"/>
            <a:ext cx="7772400" cy="1295401"/>
          </a:xfrm>
          <a:prstGeom prst="rect">
            <a:avLst/>
          </a:prstGeom>
        </p:spPr>
        <p:txBody>
          <a:bodyPr anchor="b"/>
          <a:lstStyle>
            <a:lvl1pPr>
              <a:defRPr b="0" cap="all" spc="120">
                <a:solidFill>
                  <a:srgbClr val="D1282E"/>
                </a:solidFill>
                <a:latin typeface="Arial Black"/>
                <a:ea typeface="Arial Black"/>
                <a:cs typeface="Arial Black"/>
                <a:sym typeface="Arial Black"/>
              </a:defRPr>
            </a:lvl1pPr>
          </a:lstStyle>
          <a:p>
            <a:pPr lvl="0">
              <a:defRPr sz="1800" cap="none" spc="0">
                <a:solidFill>
                  <a:srgbClr val="000000"/>
                </a:solidFill>
              </a:defRPr>
            </a:pPr>
            <a:r>
              <a:rPr sz="2000" cap="all" spc="120">
                <a:solidFill>
                  <a:srgbClr val="D1282E"/>
                </a:solidFill>
              </a:rPr>
              <a:t>Click to edit Master text styles</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23" name="Shape 23"/>
          <p:cNvSpPr>
            <a:spLocks noGrp="1"/>
          </p:cNvSpPr>
          <p:nvPr>
            <p:ph type="body" idx="1"/>
          </p:nvPr>
        </p:nvSpPr>
        <p:spPr>
          <a:xfrm>
            <a:off x="1630679" y="1574800"/>
            <a:ext cx="3291842" cy="5283200"/>
          </a:xfrm>
          <a:prstGeom prst="rect">
            <a:avLst/>
          </a:prstGeom>
        </p:spPr>
        <p:txBody>
          <a:bodyPr/>
          <a:lstStyle>
            <a:lvl1pPr>
              <a:defRPr sz="2800"/>
            </a:lvl1pPr>
            <a:lvl2pPr marL="487627" indent="-212990">
              <a:defRPr sz="2800"/>
            </a:lvl2pPr>
            <a:lvl3pPr marL="1234439" indent="-320039">
              <a:defRPr sz="2800"/>
            </a:lvl3pPr>
            <a:lvl4pPr marL="1727200" indent="-355600">
              <a:defRPr sz="2800"/>
            </a:lvl4pPr>
            <a:lvl5pPr marL="2184400" indent="-355600">
              <a:defRPr sz="2800"/>
            </a:lvl5pPr>
          </a:lstStyle>
          <a:p>
            <a:pPr lvl="0">
              <a:defRPr sz="1800" b="0"/>
            </a:pPr>
            <a:r>
              <a:rPr sz="2800" b="1"/>
              <a:t>Click to edit Master text styles</a:t>
            </a:r>
          </a:p>
          <a:p>
            <a:pPr lvl="1">
              <a:defRPr sz="1800" b="0"/>
            </a:pPr>
            <a:r>
              <a:rPr sz="2800" b="1"/>
              <a:t>Second level</a:t>
            </a:r>
          </a:p>
          <a:p>
            <a:pPr lvl="2">
              <a:defRPr sz="1800" b="0"/>
            </a:pPr>
            <a:r>
              <a:rPr sz="2800" b="1"/>
              <a:t>Third level</a:t>
            </a:r>
          </a:p>
          <a:p>
            <a:pPr lvl="3">
              <a:defRPr sz="1800" b="0"/>
            </a:pPr>
            <a:r>
              <a:rPr sz="2800" b="1"/>
              <a:t>Fourth level</a:t>
            </a:r>
          </a:p>
          <a:p>
            <a:pPr lvl="4">
              <a:defRPr sz="1800" b="0"/>
            </a:pPr>
            <a:r>
              <a:rPr sz="2800" b="1"/>
              <a:t>Fifth level</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27" name="Shape 27"/>
          <p:cNvSpPr>
            <a:spLocks noGrp="1"/>
          </p:cNvSpPr>
          <p:nvPr>
            <p:ph type="body" idx="1"/>
          </p:nvPr>
        </p:nvSpPr>
        <p:spPr>
          <a:xfrm>
            <a:off x="1627632" y="1237161"/>
            <a:ext cx="3291841" cy="975369"/>
          </a:xfrm>
          <a:prstGeom prst="rect">
            <a:avLst/>
          </a:prstGeom>
        </p:spPr>
        <p:txBody>
          <a:bodyPr anchor="b"/>
          <a:lstStyle>
            <a:lvl1pPr>
              <a:defRPr sz="1800" b="0" cap="all" spc="100">
                <a:latin typeface="Arial Black"/>
                <a:ea typeface="Arial Black"/>
                <a:cs typeface="Arial Black"/>
                <a:sym typeface="Arial Black"/>
              </a:defRPr>
            </a:lvl1pPr>
          </a:lstStyle>
          <a:p>
            <a:pPr lvl="0">
              <a:defRPr cap="none" spc="0"/>
            </a:pPr>
            <a:r>
              <a:rPr cap="all" spc="100"/>
              <a:t>Click to edit Master text styles</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 name="Shape 30"/>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5" name="Shape 35"/>
          <p:cNvSpPr>
            <a:spLocks noGrp="1"/>
          </p:cNvSpPr>
          <p:nvPr>
            <p:ph type="body" idx="1"/>
          </p:nvPr>
        </p:nvSpPr>
        <p:spPr>
          <a:xfrm>
            <a:off x="3575050" y="1600200"/>
            <a:ext cx="5111750" cy="5257800"/>
          </a:xfrm>
          <a:prstGeom prst="rect">
            <a:avLst/>
          </a:prstGeom>
        </p:spPr>
        <p:txBody>
          <a:bodyPr/>
          <a:lstStyle>
            <a:lvl1pPr>
              <a:spcBef>
                <a:spcPts val="700"/>
              </a:spcBef>
              <a:defRPr sz="3200"/>
            </a:lvl1pPr>
            <a:lvl2pPr marL="483280" indent="-208643">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b="0"/>
            </a:pPr>
            <a:r>
              <a:rPr sz="3200" b="1"/>
              <a:t>Click to edit Master text styles</a:t>
            </a:r>
          </a:p>
          <a:p>
            <a:pPr lvl="1">
              <a:defRPr sz="1800" b="0"/>
            </a:pPr>
            <a:r>
              <a:rPr sz="3200" b="1"/>
              <a:t>Second level</a:t>
            </a:r>
          </a:p>
          <a:p>
            <a:pPr lvl="2">
              <a:defRPr sz="1800" b="0"/>
            </a:pPr>
            <a:r>
              <a:rPr sz="3200" b="1"/>
              <a:t>Third level</a:t>
            </a:r>
          </a:p>
          <a:p>
            <a:pPr lvl="3">
              <a:defRPr sz="1800" b="0"/>
            </a:pPr>
            <a:r>
              <a:rPr sz="3200" b="1"/>
              <a:t>Fourth level</a:t>
            </a:r>
          </a:p>
          <a:p>
            <a:pPr lvl="4">
              <a:defRPr sz="1800" b="0"/>
            </a:pPr>
            <a:r>
              <a:rPr sz="3200" b="1"/>
              <a:t>Fifth level</a:t>
            </a:r>
          </a:p>
        </p:txBody>
      </p:sp>
      <p:sp>
        <p:nvSpPr>
          <p:cNvPr id="36" name="Shape 36"/>
          <p:cNvSpPr>
            <a:spLocks noGrp="1"/>
          </p:cNvSpPr>
          <p:nvPr>
            <p:ph type="title"/>
          </p:nvPr>
        </p:nvSpPr>
        <p:spPr>
          <a:xfrm>
            <a:off x="457200" y="0"/>
            <a:ext cx="7620000" cy="1237162"/>
          </a:xfrm>
          <a:prstGeom prst="rect">
            <a:avLst/>
          </a:prstGeom>
        </p:spPr>
        <p:txBody>
          <a:bodyPr/>
          <a:lstStyle/>
          <a:p>
            <a:pPr lvl="0">
              <a:defRPr sz="1800" cap="none" spc="0">
                <a:solidFill>
                  <a:srgbClr val="000000"/>
                </a:solidFill>
              </a:defRPr>
            </a:pPr>
            <a:r>
              <a:rPr sz="3600" cap="all" spc="-60">
                <a:solidFill>
                  <a:srgbClr val="D1282E"/>
                </a:solidFill>
              </a:rPr>
              <a:t>Click to edit Master title style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9" name="Shape 39"/>
          <p:cNvSpPr/>
          <p:nvPr/>
        </p:nvSpPr>
        <p:spPr>
          <a:xfrm>
            <a:off x="9001125" y="4846637"/>
            <a:ext cx="142875" cy="2011362"/>
          </a:xfrm>
          <a:prstGeom prst="rect">
            <a:avLst/>
          </a:prstGeom>
          <a:solidFill>
            <a:srgbClr val="D1282E"/>
          </a:solidFill>
          <a:ln w="12700">
            <a:miter lim="400000"/>
          </a:ln>
        </p:spPr>
        <p:txBody>
          <a:bodyPr lIns="0" tIns="0" rIns="0" bIns="0" anchor="ctr"/>
          <a:lstStyle/>
          <a:p>
            <a:pPr lvl="0" algn="ctr">
              <a:defRPr>
                <a:solidFill>
                  <a:srgbClr val="FFFFFF"/>
                </a:solidFill>
              </a:defRPr>
            </a:pPr>
            <a:endParaRPr/>
          </a:p>
        </p:txBody>
      </p:sp>
      <p:sp>
        <p:nvSpPr>
          <p:cNvPr id="40" name="Shape 40"/>
          <p:cNvSpPr/>
          <p:nvPr/>
        </p:nvSpPr>
        <p:spPr>
          <a:xfrm>
            <a:off x="9001125" y="0"/>
            <a:ext cx="142875" cy="4846638"/>
          </a:xfrm>
          <a:prstGeom prst="rect">
            <a:avLst/>
          </a:prstGeom>
          <a:solidFill/>
          <a:ln w="12700">
            <a:miter lim="400000"/>
          </a:ln>
        </p:spPr>
        <p:txBody>
          <a:bodyPr lIns="0" tIns="0" rIns="0" bIns="0" anchor="ctr"/>
          <a:lstStyle/>
          <a:p>
            <a:pPr lvl="0" algn="ctr">
              <a:defRPr>
                <a:solidFill>
                  <a:srgbClr val="FFFFFF"/>
                </a:solidFill>
              </a:defRPr>
            </a:pPr>
            <a:endParaRPr/>
          </a:p>
        </p:txBody>
      </p:sp>
      <p:sp>
        <p:nvSpPr>
          <p:cNvPr id="41" name="Shape 41"/>
          <p:cNvSpPr>
            <a:spLocks noGrp="1"/>
          </p:cNvSpPr>
          <p:nvPr>
            <p:ph type="body" idx="1"/>
          </p:nvPr>
        </p:nvSpPr>
        <p:spPr>
          <a:xfrm>
            <a:off x="457200" y="5715000"/>
            <a:ext cx="8153400" cy="1143000"/>
          </a:xfrm>
          <a:prstGeom prst="rect">
            <a:avLst/>
          </a:prstGeom>
        </p:spPr>
        <p:txBody>
          <a:bodyPr/>
          <a:lstStyle>
            <a:lvl1pPr>
              <a:defRPr sz="1600"/>
            </a:lvl1pPr>
          </a:lstStyle>
          <a:p>
            <a:pPr lvl="0">
              <a:defRPr sz="1800" b="0"/>
            </a:pPr>
            <a:r>
              <a:rPr sz="1600" b="1"/>
              <a:t>Click to edit Master text styles</a:t>
            </a:r>
          </a:p>
        </p:txBody>
      </p:sp>
      <p:sp>
        <p:nvSpPr>
          <p:cNvPr id="42" name="Shape 42"/>
          <p:cNvSpPr>
            <a:spLocks noGrp="1"/>
          </p:cNvSpPr>
          <p:nvPr>
            <p:ph type="title"/>
          </p:nvPr>
        </p:nvSpPr>
        <p:spPr>
          <a:xfrm>
            <a:off x="457200" y="4953000"/>
            <a:ext cx="8153400" cy="762000"/>
          </a:xfrm>
          <a:prstGeom prst="rect">
            <a:avLst/>
          </a:prstGeom>
        </p:spPr>
        <p:txBody>
          <a:bodyPr anchor="t"/>
          <a:lstStyle>
            <a:lvl1pPr>
              <a:defRPr sz="3200"/>
            </a:lvl1pPr>
          </a:lstStyle>
          <a:p>
            <a:pPr lvl="0">
              <a:defRPr sz="1800" cap="none" spc="0">
                <a:solidFill>
                  <a:srgbClr val="000000"/>
                </a:solidFill>
              </a:defRPr>
            </a:pPr>
            <a:r>
              <a:rPr sz="3200" cap="all" spc="-60">
                <a:solidFill>
                  <a:srgbClr val="D1282E"/>
                </a:solidFill>
              </a:rPr>
              <a:t>Click to edit Master title style</a:t>
            </a:r>
          </a:p>
        </p:txBody>
      </p:sp>
      <p:sp>
        <p:nvSpPr>
          <p:cNvPr id="43" name="Shape 43"/>
          <p:cNvSpPr>
            <a:spLocks noGrp="1"/>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9001125" y="0"/>
            <a:ext cx="142875" cy="1371600"/>
          </a:xfrm>
          <a:prstGeom prst="rect">
            <a:avLst/>
          </a:prstGeom>
          <a:solidFill>
            <a:srgbClr val="D1282E"/>
          </a:solidFill>
          <a:ln w="12700">
            <a:miter lim="400000"/>
          </a:ln>
        </p:spPr>
        <p:txBody>
          <a:bodyPr lIns="0" tIns="0" rIns="0" bIns="0" anchor="ctr"/>
          <a:lstStyle/>
          <a:p>
            <a:pPr lvl="0" algn="ctr">
              <a:defRPr>
                <a:solidFill>
                  <a:srgbClr val="FFFFFF"/>
                </a:solidFill>
              </a:defRPr>
            </a:pPr>
            <a:endParaRPr/>
          </a:p>
        </p:txBody>
      </p:sp>
      <p:sp>
        <p:nvSpPr>
          <p:cNvPr id="3" name="Shape 3"/>
          <p:cNvSpPr/>
          <p:nvPr/>
        </p:nvSpPr>
        <p:spPr>
          <a:xfrm>
            <a:off x="9001125" y="1371600"/>
            <a:ext cx="142875" cy="5486400"/>
          </a:xfrm>
          <a:prstGeom prst="rect">
            <a:avLst/>
          </a:prstGeom>
          <a:solidFill/>
          <a:ln w="12700">
            <a:miter lim="400000"/>
          </a:ln>
        </p:spPr>
        <p:txBody>
          <a:bodyPr lIns="0" tIns="0" rIns="0" bIns="0" anchor="ctr"/>
          <a:lstStyle/>
          <a:p>
            <a:pPr lvl="0" algn="ctr">
              <a:defRPr>
                <a:solidFill>
                  <a:srgbClr val="FFFFFF"/>
                </a:solidFill>
              </a:defRPr>
            </a:pPr>
            <a:endParaRPr/>
          </a:p>
        </p:txBody>
      </p:sp>
      <p:sp>
        <p:nvSpPr>
          <p:cNvPr id="4" name="Shape 4"/>
          <p:cNvSpPr>
            <a:spLocks noGrp="1"/>
          </p:cNvSpPr>
          <p:nvPr>
            <p:ph type="title"/>
          </p:nvPr>
        </p:nvSpPr>
        <p:spPr>
          <a:xfrm>
            <a:off x="6629400" y="0"/>
            <a:ext cx="2057400" cy="61261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cap="none" spc="0">
                <a:solidFill>
                  <a:srgbClr val="000000"/>
                </a:solidFill>
              </a:defRPr>
            </a:pPr>
            <a:r>
              <a:rPr sz="3600" cap="all" spc="-60">
                <a:solidFill>
                  <a:srgbClr val="D1282E"/>
                </a:solidFill>
              </a:rPr>
              <a:t>Click to edit Master title style</a:t>
            </a:r>
          </a:p>
        </p:txBody>
      </p:sp>
      <p:sp>
        <p:nvSpPr>
          <p:cNvPr id="5" name="Shape 5"/>
          <p:cNvSpPr>
            <a:spLocks noGrp="1"/>
          </p:cNvSpPr>
          <p:nvPr>
            <p:ph type="body" idx="1"/>
          </p:nvPr>
        </p:nvSpPr>
        <p:spPr>
          <a:xfrm>
            <a:off x="457200" y="274638"/>
            <a:ext cx="6019800" cy="65833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b="0"/>
            </a:pPr>
            <a:r>
              <a:rPr sz="2000" b="1"/>
              <a:t>Click to edit Master text styles</a:t>
            </a:r>
          </a:p>
          <a:p>
            <a:pPr lvl="1">
              <a:defRPr sz="1800" b="0"/>
            </a:pPr>
            <a:r>
              <a:rPr sz="2000" b="1"/>
              <a:t>Second level</a:t>
            </a:r>
          </a:p>
          <a:p>
            <a:pPr lvl="2">
              <a:defRPr sz="1800" b="0"/>
            </a:pPr>
            <a:r>
              <a:rPr sz="2000" b="1"/>
              <a:t>Third level</a:t>
            </a:r>
          </a:p>
          <a:p>
            <a:pPr lvl="3">
              <a:defRPr sz="1800" b="0"/>
            </a:pPr>
            <a:r>
              <a:rPr sz="2000" b="1"/>
              <a:t>Fourth level</a:t>
            </a:r>
          </a:p>
          <a:p>
            <a:pPr lvl="4">
              <a:defRPr sz="1800" b="0"/>
            </a:pPr>
            <a:r>
              <a:rPr sz="2000" b="1"/>
              <a:t>Fifth level</a:t>
            </a:r>
          </a:p>
        </p:txBody>
      </p:sp>
      <p:sp>
        <p:nvSpPr>
          <p:cNvPr id="6" name="Shape 6"/>
          <p:cNvSpPr>
            <a:spLocks noGrp="1"/>
          </p:cNvSpPr>
          <p:nvPr>
            <p:ph type="sldNum" sz="quarter" idx="2"/>
          </p:nvPr>
        </p:nvSpPr>
        <p:spPr>
          <a:xfrm rot="16200000">
            <a:off x="8227218" y="5849684"/>
            <a:ext cx="1316039" cy="437069"/>
          </a:xfrm>
          <a:prstGeom prst="rect">
            <a:avLst/>
          </a:prstGeom>
          <a:ln w="12700">
            <a:miter lim="400000"/>
          </a:ln>
        </p:spPr>
        <p:txBody>
          <a:bodyPr lIns="45719" rIns="45719" anchor="ctr">
            <a:spAutoFit/>
          </a:bodyPr>
          <a:lstStyle>
            <a:lvl1pPr>
              <a:defRPr sz="2400" b="1">
                <a:solidFill>
                  <a:srgbClr val="D1282E"/>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defRPr sz="3600" cap="all" spc="-60">
          <a:solidFill>
            <a:srgbClr val="D1282E"/>
          </a:solidFill>
          <a:latin typeface="Arial Black"/>
          <a:ea typeface="Arial Black"/>
          <a:cs typeface="Arial Black"/>
          <a:sym typeface="Arial Black"/>
        </a:defRPr>
      </a:lvl1pPr>
      <a:lvl2pPr>
        <a:defRPr sz="3600" cap="all" spc="-60">
          <a:solidFill>
            <a:srgbClr val="D1282E"/>
          </a:solidFill>
          <a:latin typeface="Arial Black"/>
          <a:ea typeface="Arial Black"/>
          <a:cs typeface="Arial Black"/>
          <a:sym typeface="Arial Black"/>
        </a:defRPr>
      </a:lvl2pPr>
      <a:lvl3pPr>
        <a:defRPr sz="3600" cap="all" spc="-60">
          <a:solidFill>
            <a:srgbClr val="D1282E"/>
          </a:solidFill>
          <a:latin typeface="Arial Black"/>
          <a:ea typeface="Arial Black"/>
          <a:cs typeface="Arial Black"/>
          <a:sym typeface="Arial Black"/>
        </a:defRPr>
      </a:lvl3pPr>
      <a:lvl4pPr>
        <a:defRPr sz="3600" cap="all" spc="-60">
          <a:solidFill>
            <a:srgbClr val="D1282E"/>
          </a:solidFill>
          <a:latin typeface="Arial Black"/>
          <a:ea typeface="Arial Black"/>
          <a:cs typeface="Arial Black"/>
          <a:sym typeface="Arial Black"/>
        </a:defRPr>
      </a:lvl4pPr>
      <a:lvl5pPr>
        <a:defRPr sz="3600" cap="all" spc="-60">
          <a:solidFill>
            <a:srgbClr val="D1282E"/>
          </a:solidFill>
          <a:latin typeface="Arial Black"/>
          <a:ea typeface="Arial Black"/>
          <a:cs typeface="Arial Black"/>
          <a:sym typeface="Arial Black"/>
        </a:defRPr>
      </a:lvl5pPr>
      <a:lvl6pPr indent="457200">
        <a:defRPr sz="3600" cap="all" spc="-60">
          <a:solidFill>
            <a:srgbClr val="D1282E"/>
          </a:solidFill>
          <a:latin typeface="Arial Black"/>
          <a:ea typeface="Arial Black"/>
          <a:cs typeface="Arial Black"/>
          <a:sym typeface="Arial Black"/>
        </a:defRPr>
      </a:lvl6pPr>
      <a:lvl7pPr indent="914400">
        <a:defRPr sz="3600" cap="all" spc="-60">
          <a:solidFill>
            <a:srgbClr val="D1282E"/>
          </a:solidFill>
          <a:latin typeface="Arial Black"/>
          <a:ea typeface="Arial Black"/>
          <a:cs typeface="Arial Black"/>
          <a:sym typeface="Arial Black"/>
        </a:defRPr>
      </a:lvl7pPr>
      <a:lvl8pPr indent="1371600">
        <a:defRPr sz="3600" cap="all" spc="-60">
          <a:solidFill>
            <a:srgbClr val="D1282E"/>
          </a:solidFill>
          <a:latin typeface="Arial Black"/>
          <a:ea typeface="Arial Black"/>
          <a:cs typeface="Arial Black"/>
          <a:sym typeface="Arial Black"/>
        </a:defRPr>
      </a:lvl8pPr>
      <a:lvl9pPr indent="1828800">
        <a:defRPr sz="3600" cap="all" spc="-60">
          <a:solidFill>
            <a:srgbClr val="D1282E"/>
          </a:solidFill>
          <a:latin typeface="Arial Black"/>
          <a:ea typeface="Arial Black"/>
          <a:cs typeface="Arial Black"/>
          <a:sym typeface="Arial Black"/>
        </a:defRPr>
      </a:lvl9pPr>
    </p:titleStyle>
    <p:bodyStyle>
      <a:lvl1pPr>
        <a:spcBef>
          <a:spcPts val="600"/>
        </a:spcBef>
        <a:defRPr sz="2000" b="1">
          <a:latin typeface="Arial"/>
          <a:ea typeface="Arial"/>
          <a:cs typeface="Arial"/>
          <a:sym typeface="Arial"/>
        </a:defRPr>
      </a:lvl1pPr>
      <a:lvl2pPr marL="457200" indent="-182562">
        <a:spcBef>
          <a:spcPts val="600"/>
        </a:spcBef>
        <a:buSzPct val="100000"/>
        <a:buChar char="•"/>
        <a:defRPr sz="2000" b="1">
          <a:latin typeface="Arial"/>
          <a:ea typeface="Arial"/>
          <a:cs typeface="Arial"/>
          <a:sym typeface="Arial"/>
        </a:defRPr>
      </a:lvl2pPr>
      <a:lvl3pPr marL="1168400" indent="-254000">
        <a:spcBef>
          <a:spcPts val="600"/>
        </a:spcBef>
        <a:buSzPct val="100000"/>
        <a:buChar char="•"/>
        <a:defRPr sz="2000" b="1">
          <a:latin typeface="Arial"/>
          <a:ea typeface="Arial"/>
          <a:cs typeface="Arial"/>
          <a:sym typeface="Arial"/>
        </a:defRPr>
      </a:lvl3pPr>
      <a:lvl4pPr marL="1625600" indent="-254000">
        <a:spcBef>
          <a:spcPts val="600"/>
        </a:spcBef>
        <a:buSzPct val="100000"/>
        <a:buChar char="•"/>
        <a:defRPr sz="2000" b="1">
          <a:latin typeface="Arial"/>
          <a:ea typeface="Arial"/>
          <a:cs typeface="Arial"/>
          <a:sym typeface="Arial"/>
        </a:defRPr>
      </a:lvl4pPr>
      <a:lvl5pPr marL="2082800" indent="-254000">
        <a:spcBef>
          <a:spcPts val="600"/>
        </a:spcBef>
        <a:buSzPct val="100000"/>
        <a:buChar char="•"/>
        <a:defRPr sz="2000" b="1">
          <a:latin typeface="Arial"/>
          <a:ea typeface="Arial"/>
          <a:cs typeface="Arial"/>
          <a:sym typeface="Arial"/>
        </a:defRPr>
      </a:lvl5pPr>
      <a:lvl6pPr marL="2571750" indent="-285750">
        <a:spcBef>
          <a:spcPts val="600"/>
        </a:spcBef>
        <a:buSzPct val="100000"/>
        <a:buChar char="•"/>
        <a:defRPr sz="2000" b="1">
          <a:latin typeface="Arial"/>
          <a:ea typeface="Arial"/>
          <a:cs typeface="Arial"/>
          <a:sym typeface="Arial"/>
        </a:defRPr>
      </a:lvl6pPr>
      <a:lvl7pPr marL="3028950" indent="-285750">
        <a:spcBef>
          <a:spcPts val="600"/>
        </a:spcBef>
        <a:buSzPct val="100000"/>
        <a:buChar char="•"/>
        <a:defRPr sz="2000" b="1">
          <a:latin typeface="Arial"/>
          <a:ea typeface="Arial"/>
          <a:cs typeface="Arial"/>
          <a:sym typeface="Arial"/>
        </a:defRPr>
      </a:lvl7pPr>
      <a:lvl8pPr marL="3486150" indent="-285750">
        <a:spcBef>
          <a:spcPts val="600"/>
        </a:spcBef>
        <a:buSzPct val="100000"/>
        <a:buChar char="•"/>
        <a:defRPr sz="2000" b="1">
          <a:latin typeface="Arial"/>
          <a:ea typeface="Arial"/>
          <a:cs typeface="Arial"/>
          <a:sym typeface="Arial"/>
        </a:defRPr>
      </a:lvl8pPr>
      <a:lvl9pPr marL="3943350" indent="-285750">
        <a:spcBef>
          <a:spcPts val="600"/>
        </a:spcBef>
        <a:buSzPct val="100000"/>
        <a:buChar char="•"/>
        <a:defRPr sz="2000" b="1">
          <a:latin typeface="Arial"/>
          <a:ea typeface="Arial"/>
          <a:cs typeface="Arial"/>
          <a:sym typeface="Arial"/>
        </a:defRPr>
      </a:lvl9pPr>
    </p:bodyStyle>
    <p:otherStyle>
      <a:lvl1pPr defTabSz="457200">
        <a:defRPr sz="2400" b="1">
          <a:solidFill>
            <a:schemeClr val="tx1"/>
          </a:solidFill>
          <a:latin typeface="+mn-lt"/>
          <a:ea typeface="+mn-ea"/>
          <a:cs typeface="+mn-cs"/>
          <a:sym typeface="Arial"/>
        </a:defRPr>
      </a:lvl1pPr>
      <a:lvl2pPr indent="457200" defTabSz="457200">
        <a:defRPr sz="2400" b="1">
          <a:solidFill>
            <a:schemeClr val="tx1"/>
          </a:solidFill>
          <a:latin typeface="+mn-lt"/>
          <a:ea typeface="+mn-ea"/>
          <a:cs typeface="+mn-cs"/>
          <a:sym typeface="Arial"/>
        </a:defRPr>
      </a:lvl2pPr>
      <a:lvl3pPr indent="914400" defTabSz="457200">
        <a:defRPr sz="2400" b="1">
          <a:solidFill>
            <a:schemeClr val="tx1"/>
          </a:solidFill>
          <a:latin typeface="+mn-lt"/>
          <a:ea typeface="+mn-ea"/>
          <a:cs typeface="+mn-cs"/>
          <a:sym typeface="Arial"/>
        </a:defRPr>
      </a:lvl3pPr>
      <a:lvl4pPr indent="1371600" defTabSz="457200">
        <a:defRPr sz="2400" b="1">
          <a:solidFill>
            <a:schemeClr val="tx1"/>
          </a:solidFill>
          <a:latin typeface="+mn-lt"/>
          <a:ea typeface="+mn-ea"/>
          <a:cs typeface="+mn-cs"/>
          <a:sym typeface="Arial"/>
        </a:defRPr>
      </a:lvl4pPr>
      <a:lvl5pPr indent="1828800" defTabSz="457200">
        <a:defRPr sz="2400" b="1">
          <a:solidFill>
            <a:schemeClr val="tx1"/>
          </a:solidFill>
          <a:latin typeface="+mn-lt"/>
          <a:ea typeface="+mn-ea"/>
          <a:cs typeface="+mn-cs"/>
          <a:sym typeface="Arial"/>
        </a:defRPr>
      </a:lvl5pPr>
      <a:lvl6pPr indent="2286000" defTabSz="457200">
        <a:defRPr sz="2400" b="1">
          <a:solidFill>
            <a:schemeClr val="tx1"/>
          </a:solidFill>
          <a:latin typeface="+mn-lt"/>
          <a:ea typeface="+mn-ea"/>
          <a:cs typeface="+mn-cs"/>
          <a:sym typeface="Arial"/>
        </a:defRPr>
      </a:lvl6pPr>
      <a:lvl7pPr indent="2743200" defTabSz="457200">
        <a:defRPr sz="2400" b="1">
          <a:solidFill>
            <a:schemeClr val="tx1"/>
          </a:solidFill>
          <a:latin typeface="+mn-lt"/>
          <a:ea typeface="+mn-ea"/>
          <a:cs typeface="+mn-cs"/>
          <a:sym typeface="Arial"/>
        </a:defRPr>
      </a:lvl7pPr>
      <a:lvl8pPr indent="3200400" defTabSz="457200">
        <a:defRPr sz="2400" b="1">
          <a:solidFill>
            <a:schemeClr val="tx1"/>
          </a:solidFill>
          <a:latin typeface="+mn-lt"/>
          <a:ea typeface="+mn-ea"/>
          <a:cs typeface="+mn-cs"/>
          <a:sym typeface="Arial"/>
        </a:defRPr>
      </a:lvl8pPr>
      <a:lvl9pPr indent="3657600" defTabSz="457200">
        <a:defRPr sz="2400" b="1">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304799" y="4572000"/>
            <a:ext cx="7265990" cy="933450"/>
          </a:xfrm>
          <a:prstGeom prst="rect">
            <a:avLst/>
          </a:prstGeom>
        </p:spPr>
        <p:txBody>
          <a:bodyPr lIns="0" tIns="0" rIns="0" bIns="0">
            <a:normAutofit/>
          </a:bodyPr>
          <a:lstStyle>
            <a:lvl1pPr defTabSz="777240">
              <a:defRPr sz="2380" spc="-85"/>
            </a:lvl1pPr>
          </a:lstStyle>
          <a:p>
            <a:pPr lvl="0">
              <a:defRPr sz="1800" cap="none" spc="0"/>
            </a:pPr>
            <a:r>
              <a:rPr sz="2380" cap="all" spc="-85"/>
              <a:t>CS 115: COMPUTING FOR The Socio-Techno Web</a:t>
            </a:r>
          </a:p>
        </p:txBody>
      </p:sp>
      <p:sp>
        <p:nvSpPr>
          <p:cNvPr id="60" name="Shape 60"/>
          <p:cNvSpPr>
            <a:spLocks noGrp="1"/>
          </p:cNvSpPr>
          <p:nvPr>
            <p:ph type="body" idx="1"/>
          </p:nvPr>
        </p:nvSpPr>
        <p:spPr>
          <a:xfrm>
            <a:off x="838200" y="5562600"/>
            <a:ext cx="7467600" cy="922338"/>
          </a:xfrm>
          <a:prstGeom prst="rect">
            <a:avLst/>
          </a:prstGeom>
        </p:spPr>
        <p:txBody>
          <a:bodyPr lIns="0" tIns="0" rIns="0" bIns="0">
            <a:normAutofit/>
          </a:bodyPr>
          <a:lstStyle>
            <a:lvl1pPr defTabSz="832104">
              <a:lnSpc>
                <a:spcPct val="90000"/>
              </a:lnSpc>
              <a:defRPr sz="2548" spc="91"/>
            </a:lvl1pPr>
          </a:lstStyle>
          <a:p>
            <a:pPr lvl="0">
              <a:defRPr sz="1800" cap="none" spc="0">
                <a:solidFill>
                  <a:srgbClr val="000000"/>
                </a:solidFill>
              </a:defRPr>
            </a:pPr>
            <a:r>
              <a:rPr sz="2548" cap="all" spc="91">
                <a:solidFill>
                  <a:srgbClr val="D1282E"/>
                </a:solidFill>
              </a:rPr>
              <a:t>Cryptography and Cryptanalysis</a:t>
            </a:r>
          </a:p>
        </p:txBody>
      </p:sp>
      <p:pic>
        <p:nvPicPr>
          <p:cNvPr id="61" name="image2.png"/>
          <p:cNvPicPr/>
          <p:nvPr/>
        </p:nvPicPr>
        <p:blipFill>
          <a:blip r:embed="rId3">
            <a:extLst/>
          </a:blip>
          <a:stretch>
            <a:fillRect/>
          </a:stretch>
        </p:blipFill>
        <p:spPr>
          <a:xfrm>
            <a:off x="346075" y="533400"/>
            <a:ext cx="4098925" cy="3551238"/>
          </a:xfrm>
          <a:prstGeom prst="rect">
            <a:avLst/>
          </a:prstGeom>
          <a:ln w="12700">
            <a:miter lim="400000"/>
          </a:ln>
        </p:spPr>
      </p:pic>
      <p:pic>
        <p:nvPicPr>
          <p:cNvPr id="62" name="image3.png"/>
          <p:cNvPicPr/>
          <p:nvPr/>
        </p:nvPicPr>
        <p:blipFill>
          <a:blip r:embed="rId4">
            <a:extLst/>
          </a:blip>
          <a:stretch>
            <a:fillRect/>
          </a:stretch>
        </p:blipFill>
        <p:spPr>
          <a:xfrm>
            <a:off x="4695825" y="533400"/>
            <a:ext cx="1884364" cy="1223963"/>
          </a:xfrm>
          <a:prstGeom prst="rect">
            <a:avLst/>
          </a:prstGeom>
          <a:ln w="12700">
            <a:miter lim="400000"/>
          </a:ln>
        </p:spPr>
      </p:pic>
      <p:pic>
        <p:nvPicPr>
          <p:cNvPr id="63" name="image4.png"/>
          <p:cNvPicPr/>
          <p:nvPr/>
        </p:nvPicPr>
        <p:blipFill>
          <a:blip r:embed="rId5">
            <a:extLst/>
          </a:blip>
          <a:stretch>
            <a:fillRect/>
          </a:stretch>
        </p:blipFill>
        <p:spPr>
          <a:xfrm>
            <a:off x="4695825" y="2424113"/>
            <a:ext cx="1928814" cy="1854201"/>
          </a:xfrm>
          <a:prstGeom prst="rect">
            <a:avLst/>
          </a:prstGeom>
          <a:ln w="12700">
            <a:miter lim="400000"/>
          </a:ln>
        </p:spPr>
      </p:pic>
      <p:pic>
        <p:nvPicPr>
          <p:cNvPr id="64" name="image5.png"/>
          <p:cNvPicPr/>
          <p:nvPr/>
        </p:nvPicPr>
        <p:blipFill>
          <a:blip r:embed="rId6">
            <a:extLst/>
          </a:blip>
          <a:stretch>
            <a:fillRect/>
          </a:stretch>
        </p:blipFill>
        <p:spPr>
          <a:xfrm>
            <a:off x="6804025" y="2681288"/>
            <a:ext cx="2035175" cy="1403351"/>
          </a:xfrm>
          <a:prstGeom prst="rect">
            <a:avLst/>
          </a:prstGeom>
          <a:ln w="12700">
            <a:miter lim="400000"/>
          </a:ln>
        </p:spPr>
      </p:pic>
      <p:pic>
        <p:nvPicPr>
          <p:cNvPr id="65" name="image6.png"/>
          <p:cNvPicPr/>
          <p:nvPr/>
        </p:nvPicPr>
        <p:blipFill>
          <a:blip r:embed="rId7">
            <a:extLst/>
          </a:blip>
          <a:stretch>
            <a:fillRect/>
          </a:stretch>
        </p:blipFill>
        <p:spPr>
          <a:xfrm>
            <a:off x="6804025" y="280988"/>
            <a:ext cx="2143125" cy="21431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152400"/>
            <a:ext cx="7620000" cy="1084762"/>
          </a:xfrm>
          <a:prstGeom prst="rect">
            <a:avLst/>
          </a:prstGeom>
        </p:spPr>
        <p:txBody>
          <a:bodyPr/>
          <a:lstStyle>
            <a:lvl1pPr>
              <a:defRPr sz="3200" spc="-100">
                <a:latin typeface="Comic Sans MS"/>
                <a:ea typeface="Comic Sans MS"/>
                <a:cs typeface="Comic Sans MS"/>
                <a:sym typeface="Comic Sans MS"/>
              </a:defRPr>
            </a:lvl1pPr>
          </a:lstStyle>
          <a:p>
            <a:pPr lvl="0">
              <a:defRPr sz="1800" cap="none" spc="0">
                <a:solidFill>
                  <a:srgbClr val="000000"/>
                </a:solidFill>
              </a:defRPr>
            </a:pPr>
            <a:r>
              <a:rPr sz="3200" cap="all" spc="-100">
                <a:solidFill>
                  <a:srgbClr val="D1282E"/>
                </a:solidFill>
              </a:rPr>
              <a:t>Can you do better than Caesar?</a:t>
            </a:r>
          </a:p>
        </p:txBody>
      </p:sp>
      <p:sp>
        <p:nvSpPr>
          <p:cNvPr id="127" name="Shape 127" descr="Rectangle: Click to edit Master text styles&#10;Second level&#10;Third level&#10;Fourth level&#10;Fifth level"/>
          <p:cNvSpPr>
            <a:spLocks noGrp="1"/>
          </p:cNvSpPr>
          <p:nvPr>
            <p:ph type="body" idx="1"/>
          </p:nvPr>
        </p:nvSpPr>
        <p:spPr>
          <a:xfrm>
            <a:off x="914400" y="1752600"/>
            <a:ext cx="7772400" cy="774700"/>
          </a:xfrm>
          <a:prstGeom prst="rect">
            <a:avLst/>
          </a:prstGeom>
        </p:spPr>
        <p:txBody>
          <a:bodyPr lIns="0" tIns="0" rIns="0" bIns="0">
            <a:normAutofit/>
          </a:bodyPr>
          <a:lstStyle/>
          <a:p>
            <a:pPr lvl="0">
              <a:lnSpc>
                <a:spcPct val="81000"/>
              </a:lnSpc>
              <a:defRPr sz="1800" b="0"/>
            </a:pPr>
            <a:r>
              <a:rPr b="1">
                <a:latin typeface="Calibri"/>
                <a:ea typeface="Calibri"/>
                <a:cs typeface="Calibri"/>
                <a:sym typeface="Calibri"/>
              </a:rPr>
              <a:t>Substitute letters using scrambled mapping</a:t>
            </a:r>
            <a:endParaRPr b="1"/>
          </a:p>
          <a:p>
            <a:pPr lvl="0">
              <a:lnSpc>
                <a:spcPct val="81000"/>
              </a:lnSpc>
              <a:defRPr sz="1800" b="0"/>
            </a:pPr>
            <a:r>
              <a:rPr b="1">
                <a:latin typeface="Calibri"/>
                <a:ea typeface="Calibri"/>
                <a:cs typeface="Calibri"/>
                <a:sym typeface="Calibri"/>
              </a:rPr>
              <a:t>Example of “</a:t>
            </a:r>
            <a:r>
              <a:rPr b="1">
                <a:solidFill>
                  <a:srgbClr val="FF0000"/>
                </a:solidFill>
                <a:latin typeface="Calibri"/>
                <a:ea typeface="Calibri"/>
                <a:cs typeface="Calibri"/>
                <a:sym typeface="Calibri"/>
              </a:rPr>
              <a:t>substitution ciphers</a:t>
            </a:r>
            <a:r>
              <a:rPr b="1">
                <a:latin typeface="Calibri"/>
                <a:ea typeface="Calibri"/>
                <a:cs typeface="Calibri"/>
                <a:sym typeface="Calibri"/>
              </a:rPr>
              <a:t>”</a:t>
            </a:r>
          </a:p>
        </p:txBody>
      </p:sp>
      <p:sp>
        <p:nvSpPr>
          <p:cNvPr id="128" name="Shape 128"/>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10</a:t>
            </a:fld>
            <a:endParaRPr sz="1400" b="1"/>
          </a:p>
        </p:txBody>
      </p:sp>
      <p:sp>
        <p:nvSpPr>
          <p:cNvPr id="129" name="Shape 129"/>
          <p:cNvSpPr/>
          <p:nvPr/>
        </p:nvSpPr>
        <p:spPr>
          <a:xfrm>
            <a:off x="152400" y="3619499"/>
            <a:ext cx="1371600" cy="617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lvl1pPr>
          </a:lstStyle>
          <a:p>
            <a:pPr lvl="0"/>
            <a:r>
              <a:t>Arbitrary mapping</a:t>
            </a:r>
          </a:p>
        </p:txBody>
      </p:sp>
      <p:sp>
        <p:nvSpPr>
          <p:cNvPr id="130" name="Shape 130"/>
          <p:cNvSpPr/>
          <p:nvPr/>
        </p:nvSpPr>
        <p:spPr>
          <a:xfrm>
            <a:off x="3563938" y="4705350"/>
            <a:ext cx="2474912" cy="13970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pPr>
            <a:r>
              <a:rPr b="1">
                <a:latin typeface="Courier New"/>
                <a:ea typeface="Courier New"/>
                <a:cs typeface="Courier New"/>
                <a:sym typeface="Courier New"/>
              </a:rPr>
              <a:t>TOUGH TO READ</a:t>
            </a:r>
            <a:endParaRPr sz="2400"/>
          </a:p>
          <a:p>
            <a:pPr lvl="0">
              <a:spcBef>
                <a:spcPts val="1400"/>
              </a:spcBef>
            </a:pPr>
            <a:endParaRPr sz="2400" b="1">
              <a:latin typeface="Courier New"/>
              <a:ea typeface="Courier New"/>
              <a:cs typeface="Courier New"/>
              <a:sym typeface="Courier New"/>
            </a:endParaRPr>
          </a:p>
        </p:txBody>
      </p:sp>
      <p:sp>
        <p:nvSpPr>
          <p:cNvPr id="131" name="Shape 131"/>
          <p:cNvSpPr/>
          <p:nvPr/>
        </p:nvSpPr>
        <p:spPr>
          <a:xfrm>
            <a:off x="4183062" y="5080000"/>
            <a:ext cx="485776" cy="749301"/>
          </a:xfrm>
          <a:custGeom>
            <a:avLst/>
            <a:gdLst/>
            <a:ahLst/>
            <a:cxnLst>
              <a:cxn ang="0">
                <a:pos x="wd2" y="hd2"/>
              </a:cxn>
              <a:cxn ang="5400000">
                <a:pos x="wd2" y="hd2"/>
              </a:cxn>
              <a:cxn ang="10800000">
                <a:pos x="wd2" y="hd2"/>
              </a:cxn>
              <a:cxn ang="16200000">
                <a:pos x="wd2" y="hd2"/>
              </a:cxn>
            </a:cxnLst>
            <a:rect l="0" t="0" r="r" b="b"/>
            <a:pathLst>
              <a:path w="21600" h="21600" extrusionOk="0">
                <a:moveTo>
                  <a:pt x="0" y="14564"/>
                </a:moveTo>
                <a:lnTo>
                  <a:pt x="5400" y="14564"/>
                </a:lnTo>
                <a:lnTo>
                  <a:pt x="5400" y="0"/>
                </a:lnTo>
                <a:lnTo>
                  <a:pt x="16200" y="0"/>
                </a:lnTo>
                <a:lnTo>
                  <a:pt x="16200" y="14564"/>
                </a:lnTo>
                <a:lnTo>
                  <a:pt x="21600" y="14564"/>
                </a:lnTo>
                <a:lnTo>
                  <a:pt x="10800" y="21600"/>
                </a:lnTo>
                <a:close/>
              </a:path>
            </a:pathLst>
          </a:custGeom>
          <a:solidFill>
            <a:srgbClr val="7A7A7A"/>
          </a:solidFill>
          <a:ln>
            <a:solidFill/>
            <a:miter/>
          </a:ln>
        </p:spPr>
        <p:txBody>
          <a:bodyPr lIns="0" tIns="0" rIns="0" bIns="0" anchor="ctr"/>
          <a:lstStyle/>
          <a:p>
            <a:pPr lvl="0"/>
            <a:endParaRPr/>
          </a:p>
        </p:txBody>
      </p:sp>
      <p:graphicFrame>
        <p:nvGraphicFramePr>
          <p:cNvPr id="132" name="Table 132"/>
          <p:cNvGraphicFramePr/>
          <p:nvPr/>
        </p:nvGraphicFramePr>
        <p:xfrm>
          <a:off x="1524000" y="2836863"/>
          <a:ext cx="6096000" cy="822469"/>
        </p:xfrm>
        <a:graphic>
          <a:graphicData uri="http://schemas.openxmlformats.org/drawingml/2006/table">
            <a:tbl>
              <a:tblPr>
                <a:tableStyleId>{4C3C2611-4C71-4FC5-86AE-919BDF0F9419}</a:tableStyleId>
              </a:tblPr>
              <a:tblGrid>
                <a:gridCol w="234950">
                  <a:extLst>
                    <a:ext uri="{9D8B030D-6E8A-4147-A177-3AD203B41FA5}">
                      <a16:colId xmlns:a16="http://schemas.microsoft.com/office/drawing/2014/main" val="20000"/>
                    </a:ext>
                  </a:extLst>
                </a:gridCol>
                <a:gridCol w="233363">
                  <a:extLst>
                    <a:ext uri="{9D8B030D-6E8A-4147-A177-3AD203B41FA5}">
                      <a16:colId xmlns:a16="http://schemas.microsoft.com/office/drawing/2014/main" val="20001"/>
                    </a:ext>
                  </a:extLst>
                </a:gridCol>
                <a:gridCol w="234950">
                  <a:extLst>
                    <a:ext uri="{9D8B030D-6E8A-4147-A177-3AD203B41FA5}">
                      <a16:colId xmlns:a16="http://schemas.microsoft.com/office/drawing/2014/main" val="20002"/>
                    </a:ext>
                  </a:extLst>
                </a:gridCol>
                <a:gridCol w="234950">
                  <a:extLst>
                    <a:ext uri="{9D8B030D-6E8A-4147-A177-3AD203B41FA5}">
                      <a16:colId xmlns:a16="http://schemas.microsoft.com/office/drawing/2014/main" val="20003"/>
                    </a:ext>
                  </a:extLst>
                </a:gridCol>
                <a:gridCol w="233361">
                  <a:extLst>
                    <a:ext uri="{9D8B030D-6E8A-4147-A177-3AD203B41FA5}">
                      <a16:colId xmlns:a16="http://schemas.microsoft.com/office/drawing/2014/main" val="20004"/>
                    </a:ext>
                  </a:extLst>
                </a:gridCol>
                <a:gridCol w="234950">
                  <a:extLst>
                    <a:ext uri="{9D8B030D-6E8A-4147-A177-3AD203B41FA5}">
                      <a16:colId xmlns:a16="http://schemas.microsoft.com/office/drawing/2014/main" val="20005"/>
                    </a:ext>
                  </a:extLst>
                </a:gridCol>
                <a:gridCol w="234950">
                  <a:extLst>
                    <a:ext uri="{9D8B030D-6E8A-4147-A177-3AD203B41FA5}">
                      <a16:colId xmlns:a16="http://schemas.microsoft.com/office/drawing/2014/main" val="20006"/>
                    </a:ext>
                  </a:extLst>
                </a:gridCol>
                <a:gridCol w="234950">
                  <a:extLst>
                    <a:ext uri="{9D8B030D-6E8A-4147-A177-3AD203B41FA5}">
                      <a16:colId xmlns:a16="http://schemas.microsoft.com/office/drawing/2014/main" val="20007"/>
                    </a:ext>
                  </a:extLst>
                </a:gridCol>
                <a:gridCol w="233363">
                  <a:extLst>
                    <a:ext uri="{9D8B030D-6E8A-4147-A177-3AD203B41FA5}">
                      <a16:colId xmlns:a16="http://schemas.microsoft.com/office/drawing/2014/main" val="20008"/>
                    </a:ext>
                  </a:extLst>
                </a:gridCol>
                <a:gridCol w="234950">
                  <a:extLst>
                    <a:ext uri="{9D8B030D-6E8A-4147-A177-3AD203B41FA5}">
                      <a16:colId xmlns:a16="http://schemas.microsoft.com/office/drawing/2014/main" val="20009"/>
                    </a:ext>
                  </a:extLst>
                </a:gridCol>
                <a:gridCol w="234950">
                  <a:extLst>
                    <a:ext uri="{9D8B030D-6E8A-4147-A177-3AD203B41FA5}">
                      <a16:colId xmlns:a16="http://schemas.microsoft.com/office/drawing/2014/main" val="20010"/>
                    </a:ext>
                  </a:extLst>
                </a:gridCol>
                <a:gridCol w="233361">
                  <a:extLst>
                    <a:ext uri="{9D8B030D-6E8A-4147-A177-3AD203B41FA5}">
                      <a16:colId xmlns:a16="http://schemas.microsoft.com/office/drawing/2014/main" val="20011"/>
                    </a:ext>
                  </a:extLst>
                </a:gridCol>
                <a:gridCol w="234950">
                  <a:extLst>
                    <a:ext uri="{9D8B030D-6E8A-4147-A177-3AD203B41FA5}">
                      <a16:colId xmlns:a16="http://schemas.microsoft.com/office/drawing/2014/main" val="20012"/>
                    </a:ext>
                  </a:extLst>
                </a:gridCol>
                <a:gridCol w="234950">
                  <a:extLst>
                    <a:ext uri="{9D8B030D-6E8A-4147-A177-3AD203B41FA5}">
                      <a16:colId xmlns:a16="http://schemas.microsoft.com/office/drawing/2014/main" val="20013"/>
                    </a:ext>
                  </a:extLst>
                </a:gridCol>
                <a:gridCol w="233363">
                  <a:extLst>
                    <a:ext uri="{9D8B030D-6E8A-4147-A177-3AD203B41FA5}">
                      <a16:colId xmlns:a16="http://schemas.microsoft.com/office/drawing/2014/main" val="20014"/>
                    </a:ext>
                  </a:extLst>
                </a:gridCol>
                <a:gridCol w="234950">
                  <a:extLst>
                    <a:ext uri="{9D8B030D-6E8A-4147-A177-3AD203B41FA5}">
                      <a16:colId xmlns:a16="http://schemas.microsoft.com/office/drawing/2014/main" val="20015"/>
                    </a:ext>
                  </a:extLst>
                </a:gridCol>
                <a:gridCol w="234950">
                  <a:extLst>
                    <a:ext uri="{9D8B030D-6E8A-4147-A177-3AD203B41FA5}">
                      <a16:colId xmlns:a16="http://schemas.microsoft.com/office/drawing/2014/main" val="20016"/>
                    </a:ext>
                  </a:extLst>
                </a:gridCol>
                <a:gridCol w="233361">
                  <a:extLst>
                    <a:ext uri="{9D8B030D-6E8A-4147-A177-3AD203B41FA5}">
                      <a16:colId xmlns:a16="http://schemas.microsoft.com/office/drawing/2014/main" val="20017"/>
                    </a:ext>
                  </a:extLst>
                </a:gridCol>
                <a:gridCol w="234950">
                  <a:extLst>
                    <a:ext uri="{9D8B030D-6E8A-4147-A177-3AD203B41FA5}">
                      <a16:colId xmlns:a16="http://schemas.microsoft.com/office/drawing/2014/main" val="20018"/>
                    </a:ext>
                  </a:extLst>
                </a:gridCol>
                <a:gridCol w="234950">
                  <a:extLst>
                    <a:ext uri="{9D8B030D-6E8A-4147-A177-3AD203B41FA5}">
                      <a16:colId xmlns:a16="http://schemas.microsoft.com/office/drawing/2014/main" val="20019"/>
                    </a:ext>
                  </a:extLst>
                </a:gridCol>
                <a:gridCol w="234950">
                  <a:extLst>
                    <a:ext uri="{9D8B030D-6E8A-4147-A177-3AD203B41FA5}">
                      <a16:colId xmlns:a16="http://schemas.microsoft.com/office/drawing/2014/main" val="20020"/>
                    </a:ext>
                  </a:extLst>
                </a:gridCol>
                <a:gridCol w="233363">
                  <a:extLst>
                    <a:ext uri="{9D8B030D-6E8A-4147-A177-3AD203B41FA5}">
                      <a16:colId xmlns:a16="http://schemas.microsoft.com/office/drawing/2014/main" val="20021"/>
                    </a:ext>
                  </a:extLst>
                </a:gridCol>
                <a:gridCol w="234950">
                  <a:extLst>
                    <a:ext uri="{9D8B030D-6E8A-4147-A177-3AD203B41FA5}">
                      <a16:colId xmlns:a16="http://schemas.microsoft.com/office/drawing/2014/main" val="20022"/>
                    </a:ext>
                  </a:extLst>
                </a:gridCol>
                <a:gridCol w="234950">
                  <a:extLst>
                    <a:ext uri="{9D8B030D-6E8A-4147-A177-3AD203B41FA5}">
                      <a16:colId xmlns:a16="http://schemas.microsoft.com/office/drawing/2014/main" val="20023"/>
                    </a:ext>
                  </a:extLst>
                </a:gridCol>
                <a:gridCol w="233361">
                  <a:extLst>
                    <a:ext uri="{9D8B030D-6E8A-4147-A177-3AD203B41FA5}">
                      <a16:colId xmlns:a16="http://schemas.microsoft.com/office/drawing/2014/main" val="20024"/>
                    </a:ext>
                  </a:extLst>
                </a:gridCol>
                <a:gridCol w="234950">
                  <a:extLst>
                    <a:ext uri="{9D8B030D-6E8A-4147-A177-3AD203B41FA5}">
                      <a16:colId xmlns:a16="http://schemas.microsoft.com/office/drawing/2014/main" val="20025"/>
                    </a:ext>
                  </a:extLst>
                </a:gridCol>
              </a:tblGrid>
              <a:tr h="426399">
                <a:tc>
                  <a:txBody>
                    <a:bodyPr/>
                    <a:lstStyle/>
                    <a:p>
                      <a:pPr lvl="0" defTabSz="914400">
                        <a:defRPr sz="1800" b="0" i="0"/>
                      </a:pPr>
                      <a:r>
                        <a:rPr sz="2200"/>
                        <a:t>A</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B</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C</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D</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E</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F</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G</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H</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I</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J</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K</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L</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M</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N</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O</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P</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Q</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R</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S</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T</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U</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V</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W</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X</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Y</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Z</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extLst>
                  <a:ext uri="{0D108BD9-81ED-4DB2-BD59-A6C34878D82A}">
                    <a16:rowId xmlns:a16="http://schemas.microsoft.com/office/drawing/2014/main" val="10000"/>
                  </a:ext>
                </a:extLst>
              </a:tr>
              <a:tr h="395926">
                <a:tc>
                  <a:txBody>
                    <a:bodyPr/>
                    <a:lstStyle/>
                    <a:p>
                      <a:pPr lvl="0">
                        <a:defRPr sz="1800" b="0" i="0"/>
                      </a:pPr>
                      <a:r>
                        <a:rPr sz="2000">
                          <a:solidFill>
                            <a:srgbClr val="40458C"/>
                          </a:solidFill>
                        </a:rPr>
                        <a:t>L</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S</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K</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P</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C</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T</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O</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A</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I</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W</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E</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J</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V</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B</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R</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M</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Z</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D</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Y</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N</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Q</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X</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H</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U</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a:defRPr sz="1800" b="0" i="0"/>
                      </a:pPr>
                      <a:r>
                        <a:rPr sz="2000">
                          <a:solidFill>
                            <a:srgbClr val="40458C"/>
                          </a:solidFill>
                        </a:rPr>
                        <a:t>G</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t>F</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extLst>
                  <a:ext uri="{0D108BD9-81ED-4DB2-BD59-A6C34878D82A}">
                    <a16:rowId xmlns:a16="http://schemas.microsoft.com/office/drawing/2014/main" val="10001"/>
                  </a:ext>
                </a:extLst>
              </a:tr>
            </a:tbl>
          </a:graphicData>
        </a:graphic>
      </p:graphicFrame>
      <p:sp>
        <p:nvSpPr>
          <p:cNvPr id="133" name="Shape 133"/>
          <p:cNvSpPr/>
          <p:nvPr/>
        </p:nvSpPr>
        <p:spPr>
          <a:xfrm>
            <a:off x="3563937" y="5954712"/>
            <a:ext cx="2070421" cy="688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NRQOA NR DCLP</a:t>
            </a:r>
            <a:endParaRPr sz="2400" b="1"/>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14.png" descr="Picture3"/>
          <p:cNvPicPr/>
          <p:nvPr/>
        </p:nvPicPr>
        <p:blipFill>
          <a:blip r:embed="rId3">
            <a:extLst/>
          </a:blip>
          <a:stretch>
            <a:fillRect/>
          </a:stretch>
        </p:blipFill>
        <p:spPr>
          <a:xfrm>
            <a:off x="3962400" y="2057400"/>
            <a:ext cx="4876800" cy="3841750"/>
          </a:xfrm>
          <a:prstGeom prst="rect">
            <a:avLst/>
          </a:prstGeom>
          <a:ln w="12700">
            <a:miter lim="400000"/>
          </a:ln>
        </p:spPr>
      </p:pic>
      <p:sp>
        <p:nvSpPr>
          <p:cNvPr id="136" name="Shape 136"/>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pic>
        <p:nvPicPr>
          <p:cNvPr id="137" name="image15.png"/>
          <p:cNvPicPr/>
          <p:nvPr/>
        </p:nvPicPr>
        <p:blipFill>
          <a:blip r:embed="rId4">
            <a:extLst/>
          </a:blip>
          <a:stretch>
            <a:fillRect/>
          </a:stretch>
        </p:blipFill>
        <p:spPr>
          <a:xfrm>
            <a:off x="7391400" y="152400"/>
            <a:ext cx="1362075" cy="1905000"/>
          </a:xfrm>
          <a:prstGeom prst="rect">
            <a:avLst/>
          </a:prstGeom>
          <a:ln w="12700">
            <a:miter lim="400000"/>
          </a:ln>
        </p:spPr>
      </p:pic>
      <p:pic>
        <p:nvPicPr>
          <p:cNvPr id="138" name="image16.png"/>
          <p:cNvPicPr/>
          <p:nvPr/>
        </p:nvPicPr>
        <p:blipFill>
          <a:blip r:embed="rId5">
            <a:extLst/>
          </a:blip>
          <a:srcRect l="24931" t="21535" r="23842" b="22632"/>
          <a:stretch>
            <a:fillRect/>
          </a:stretch>
        </p:blipFill>
        <p:spPr>
          <a:xfrm>
            <a:off x="304799" y="228599"/>
            <a:ext cx="3786189" cy="563880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274638"/>
            <a:ext cx="8534400" cy="1143001"/>
          </a:xfrm>
          <a:prstGeom prst="rect">
            <a:avLst/>
          </a:prstGeom>
        </p:spPr>
        <p:txBody>
          <a:bodyPr/>
          <a:lstStyle>
            <a:lvl1pPr defTabSz="841247">
              <a:defRPr sz="2944" spc="-92">
                <a:latin typeface="Comic Sans MS"/>
                <a:ea typeface="Comic Sans MS"/>
                <a:cs typeface="Comic Sans MS"/>
                <a:sym typeface="Comic Sans MS"/>
              </a:defRPr>
            </a:lvl1pPr>
          </a:lstStyle>
          <a:p>
            <a:pPr lvl="0">
              <a:defRPr sz="1800" cap="none" spc="0">
                <a:solidFill>
                  <a:srgbClr val="000000"/>
                </a:solidFill>
              </a:defRPr>
            </a:pPr>
            <a:r>
              <a:rPr sz="2944" cap="all" spc="-92">
                <a:solidFill>
                  <a:srgbClr val="D1282E"/>
                </a:solidFill>
              </a:rPr>
              <a:t>Letter Frequencies can break substitution ciphers</a:t>
            </a:r>
          </a:p>
        </p:txBody>
      </p:sp>
      <p:sp>
        <p:nvSpPr>
          <p:cNvPr id="143" name="Shape 143"/>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12</a:t>
            </a:fld>
            <a:endParaRPr sz="1400" b="1"/>
          </a:p>
        </p:txBody>
      </p:sp>
      <p:pic>
        <p:nvPicPr>
          <p:cNvPr id="144" name="image17.png"/>
          <p:cNvPicPr/>
          <p:nvPr/>
        </p:nvPicPr>
        <p:blipFill>
          <a:blip r:embed="rId3">
            <a:extLst/>
          </a:blip>
          <a:stretch>
            <a:fillRect/>
          </a:stretch>
        </p:blipFill>
        <p:spPr>
          <a:xfrm>
            <a:off x="1295400" y="1677988"/>
            <a:ext cx="5562600" cy="4465638"/>
          </a:xfrm>
          <a:prstGeom prst="rect">
            <a:avLst/>
          </a:prstGeom>
          <a:ln w="12700">
            <a:miter lim="400000"/>
          </a:ln>
        </p:spPr>
      </p:pic>
      <p:sp>
        <p:nvSpPr>
          <p:cNvPr id="145" name="Shape 145"/>
          <p:cNvSpPr/>
          <p:nvPr/>
        </p:nvSpPr>
        <p:spPr>
          <a:xfrm>
            <a:off x="7543800" y="6019799"/>
            <a:ext cx="1447800" cy="2642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a:lvl1pPr>
          </a:lstStyle>
          <a:p>
            <a:pPr lvl="0">
              <a:defRPr sz="1800"/>
            </a:pPr>
            <a:r>
              <a:rPr sz="1200"/>
              <a:t>Source: Wikipedia</a:t>
            </a:r>
          </a:p>
        </p:txBody>
      </p:sp>
      <p:grpSp>
        <p:nvGrpSpPr>
          <p:cNvPr id="148" name="Group 148"/>
          <p:cNvGrpSpPr/>
          <p:nvPr/>
        </p:nvGrpSpPr>
        <p:grpSpPr>
          <a:xfrm>
            <a:off x="2886363" y="1417637"/>
            <a:ext cx="914401" cy="612650"/>
            <a:chOff x="0" y="0"/>
            <a:chExt cx="914400" cy="612648"/>
          </a:xfrm>
        </p:grpSpPr>
        <p:sp>
          <p:nvSpPr>
            <p:cNvPr id="146" name="Shape 146"/>
            <p:cNvSpPr/>
            <p:nvPr/>
          </p:nvSpPr>
          <p:spPr>
            <a:xfrm>
              <a:off x="0" y="0"/>
              <a:ext cx="914400" cy="612649"/>
            </a:xfrm>
            <a:prstGeom prst="wedgeEllipseCallout">
              <a:avLst>
                <a:gd name="adj1" fmla="val -41035"/>
                <a:gd name="adj2" fmla="val 85114"/>
              </a:avLst>
            </a:pr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147" name="Shape 147"/>
            <p:cNvSpPr/>
            <p:nvPr/>
          </p:nvSpPr>
          <p:spPr>
            <a:xfrm>
              <a:off x="133910" y="130993"/>
              <a:ext cx="64658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E</a:t>
              </a:r>
            </a:p>
          </p:txBody>
        </p:sp>
      </p:grpSp>
      <p:grpSp>
        <p:nvGrpSpPr>
          <p:cNvPr id="151" name="Group 151"/>
          <p:cNvGrpSpPr/>
          <p:nvPr/>
        </p:nvGrpSpPr>
        <p:grpSpPr>
          <a:xfrm>
            <a:off x="5440217" y="2182685"/>
            <a:ext cx="914401" cy="612649"/>
            <a:chOff x="0" y="0"/>
            <a:chExt cx="914400" cy="612648"/>
          </a:xfrm>
        </p:grpSpPr>
        <p:sp>
          <p:nvSpPr>
            <p:cNvPr id="149" name="Shape 149"/>
            <p:cNvSpPr/>
            <p:nvPr/>
          </p:nvSpPr>
          <p:spPr>
            <a:xfrm>
              <a:off x="0" y="0"/>
              <a:ext cx="914400" cy="612649"/>
            </a:xfrm>
            <a:prstGeom prst="wedgeEllipseCallout">
              <a:avLst>
                <a:gd name="adj1" fmla="val -41035"/>
                <a:gd name="adj2" fmla="val 85114"/>
              </a:avLst>
            </a:pr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150" name="Shape 150"/>
            <p:cNvSpPr/>
            <p:nvPr/>
          </p:nvSpPr>
          <p:spPr>
            <a:xfrm>
              <a:off x="133910" y="130993"/>
              <a:ext cx="64658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14.png" descr="Picture3"/>
          <p:cNvPicPr/>
          <p:nvPr/>
        </p:nvPicPr>
        <p:blipFill>
          <a:blip r:embed="rId3">
            <a:extLst/>
          </a:blip>
          <a:stretch>
            <a:fillRect/>
          </a:stretch>
        </p:blipFill>
        <p:spPr>
          <a:xfrm>
            <a:off x="457200" y="304800"/>
            <a:ext cx="6716714" cy="5291138"/>
          </a:xfrm>
          <a:prstGeom prst="rect">
            <a:avLst/>
          </a:prstGeom>
          <a:ln w="12700">
            <a:miter lim="400000"/>
          </a:ln>
        </p:spPr>
      </p:pic>
      <p:sp>
        <p:nvSpPr>
          <p:cNvPr id="156" name="Shape 156"/>
          <p:cNvSpPr/>
          <p:nvPr/>
        </p:nvSpPr>
        <p:spPr>
          <a:xfrm>
            <a:off x="838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57" name="Shape 157"/>
          <p:cNvSpPr/>
          <p:nvPr/>
        </p:nvSpPr>
        <p:spPr>
          <a:xfrm>
            <a:off x="1143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58" name="Shape 158"/>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59" name="Shape 159"/>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0" name="Shape 160"/>
          <p:cNvSpPr/>
          <p:nvPr/>
        </p:nvSpPr>
        <p:spPr>
          <a:xfrm>
            <a:off x="2286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1" name="Shape 161"/>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2" name="Shape 162"/>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3" name="Shape 163"/>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4" name="Shape 164"/>
          <p:cNvSpPr/>
          <p:nvPr/>
        </p:nvSpPr>
        <p:spPr>
          <a:xfrm>
            <a:off x="3810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5" name="Shape 165"/>
          <p:cNvSpPr/>
          <p:nvPr/>
        </p:nvSpPr>
        <p:spPr>
          <a:xfrm>
            <a:off x="42291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6" name="Shape 166"/>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7" name="Shape 167"/>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8" name="Shape 168"/>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69" name="Shape 169"/>
          <p:cNvSpPr/>
          <p:nvPr/>
        </p:nvSpPr>
        <p:spPr>
          <a:xfrm>
            <a:off x="5791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0" name="Shape 170"/>
          <p:cNvSpPr/>
          <p:nvPr/>
        </p:nvSpPr>
        <p:spPr>
          <a:xfrm>
            <a:off x="6172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1" name="Shape 171"/>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2" name="Shape 172"/>
          <p:cNvSpPr/>
          <p:nvPr/>
        </p:nvSpPr>
        <p:spPr>
          <a:xfrm>
            <a:off x="1219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3" name="Shape 173"/>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4" name="Shape 174"/>
          <p:cNvSpPr/>
          <p:nvPr/>
        </p:nvSpPr>
        <p:spPr>
          <a:xfrm>
            <a:off x="2209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5" name="Shape 175"/>
          <p:cNvSpPr/>
          <p:nvPr/>
        </p:nvSpPr>
        <p:spPr>
          <a:xfrm>
            <a:off x="2590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6" name="Shape 176"/>
          <p:cNvSpPr/>
          <p:nvPr/>
        </p:nvSpPr>
        <p:spPr>
          <a:xfrm>
            <a:off x="32004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7" name="Shape 177"/>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8" name="Shape 178"/>
          <p:cNvSpPr/>
          <p:nvPr/>
        </p:nvSpPr>
        <p:spPr>
          <a:xfrm>
            <a:off x="3810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79" name="Shape 179"/>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0" name="Shape 180"/>
          <p:cNvSpPr/>
          <p:nvPr/>
        </p:nvSpPr>
        <p:spPr>
          <a:xfrm>
            <a:off x="4572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1" name="Shape 181"/>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2" name="Shape 182"/>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3" name="Shape 183"/>
          <p:cNvSpPr/>
          <p:nvPr/>
        </p:nvSpPr>
        <p:spPr>
          <a:xfrm>
            <a:off x="5791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4" name="Shape 184"/>
          <p:cNvSpPr/>
          <p:nvPr/>
        </p:nvSpPr>
        <p:spPr>
          <a:xfrm>
            <a:off x="6172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5" name="Shape 185"/>
          <p:cNvSpPr/>
          <p:nvPr/>
        </p:nvSpPr>
        <p:spPr>
          <a:xfrm>
            <a:off x="76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6" name="Shape 186"/>
          <p:cNvSpPr/>
          <p:nvPr/>
        </p:nvSpPr>
        <p:spPr>
          <a:xfrm>
            <a:off x="1219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7" name="Shape 187"/>
          <p:cNvSpPr/>
          <p:nvPr/>
        </p:nvSpPr>
        <p:spPr>
          <a:xfrm>
            <a:off x="1524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8" name="Shape 188"/>
          <p:cNvSpPr/>
          <p:nvPr/>
        </p:nvSpPr>
        <p:spPr>
          <a:xfrm>
            <a:off x="1981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89" name="Shape 189"/>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0" name="Shape 190"/>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1" name="Shape 191"/>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2" name="Shape 192"/>
          <p:cNvSpPr/>
          <p:nvPr/>
        </p:nvSpPr>
        <p:spPr>
          <a:xfrm>
            <a:off x="36576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3" name="Shape 193"/>
          <p:cNvSpPr/>
          <p:nvPr/>
        </p:nvSpPr>
        <p:spPr>
          <a:xfrm>
            <a:off x="4191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4" name="Shape 194"/>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5" name="Shape 195"/>
          <p:cNvSpPr/>
          <p:nvPr/>
        </p:nvSpPr>
        <p:spPr>
          <a:xfrm>
            <a:off x="5257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6" name="Shape 196"/>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7" name="Shape 197"/>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8" name="Shape 198"/>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199" name="Shape 199"/>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0" name="Shape 200"/>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1" name="Shape 201"/>
          <p:cNvSpPr/>
          <p:nvPr/>
        </p:nvSpPr>
        <p:spPr>
          <a:xfrm>
            <a:off x="152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2" name="Shape 202"/>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3" name="Shape 203"/>
          <p:cNvSpPr/>
          <p:nvPr/>
        </p:nvSpPr>
        <p:spPr>
          <a:xfrm>
            <a:off x="2362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4" name="Shape 204"/>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5" name="Shape 205"/>
          <p:cNvSpPr/>
          <p:nvPr/>
        </p:nvSpPr>
        <p:spPr>
          <a:xfrm>
            <a:off x="3200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6" name="Shape 206"/>
          <p:cNvSpPr/>
          <p:nvPr/>
        </p:nvSpPr>
        <p:spPr>
          <a:xfrm>
            <a:off x="3581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7" name="Shape 207"/>
          <p:cNvSpPr/>
          <p:nvPr/>
        </p:nvSpPr>
        <p:spPr>
          <a:xfrm>
            <a:off x="3962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8" name="Shape 208"/>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09" name="Shape 209"/>
          <p:cNvSpPr/>
          <p:nvPr/>
        </p:nvSpPr>
        <p:spPr>
          <a:xfrm>
            <a:off x="4876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0" name="Shape 210"/>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1" name="Shape 211"/>
          <p:cNvSpPr/>
          <p:nvPr/>
        </p:nvSpPr>
        <p:spPr>
          <a:xfrm>
            <a:off x="571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2" name="Shape 212"/>
          <p:cNvSpPr/>
          <p:nvPr/>
        </p:nvSpPr>
        <p:spPr>
          <a:xfrm>
            <a:off x="76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3" name="Shape 213"/>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4" name="Shape 214"/>
          <p:cNvSpPr/>
          <p:nvPr/>
        </p:nvSpPr>
        <p:spPr>
          <a:xfrm>
            <a:off x="1600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5" name="Shape 215"/>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6" name="Shape 216"/>
          <p:cNvSpPr/>
          <p:nvPr/>
        </p:nvSpPr>
        <p:spPr>
          <a:xfrm>
            <a:off x="2209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7" name="Shape 217"/>
          <p:cNvSpPr/>
          <p:nvPr/>
        </p:nvSpPr>
        <p:spPr>
          <a:xfrm>
            <a:off x="2667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8" name="Shape 218"/>
          <p:cNvSpPr/>
          <p:nvPr/>
        </p:nvSpPr>
        <p:spPr>
          <a:xfrm>
            <a:off x="2971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19" name="Shape 219"/>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0" name="Shape 220"/>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1" name="Shape 221"/>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2" name="Shape 222"/>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3" name="Shape 223"/>
          <p:cNvSpPr/>
          <p:nvPr/>
        </p:nvSpPr>
        <p:spPr>
          <a:xfrm>
            <a:off x="5029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4" name="Shape 224"/>
          <p:cNvSpPr/>
          <p:nvPr/>
        </p:nvSpPr>
        <p:spPr>
          <a:xfrm>
            <a:off x="4470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25" name="Shape 225"/>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14.png" descr="Picture3"/>
          <p:cNvPicPr/>
          <p:nvPr/>
        </p:nvPicPr>
        <p:blipFill>
          <a:blip r:embed="rId3">
            <a:extLst/>
          </a:blip>
          <a:stretch>
            <a:fillRect/>
          </a:stretch>
        </p:blipFill>
        <p:spPr>
          <a:xfrm>
            <a:off x="457200" y="304800"/>
            <a:ext cx="6716714" cy="5291138"/>
          </a:xfrm>
          <a:prstGeom prst="rect">
            <a:avLst/>
          </a:prstGeom>
          <a:ln w="12700">
            <a:miter lim="400000"/>
          </a:ln>
        </p:spPr>
      </p:pic>
      <p:sp>
        <p:nvSpPr>
          <p:cNvPr id="230" name="Shape 230"/>
          <p:cNvSpPr/>
          <p:nvPr/>
        </p:nvSpPr>
        <p:spPr>
          <a:xfrm>
            <a:off x="838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1" name="Shape 231"/>
          <p:cNvSpPr/>
          <p:nvPr/>
        </p:nvSpPr>
        <p:spPr>
          <a:xfrm>
            <a:off x="1143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2" name="Shape 232"/>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3" name="Shape 233"/>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4" name="Shape 234"/>
          <p:cNvSpPr/>
          <p:nvPr/>
        </p:nvSpPr>
        <p:spPr>
          <a:xfrm>
            <a:off x="2286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5" name="Shape 235"/>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6" name="Shape 236"/>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7" name="Shape 237"/>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38" name="Shape 238"/>
          <p:cNvSpPr/>
          <p:nvPr/>
        </p:nvSpPr>
        <p:spPr>
          <a:xfrm>
            <a:off x="3810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39" name="Shape 239"/>
          <p:cNvSpPr/>
          <p:nvPr/>
        </p:nvSpPr>
        <p:spPr>
          <a:xfrm>
            <a:off x="424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0" name="Shape 240"/>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1" name="Shape 241"/>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2" name="Shape 242"/>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3" name="Shape 243"/>
          <p:cNvSpPr/>
          <p:nvPr/>
        </p:nvSpPr>
        <p:spPr>
          <a:xfrm>
            <a:off x="5791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4" name="Shape 244"/>
          <p:cNvSpPr/>
          <p:nvPr/>
        </p:nvSpPr>
        <p:spPr>
          <a:xfrm>
            <a:off x="6172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5" name="Shape 245"/>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6" name="Shape 246"/>
          <p:cNvSpPr/>
          <p:nvPr/>
        </p:nvSpPr>
        <p:spPr>
          <a:xfrm>
            <a:off x="1219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7" name="Shape 247"/>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8" name="Shape 248"/>
          <p:cNvSpPr/>
          <p:nvPr/>
        </p:nvSpPr>
        <p:spPr>
          <a:xfrm>
            <a:off x="2209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49" name="Shape 249"/>
          <p:cNvSpPr/>
          <p:nvPr/>
        </p:nvSpPr>
        <p:spPr>
          <a:xfrm>
            <a:off x="2590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0" name="Shape 250"/>
          <p:cNvSpPr/>
          <p:nvPr/>
        </p:nvSpPr>
        <p:spPr>
          <a:xfrm>
            <a:off x="32004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51" name="Shape 251"/>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2" name="Shape 252"/>
          <p:cNvSpPr/>
          <p:nvPr/>
        </p:nvSpPr>
        <p:spPr>
          <a:xfrm>
            <a:off x="3810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3" name="Shape 253"/>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4" name="Shape 254"/>
          <p:cNvSpPr/>
          <p:nvPr/>
        </p:nvSpPr>
        <p:spPr>
          <a:xfrm>
            <a:off x="4572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55" name="Shape 255"/>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6" name="Shape 256"/>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7" name="Shape 257"/>
          <p:cNvSpPr/>
          <p:nvPr/>
        </p:nvSpPr>
        <p:spPr>
          <a:xfrm>
            <a:off x="5791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8" name="Shape 258"/>
          <p:cNvSpPr/>
          <p:nvPr/>
        </p:nvSpPr>
        <p:spPr>
          <a:xfrm>
            <a:off x="6172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59" name="Shape 259"/>
          <p:cNvSpPr/>
          <p:nvPr/>
        </p:nvSpPr>
        <p:spPr>
          <a:xfrm>
            <a:off x="76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0" name="Shape 260"/>
          <p:cNvSpPr/>
          <p:nvPr/>
        </p:nvSpPr>
        <p:spPr>
          <a:xfrm>
            <a:off x="1219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1" name="Shape 261"/>
          <p:cNvSpPr/>
          <p:nvPr/>
        </p:nvSpPr>
        <p:spPr>
          <a:xfrm>
            <a:off x="1524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62" name="Shape 262"/>
          <p:cNvSpPr/>
          <p:nvPr/>
        </p:nvSpPr>
        <p:spPr>
          <a:xfrm>
            <a:off x="1981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3" name="Shape 263"/>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4" name="Shape 264"/>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5" name="Shape 265"/>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6" name="Shape 266"/>
          <p:cNvSpPr/>
          <p:nvPr/>
        </p:nvSpPr>
        <p:spPr>
          <a:xfrm>
            <a:off x="36576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67" name="Shape 267"/>
          <p:cNvSpPr/>
          <p:nvPr/>
        </p:nvSpPr>
        <p:spPr>
          <a:xfrm>
            <a:off x="4191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8" name="Shape 268"/>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69" name="Shape 269"/>
          <p:cNvSpPr/>
          <p:nvPr/>
        </p:nvSpPr>
        <p:spPr>
          <a:xfrm>
            <a:off x="5257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70" name="Shape 270"/>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1" name="Shape 271"/>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2" name="Shape 272"/>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3" name="Shape 273"/>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4" name="Shape 274"/>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5" name="Shape 275"/>
          <p:cNvSpPr/>
          <p:nvPr/>
        </p:nvSpPr>
        <p:spPr>
          <a:xfrm>
            <a:off x="152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6" name="Shape 276"/>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7" name="Shape 277"/>
          <p:cNvSpPr/>
          <p:nvPr/>
        </p:nvSpPr>
        <p:spPr>
          <a:xfrm>
            <a:off x="2362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8" name="Shape 278"/>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79" name="Shape 279"/>
          <p:cNvSpPr/>
          <p:nvPr/>
        </p:nvSpPr>
        <p:spPr>
          <a:xfrm>
            <a:off x="3200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0" name="Shape 280"/>
          <p:cNvSpPr/>
          <p:nvPr/>
        </p:nvSpPr>
        <p:spPr>
          <a:xfrm>
            <a:off x="3581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1" name="Shape 281"/>
          <p:cNvSpPr/>
          <p:nvPr/>
        </p:nvSpPr>
        <p:spPr>
          <a:xfrm>
            <a:off x="3962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82" name="Shape 282"/>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3" name="Shape 283"/>
          <p:cNvSpPr/>
          <p:nvPr/>
        </p:nvSpPr>
        <p:spPr>
          <a:xfrm>
            <a:off x="4876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4" name="Shape 284"/>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5" name="Shape 285"/>
          <p:cNvSpPr/>
          <p:nvPr/>
        </p:nvSpPr>
        <p:spPr>
          <a:xfrm>
            <a:off x="571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86" name="Shape 286"/>
          <p:cNvSpPr/>
          <p:nvPr/>
        </p:nvSpPr>
        <p:spPr>
          <a:xfrm>
            <a:off x="76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7" name="Shape 287"/>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88" name="Shape 288"/>
          <p:cNvSpPr/>
          <p:nvPr/>
        </p:nvSpPr>
        <p:spPr>
          <a:xfrm>
            <a:off x="1600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89" name="Shape 289"/>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0" name="Shape 290"/>
          <p:cNvSpPr/>
          <p:nvPr/>
        </p:nvSpPr>
        <p:spPr>
          <a:xfrm>
            <a:off x="2209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1" name="Shape 291"/>
          <p:cNvSpPr/>
          <p:nvPr/>
        </p:nvSpPr>
        <p:spPr>
          <a:xfrm>
            <a:off x="2667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2" name="Shape 292"/>
          <p:cNvSpPr/>
          <p:nvPr/>
        </p:nvSpPr>
        <p:spPr>
          <a:xfrm>
            <a:off x="2971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93" name="Shape 293"/>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4" name="Shape 294"/>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5" name="Shape 295"/>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6" name="Shape 296"/>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297" name="Shape 297"/>
          <p:cNvSpPr/>
          <p:nvPr/>
        </p:nvSpPr>
        <p:spPr>
          <a:xfrm>
            <a:off x="5029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98" name="Shape 298"/>
          <p:cNvSpPr/>
          <p:nvPr/>
        </p:nvSpPr>
        <p:spPr>
          <a:xfrm>
            <a:off x="4495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299" name="Shape 299"/>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14.png" descr="Picture3"/>
          <p:cNvPicPr/>
          <p:nvPr/>
        </p:nvPicPr>
        <p:blipFill>
          <a:blip r:embed="rId3">
            <a:extLst/>
          </a:blip>
          <a:stretch>
            <a:fillRect/>
          </a:stretch>
        </p:blipFill>
        <p:spPr>
          <a:xfrm>
            <a:off x="457200" y="304800"/>
            <a:ext cx="6716714" cy="5291138"/>
          </a:xfrm>
          <a:prstGeom prst="rect">
            <a:avLst/>
          </a:prstGeom>
          <a:ln w="12700">
            <a:miter lim="400000"/>
          </a:ln>
        </p:spPr>
      </p:pic>
      <p:sp>
        <p:nvSpPr>
          <p:cNvPr id="304" name="Shape 304"/>
          <p:cNvSpPr/>
          <p:nvPr/>
        </p:nvSpPr>
        <p:spPr>
          <a:xfrm>
            <a:off x="838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05" name="Shape 305"/>
          <p:cNvSpPr/>
          <p:nvPr/>
        </p:nvSpPr>
        <p:spPr>
          <a:xfrm>
            <a:off x="1143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06" name="Shape 306"/>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07" name="Shape 307"/>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08" name="Shape 308"/>
          <p:cNvSpPr/>
          <p:nvPr/>
        </p:nvSpPr>
        <p:spPr>
          <a:xfrm>
            <a:off x="2286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09" name="Shape 309"/>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0" name="Shape 310"/>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1" name="Shape 311"/>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2" name="Shape 312"/>
          <p:cNvSpPr/>
          <p:nvPr/>
        </p:nvSpPr>
        <p:spPr>
          <a:xfrm>
            <a:off x="42291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3" name="Shape 313"/>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4" name="Shape 314"/>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5" name="Shape 315"/>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6" name="Shape 316"/>
          <p:cNvSpPr/>
          <p:nvPr/>
        </p:nvSpPr>
        <p:spPr>
          <a:xfrm>
            <a:off x="5791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17" name="Shape 317"/>
          <p:cNvSpPr/>
          <p:nvPr/>
        </p:nvSpPr>
        <p:spPr>
          <a:xfrm>
            <a:off x="6172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8" name="Shape 318"/>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19" name="Shape 319"/>
          <p:cNvSpPr/>
          <p:nvPr/>
        </p:nvSpPr>
        <p:spPr>
          <a:xfrm>
            <a:off x="1219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0" name="Shape 320"/>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1" name="Shape 321"/>
          <p:cNvSpPr/>
          <p:nvPr/>
        </p:nvSpPr>
        <p:spPr>
          <a:xfrm>
            <a:off x="2209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22" name="Shape 322"/>
          <p:cNvSpPr/>
          <p:nvPr/>
        </p:nvSpPr>
        <p:spPr>
          <a:xfrm>
            <a:off x="2590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3" name="Shape 323"/>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4" name="Shape 324"/>
          <p:cNvSpPr/>
          <p:nvPr/>
        </p:nvSpPr>
        <p:spPr>
          <a:xfrm>
            <a:off x="3810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25" name="Shape 325"/>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6" name="Shape 326"/>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7" name="Shape 327"/>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28" name="Shape 328"/>
          <p:cNvSpPr/>
          <p:nvPr/>
        </p:nvSpPr>
        <p:spPr>
          <a:xfrm>
            <a:off x="5791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29" name="Shape 329"/>
          <p:cNvSpPr/>
          <p:nvPr/>
        </p:nvSpPr>
        <p:spPr>
          <a:xfrm>
            <a:off x="6172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0" name="Shape 330"/>
          <p:cNvSpPr/>
          <p:nvPr/>
        </p:nvSpPr>
        <p:spPr>
          <a:xfrm>
            <a:off x="76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31" name="Shape 331"/>
          <p:cNvSpPr/>
          <p:nvPr/>
        </p:nvSpPr>
        <p:spPr>
          <a:xfrm>
            <a:off x="1219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2" name="Shape 332"/>
          <p:cNvSpPr/>
          <p:nvPr/>
        </p:nvSpPr>
        <p:spPr>
          <a:xfrm>
            <a:off x="1981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33" name="Shape 333"/>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4" name="Shape 334"/>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5" name="Shape 335"/>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6" name="Shape 336"/>
          <p:cNvSpPr/>
          <p:nvPr/>
        </p:nvSpPr>
        <p:spPr>
          <a:xfrm>
            <a:off x="4191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7" name="Shape 337"/>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8" name="Shape 338"/>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39" name="Shape 339"/>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0" name="Shape 340"/>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1" name="Shape 341"/>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2" name="Shape 342"/>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3" name="Shape 343"/>
          <p:cNvSpPr/>
          <p:nvPr/>
        </p:nvSpPr>
        <p:spPr>
          <a:xfrm>
            <a:off x="152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4" name="Shape 344"/>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5" name="Shape 345"/>
          <p:cNvSpPr/>
          <p:nvPr/>
        </p:nvSpPr>
        <p:spPr>
          <a:xfrm>
            <a:off x="2362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6" name="Shape 346"/>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7" name="Shape 347"/>
          <p:cNvSpPr/>
          <p:nvPr/>
        </p:nvSpPr>
        <p:spPr>
          <a:xfrm>
            <a:off x="3200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48" name="Shape 348"/>
          <p:cNvSpPr/>
          <p:nvPr/>
        </p:nvSpPr>
        <p:spPr>
          <a:xfrm>
            <a:off x="3581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49" name="Shape 349"/>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0" name="Shape 350"/>
          <p:cNvSpPr/>
          <p:nvPr/>
        </p:nvSpPr>
        <p:spPr>
          <a:xfrm>
            <a:off x="4876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1" name="Shape 351"/>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2" name="Shape 352"/>
          <p:cNvSpPr/>
          <p:nvPr/>
        </p:nvSpPr>
        <p:spPr>
          <a:xfrm>
            <a:off x="76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3" name="Shape 353"/>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4" name="Shape 354"/>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5" name="Shape 355"/>
          <p:cNvSpPr/>
          <p:nvPr/>
        </p:nvSpPr>
        <p:spPr>
          <a:xfrm>
            <a:off x="2209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56" name="Shape 356"/>
          <p:cNvSpPr/>
          <p:nvPr/>
        </p:nvSpPr>
        <p:spPr>
          <a:xfrm>
            <a:off x="2667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7" name="Shape 357"/>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8" name="Shape 358"/>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59" name="Shape 359"/>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60" name="Shape 360"/>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61" name="Shape 361"/>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2" name="Shape 362"/>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3" name="Shape 363"/>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4" name="Shape 364"/>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5" name="Shape 365"/>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6" name="Shape 366"/>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7" name="Shape 367"/>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8" name="Shape 368"/>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69" name="Shape 369"/>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70" name="Shape 370"/>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71" name="Shape 371"/>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72" name="Shape 372"/>
          <p:cNvSpPr/>
          <p:nvPr/>
        </p:nvSpPr>
        <p:spPr>
          <a:xfrm>
            <a:off x="43688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373" name="Shape 373"/>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14.png" descr="Picture3"/>
          <p:cNvPicPr/>
          <p:nvPr/>
        </p:nvPicPr>
        <p:blipFill>
          <a:blip r:embed="rId3">
            <a:extLst/>
          </a:blip>
          <a:stretch>
            <a:fillRect/>
          </a:stretch>
        </p:blipFill>
        <p:spPr>
          <a:xfrm>
            <a:off x="457200" y="304800"/>
            <a:ext cx="6716714" cy="5291138"/>
          </a:xfrm>
          <a:prstGeom prst="rect">
            <a:avLst/>
          </a:prstGeom>
          <a:ln w="12700">
            <a:miter lim="400000"/>
          </a:ln>
        </p:spPr>
      </p:pic>
      <p:sp>
        <p:nvSpPr>
          <p:cNvPr id="378" name="Shape 378"/>
          <p:cNvSpPr/>
          <p:nvPr/>
        </p:nvSpPr>
        <p:spPr>
          <a:xfrm>
            <a:off x="1143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srgbClr val="E83606"/>
            </a:solidFill>
            <a:round/>
          </a:ln>
        </p:spPr>
        <p:txBody>
          <a:bodyPr lIns="0" tIns="0" rIns="0" bIns="0" anchor="ctr"/>
          <a:lstStyle/>
          <a:p>
            <a:pPr lvl="0"/>
            <a:endParaRPr/>
          </a:p>
        </p:txBody>
      </p:sp>
      <p:sp>
        <p:nvSpPr>
          <p:cNvPr id="379" name="Shape 379"/>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0" name="Shape 380"/>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1" name="Shape 381"/>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2" name="Shape 382"/>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3" name="Shape 383"/>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4" name="Shape 384"/>
          <p:cNvSpPr/>
          <p:nvPr/>
        </p:nvSpPr>
        <p:spPr>
          <a:xfrm>
            <a:off x="424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5" name="Shape 385"/>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6" name="Shape 386"/>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7" name="Shape 387"/>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88" name="Shape 388"/>
          <p:cNvSpPr/>
          <p:nvPr/>
        </p:nvSpPr>
        <p:spPr>
          <a:xfrm>
            <a:off x="6172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89" name="Shape 389"/>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0" name="Shape 390"/>
          <p:cNvSpPr/>
          <p:nvPr/>
        </p:nvSpPr>
        <p:spPr>
          <a:xfrm>
            <a:off x="1219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1" name="Shape 391"/>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2" name="Shape 392"/>
          <p:cNvSpPr/>
          <p:nvPr/>
        </p:nvSpPr>
        <p:spPr>
          <a:xfrm>
            <a:off x="2590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3" name="Shape 393"/>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4" name="Shape 394"/>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5" name="Shape 395"/>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6" name="Shape 396"/>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7" name="Shape 397"/>
          <p:cNvSpPr/>
          <p:nvPr/>
        </p:nvSpPr>
        <p:spPr>
          <a:xfrm>
            <a:off x="6172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398" name="Shape 398"/>
          <p:cNvSpPr/>
          <p:nvPr/>
        </p:nvSpPr>
        <p:spPr>
          <a:xfrm>
            <a:off x="1219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399" name="Shape 399"/>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0" name="Shape 400"/>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1" name="Shape 401"/>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2" name="Shape 402"/>
          <p:cNvSpPr/>
          <p:nvPr/>
        </p:nvSpPr>
        <p:spPr>
          <a:xfrm>
            <a:off x="4191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3" name="Shape 403"/>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4" name="Shape 404"/>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5" name="Shape 405"/>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6" name="Shape 406"/>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7" name="Shape 407"/>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8" name="Shape 408"/>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09" name="Shape 409"/>
          <p:cNvSpPr/>
          <p:nvPr/>
        </p:nvSpPr>
        <p:spPr>
          <a:xfrm>
            <a:off x="152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0" name="Shape 410"/>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1" name="Shape 411"/>
          <p:cNvSpPr/>
          <p:nvPr/>
        </p:nvSpPr>
        <p:spPr>
          <a:xfrm>
            <a:off x="2362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2" name="Shape 412"/>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3" name="Shape 413"/>
          <p:cNvSpPr/>
          <p:nvPr/>
        </p:nvSpPr>
        <p:spPr>
          <a:xfrm>
            <a:off x="35814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414" name="Shape 414"/>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5" name="Shape 415"/>
          <p:cNvSpPr/>
          <p:nvPr/>
        </p:nvSpPr>
        <p:spPr>
          <a:xfrm>
            <a:off x="4876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6" name="Shape 416"/>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7" name="Shape 417"/>
          <p:cNvSpPr/>
          <p:nvPr/>
        </p:nvSpPr>
        <p:spPr>
          <a:xfrm>
            <a:off x="76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8" name="Shape 418"/>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19" name="Shape 419"/>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20" name="Shape 420"/>
          <p:cNvSpPr/>
          <p:nvPr/>
        </p:nvSpPr>
        <p:spPr>
          <a:xfrm>
            <a:off x="2667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421" name="Shape 421"/>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22" name="Shape 422"/>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23" name="Shape 423"/>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24" name="Shape 424"/>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25" name="Shape 425"/>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26" name="Shape 426"/>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27" name="Shape 427"/>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28" name="Shape 428"/>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29" name="Shape 429"/>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0" name="Shape 430"/>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1" name="Shape 431"/>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2" name="Shape 432"/>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3" name="Shape 433"/>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4" name="Shape 434"/>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5" name="Shape 435"/>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36" name="Shape 436"/>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37" name="Shape 437"/>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38" name="Shape 438"/>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39" name="Shape 439"/>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0" name="Shape 440"/>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1" name="Shape 441"/>
          <p:cNvSpPr/>
          <p:nvPr/>
        </p:nvSpPr>
        <p:spPr>
          <a:xfrm>
            <a:off x="22860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2" name="Shape 442"/>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3" name="Shape 443"/>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4" name="Shape 444"/>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5" name="Shape 445"/>
          <p:cNvSpPr/>
          <p:nvPr/>
        </p:nvSpPr>
        <p:spPr>
          <a:xfrm>
            <a:off x="43688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46" name="Shape 446"/>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447" name="Shape 447"/>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image14.png" descr="Picture3"/>
          <p:cNvPicPr/>
          <p:nvPr/>
        </p:nvPicPr>
        <p:blipFill>
          <a:blip r:embed="rId3">
            <a:extLst/>
          </a:blip>
          <a:stretch>
            <a:fillRect/>
          </a:stretch>
        </p:blipFill>
        <p:spPr>
          <a:xfrm>
            <a:off x="457200" y="304800"/>
            <a:ext cx="6716714" cy="5291138"/>
          </a:xfrm>
          <a:prstGeom prst="rect">
            <a:avLst/>
          </a:prstGeom>
          <a:ln w="12700">
            <a:miter lim="400000"/>
          </a:ln>
        </p:spPr>
      </p:pic>
      <p:sp>
        <p:nvSpPr>
          <p:cNvPr id="452" name="Shape 452"/>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3" name="Shape 453"/>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4" name="Shape 454"/>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5" name="Shape 455"/>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6" name="Shape 456"/>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7" name="Shape 457"/>
          <p:cNvSpPr/>
          <p:nvPr/>
        </p:nvSpPr>
        <p:spPr>
          <a:xfrm>
            <a:off x="424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8" name="Shape 458"/>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59" name="Shape 459"/>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0" name="Shape 460"/>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1" name="Shape 461"/>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2" name="Shape 462"/>
          <p:cNvSpPr/>
          <p:nvPr/>
        </p:nvSpPr>
        <p:spPr>
          <a:xfrm>
            <a:off x="1219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63" name="Shape 463"/>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4" name="Shape 464"/>
          <p:cNvSpPr/>
          <p:nvPr/>
        </p:nvSpPr>
        <p:spPr>
          <a:xfrm>
            <a:off x="25908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465" name="Shape 465"/>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6" name="Shape 466"/>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7" name="Shape 467"/>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8" name="Shape 468"/>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69" name="Shape 469"/>
          <p:cNvSpPr/>
          <p:nvPr/>
        </p:nvSpPr>
        <p:spPr>
          <a:xfrm>
            <a:off x="6172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70" name="Shape 470"/>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1" name="Shape 471"/>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2" name="Shape 472"/>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3" name="Shape 473"/>
          <p:cNvSpPr/>
          <p:nvPr/>
        </p:nvSpPr>
        <p:spPr>
          <a:xfrm>
            <a:off x="4191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74" name="Shape 474"/>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5" name="Shape 475"/>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6" name="Shape 476"/>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7" name="Shape 477"/>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8" name="Shape 478"/>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79" name="Shape 479"/>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0" name="Shape 480"/>
          <p:cNvSpPr/>
          <p:nvPr/>
        </p:nvSpPr>
        <p:spPr>
          <a:xfrm>
            <a:off x="152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81" name="Shape 481"/>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2" name="Shape 482"/>
          <p:cNvSpPr/>
          <p:nvPr/>
        </p:nvSpPr>
        <p:spPr>
          <a:xfrm>
            <a:off x="2362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83" name="Shape 483"/>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4" name="Shape 484"/>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5" name="Shape 485"/>
          <p:cNvSpPr/>
          <p:nvPr/>
        </p:nvSpPr>
        <p:spPr>
          <a:xfrm>
            <a:off x="4876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86" name="Shape 486"/>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7" name="Shape 487"/>
          <p:cNvSpPr/>
          <p:nvPr/>
        </p:nvSpPr>
        <p:spPr>
          <a:xfrm>
            <a:off x="76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endParaRPr/>
          </a:p>
        </p:txBody>
      </p:sp>
      <p:sp>
        <p:nvSpPr>
          <p:cNvPr id="488" name="Shape 488"/>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89" name="Shape 489"/>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90" name="Shape 490"/>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91" name="Shape 491"/>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92" name="Shape 492"/>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93" name="Shape 493"/>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494" name="Shape 494"/>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95" name="Shape 495"/>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96" name="Shape 496"/>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97" name="Shape 497"/>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98" name="Shape 498"/>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499" name="Shape 499"/>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0" name="Shape 500"/>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1" name="Shape 501"/>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2" name="Shape 502"/>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3" name="Shape 503"/>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4" name="Shape 504"/>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05" name="Shape 505"/>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06" name="Shape 506"/>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07" name="Shape 507"/>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08" name="Shape 508"/>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09" name="Shape 509"/>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0" name="Shape 510"/>
          <p:cNvSpPr/>
          <p:nvPr/>
        </p:nvSpPr>
        <p:spPr>
          <a:xfrm>
            <a:off x="22860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1" name="Shape 511"/>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2" name="Shape 512"/>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3" name="Shape 513"/>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4" name="Shape 514"/>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15" name="Shape 515"/>
          <p:cNvSpPr/>
          <p:nvPr/>
        </p:nvSpPr>
        <p:spPr>
          <a:xfrm>
            <a:off x="43688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16" name="Shape 516"/>
          <p:cNvSpPr/>
          <p:nvPr/>
        </p:nvSpPr>
        <p:spPr>
          <a:xfrm>
            <a:off x="34798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17" name="Shape 517"/>
          <p:cNvSpPr/>
          <p:nvPr/>
        </p:nvSpPr>
        <p:spPr>
          <a:xfrm>
            <a:off x="11049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18" name="Shape 518"/>
          <p:cNvSpPr/>
          <p:nvPr/>
        </p:nvSpPr>
        <p:spPr>
          <a:xfrm>
            <a:off x="11049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19" name="Shape 519"/>
          <p:cNvSpPr/>
          <p:nvPr/>
        </p:nvSpPr>
        <p:spPr>
          <a:xfrm>
            <a:off x="60198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20" name="Shape 520"/>
          <p:cNvSpPr/>
          <p:nvPr/>
        </p:nvSpPr>
        <p:spPr>
          <a:xfrm>
            <a:off x="25019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21" name="Shape 521"/>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image14.png" descr="Picture3"/>
          <p:cNvPicPr/>
          <p:nvPr/>
        </p:nvPicPr>
        <p:blipFill>
          <a:blip r:embed="rId2">
            <a:extLst/>
          </a:blip>
          <a:stretch>
            <a:fillRect/>
          </a:stretch>
        </p:blipFill>
        <p:spPr>
          <a:xfrm>
            <a:off x="457200" y="304800"/>
            <a:ext cx="6716714" cy="5291138"/>
          </a:xfrm>
          <a:prstGeom prst="rect">
            <a:avLst/>
          </a:prstGeom>
          <a:ln w="12700">
            <a:miter lim="400000"/>
          </a:ln>
        </p:spPr>
      </p:pic>
      <p:sp>
        <p:nvSpPr>
          <p:cNvPr id="526" name="Shape 526"/>
          <p:cNvSpPr/>
          <p:nvPr/>
        </p:nvSpPr>
        <p:spPr>
          <a:xfrm>
            <a:off x="1524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527" name="Shape 527"/>
          <p:cNvSpPr/>
          <p:nvPr/>
        </p:nvSpPr>
        <p:spPr>
          <a:xfrm>
            <a:off x="1828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528" name="Shape 528"/>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29" name="Shape 529"/>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0" name="Shape 530"/>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1" name="Shape 531"/>
          <p:cNvSpPr/>
          <p:nvPr/>
        </p:nvSpPr>
        <p:spPr>
          <a:xfrm>
            <a:off x="424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2" name="Shape 532"/>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3" name="Shape 533"/>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4" name="Shape 534"/>
          <p:cNvSpPr/>
          <p:nvPr/>
        </p:nvSpPr>
        <p:spPr>
          <a:xfrm>
            <a:off x="5486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5" name="Shape 535"/>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6" name="Shape 536"/>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7" name="Shape 537"/>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8" name="Shape 538"/>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39" name="Shape 539"/>
          <p:cNvSpPr/>
          <p:nvPr/>
        </p:nvSpPr>
        <p:spPr>
          <a:xfrm>
            <a:off x="4953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0" name="Shape 540"/>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1" name="Shape 541"/>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2" name="Shape 542"/>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3" name="Shape 543"/>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4" name="Shape 544"/>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5" name="Shape 545"/>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6" name="Shape 546"/>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7" name="Shape 547"/>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8" name="Shape 548"/>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49" name="Shape 549"/>
          <p:cNvSpPr/>
          <p:nvPr/>
        </p:nvSpPr>
        <p:spPr>
          <a:xfrm>
            <a:off x="1219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0" name="Shape 550"/>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1" name="Shape 551"/>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2" name="Shape 552"/>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3" name="Shape 553"/>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4" name="Shape 554"/>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5" name="Shape 555"/>
          <p:cNvSpPr/>
          <p:nvPr/>
        </p:nvSpPr>
        <p:spPr>
          <a:xfrm>
            <a:off x="1905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6" name="Shape 556"/>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7" name="Shape 557"/>
          <p:cNvSpPr/>
          <p:nvPr/>
        </p:nvSpPr>
        <p:spPr>
          <a:xfrm>
            <a:off x="38862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8" name="Shape 558"/>
          <p:cNvSpPr/>
          <p:nvPr/>
        </p:nvSpPr>
        <p:spPr>
          <a:xfrm>
            <a:off x="4191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59" name="Shape 559"/>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60" name="Shape 560"/>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1" name="Shape 561"/>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2" name="Shape 562"/>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3" name="Shape 563"/>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4" name="Shape 564"/>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5" name="Shape 565"/>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6" name="Shape 566"/>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7" name="Shape 567"/>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8" name="Shape 568"/>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69" name="Shape 569"/>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70" name="Shape 570"/>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71" name="Shape 571"/>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2" name="Shape 572"/>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3" name="Shape 573"/>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4" name="Shape 574"/>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5" name="Shape 575"/>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6" name="Shape 576"/>
          <p:cNvSpPr/>
          <p:nvPr/>
        </p:nvSpPr>
        <p:spPr>
          <a:xfrm>
            <a:off x="22860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7" name="Shape 577"/>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8" name="Shape 578"/>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79" name="Shape 579"/>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80" name="Shape 580"/>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581" name="Shape 581"/>
          <p:cNvSpPr/>
          <p:nvPr/>
        </p:nvSpPr>
        <p:spPr>
          <a:xfrm>
            <a:off x="43688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582" name="Shape 582"/>
          <p:cNvSpPr/>
          <p:nvPr/>
        </p:nvSpPr>
        <p:spPr>
          <a:xfrm>
            <a:off x="34798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83" name="Shape 583"/>
          <p:cNvSpPr/>
          <p:nvPr/>
        </p:nvSpPr>
        <p:spPr>
          <a:xfrm>
            <a:off x="11049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84" name="Shape 584"/>
          <p:cNvSpPr/>
          <p:nvPr/>
        </p:nvSpPr>
        <p:spPr>
          <a:xfrm>
            <a:off x="11049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85" name="Shape 585"/>
          <p:cNvSpPr/>
          <p:nvPr/>
        </p:nvSpPr>
        <p:spPr>
          <a:xfrm>
            <a:off x="60198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86" name="Shape 586"/>
          <p:cNvSpPr/>
          <p:nvPr/>
        </p:nvSpPr>
        <p:spPr>
          <a:xfrm>
            <a:off x="25019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587" name="Shape 587"/>
          <p:cNvSpPr/>
          <p:nvPr/>
        </p:nvSpPr>
        <p:spPr>
          <a:xfrm>
            <a:off x="2476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88" name="Shape 588"/>
          <p:cNvSpPr/>
          <p:nvPr/>
        </p:nvSpPr>
        <p:spPr>
          <a:xfrm>
            <a:off x="10922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89" name="Shape 589"/>
          <p:cNvSpPr/>
          <p:nvPr/>
        </p:nvSpPr>
        <p:spPr>
          <a:xfrm>
            <a:off x="4102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0" name="Shape 590"/>
          <p:cNvSpPr/>
          <p:nvPr/>
        </p:nvSpPr>
        <p:spPr>
          <a:xfrm>
            <a:off x="5969000" y="1917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1" name="Shape 591"/>
          <p:cNvSpPr/>
          <p:nvPr/>
        </p:nvSpPr>
        <p:spPr>
          <a:xfrm>
            <a:off x="22733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2" name="Shape 592"/>
          <p:cNvSpPr/>
          <p:nvPr/>
        </p:nvSpPr>
        <p:spPr>
          <a:xfrm>
            <a:off x="14986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3" name="Shape 593"/>
          <p:cNvSpPr/>
          <p:nvPr/>
        </p:nvSpPr>
        <p:spPr>
          <a:xfrm>
            <a:off x="647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4" name="Shape 594"/>
          <p:cNvSpPr/>
          <p:nvPr/>
        </p:nvSpPr>
        <p:spPr>
          <a:xfrm>
            <a:off x="4775200" y="4127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595" name="Shape 595"/>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image14.png" descr="Picture3"/>
          <p:cNvPicPr/>
          <p:nvPr/>
        </p:nvPicPr>
        <p:blipFill>
          <a:blip r:embed="rId2">
            <a:extLst/>
          </a:blip>
          <a:stretch>
            <a:fillRect/>
          </a:stretch>
        </p:blipFill>
        <p:spPr>
          <a:xfrm>
            <a:off x="457200" y="304800"/>
            <a:ext cx="6716714" cy="5291138"/>
          </a:xfrm>
          <a:prstGeom prst="rect">
            <a:avLst/>
          </a:prstGeom>
          <a:ln w="12700">
            <a:miter lim="400000"/>
          </a:ln>
        </p:spPr>
      </p:pic>
      <p:sp>
        <p:nvSpPr>
          <p:cNvPr id="598" name="Shape 598"/>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599" name="Shape 599"/>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0" name="Shape 600"/>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1" name="Shape 601"/>
          <p:cNvSpPr/>
          <p:nvPr/>
        </p:nvSpPr>
        <p:spPr>
          <a:xfrm>
            <a:off x="47244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2" name="Shape 602"/>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3" name="Shape 603"/>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4" name="Shape 604"/>
          <p:cNvSpPr/>
          <p:nvPr/>
        </p:nvSpPr>
        <p:spPr>
          <a:xfrm>
            <a:off x="1600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5" name="Shape 605"/>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6" name="Shape 606"/>
          <p:cNvSpPr/>
          <p:nvPr/>
        </p:nvSpPr>
        <p:spPr>
          <a:xfrm>
            <a:off x="4191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7" name="Shape 607"/>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8" name="Shape 608"/>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09" name="Shape 609"/>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0" name="Shape 610"/>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1" name="Shape 611"/>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2" name="Shape 612"/>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3" name="Shape 613"/>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4" name="Shape 614"/>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5" name="Shape 615"/>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6" name="Shape 616"/>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7" name="Shape 617"/>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8" name="Shape 618"/>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19" name="Shape 619"/>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20" name="Shape 620"/>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21" name="Shape 621"/>
          <p:cNvSpPr/>
          <p:nvPr/>
        </p:nvSpPr>
        <p:spPr>
          <a:xfrm>
            <a:off x="33528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622" name="Shape 622"/>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23" name="Shape 623"/>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4" name="Shape 624"/>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5" name="Shape 625"/>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6" name="Shape 626"/>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7" name="Shape 627"/>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8" name="Shape 628"/>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29" name="Shape 629"/>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30" name="Shape 630"/>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31" name="Shape 631"/>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32" name="Shape 632"/>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33" name="Shape 633"/>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34" name="Shape 634"/>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35" name="Shape 635"/>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36" name="Shape 636"/>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37" name="Shape 637"/>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38" name="Shape 638"/>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39" name="Shape 639"/>
          <p:cNvSpPr/>
          <p:nvPr/>
        </p:nvSpPr>
        <p:spPr>
          <a:xfrm>
            <a:off x="22860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40" name="Shape 640"/>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41" name="Shape 641"/>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42" name="Shape 642"/>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43" name="Shape 643"/>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644" name="Shape 644"/>
          <p:cNvSpPr/>
          <p:nvPr/>
        </p:nvSpPr>
        <p:spPr>
          <a:xfrm>
            <a:off x="43688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45" name="Shape 645"/>
          <p:cNvSpPr/>
          <p:nvPr/>
        </p:nvSpPr>
        <p:spPr>
          <a:xfrm>
            <a:off x="34798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646" name="Shape 646"/>
          <p:cNvSpPr/>
          <p:nvPr/>
        </p:nvSpPr>
        <p:spPr>
          <a:xfrm>
            <a:off x="11049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647" name="Shape 647"/>
          <p:cNvSpPr/>
          <p:nvPr/>
        </p:nvSpPr>
        <p:spPr>
          <a:xfrm>
            <a:off x="11049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648" name="Shape 648"/>
          <p:cNvSpPr/>
          <p:nvPr/>
        </p:nvSpPr>
        <p:spPr>
          <a:xfrm>
            <a:off x="60198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649" name="Shape 649"/>
          <p:cNvSpPr/>
          <p:nvPr/>
        </p:nvSpPr>
        <p:spPr>
          <a:xfrm>
            <a:off x="25019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650" name="Shape 650"/>
          <p:cNvSpPr/>
          <p:nvPr/>
        </p:nvSpPr>
        <p:spPr>
          <a:xfrm>
            <a:off x="2476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1" name="Shape 651"/>
          <p:cNvSpPr/>
          <p:nvPr/>
        </p:nvSpPr>
        <p:spPr>
          <a:xfrm>
            <a:off x="10922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2" name="Shape 652"/>
          <p:cNvSpPr/>
          <p:nvPr/>
        </p:nvSpPr>
        <p:spPr>
          <a:xfrm>
            <a:off x="4102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3" name="Shape 653"/>
          <p:cNvSpPr/>
          <p:nvPr/>
        </p:nvSpPr>
        <p:spPr>
          <a:xfrm>
            <a:off x="5969000" y="1917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4" name="Shape 654"/>
          <p:cNvSpPr/>
          <p:nvPr/>
        </p:nvSpPr>
        <p:spPr>
          <a:xfrm>
            <a:off x="22733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5" name="Shape 655"/>
          <p:cNvSpPr/>
          <p:nvPr/>
        </p:nvSpPr>
        <p:spPr>
          <a:xfrm>
            <a:off x="14986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6" name="Shape 656"/>
          <p:cNvSpPr/>
          <p:nvPr/>
        </p:nvSpPr>
        <p:spPr>
          <a:xfrm>
            <a:off x="647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7" name="Shape 657"/>
          <p:cNvSpPr/>
          <p:nvPr/>
        </p:nvSpPr>
        <p:spPr>
          <a:xfrm>
            <a:off x="4775200" y="4127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658" name="Shape 658"/>
          <p:cNvSpPr/>
          <p:nvPr/>
        </p:nvSpPr>
        <p:spPr>
          <a:xfrm>
            <a:off x="53975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59" name="Shape 659"/>
          <p:cNvSpPr/>
          <p:nvPr/>
        </p:nvSpPr>
        <p:spPr>
          <a:xfrm>
            <a:off x="4102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660" name="Shape 660"/>
          <p:cNvSpPr/>
          <p:nvPr/>
        </p:nvSpPr>
        <p:spPr>
          <a:xfrm>
            <a:off x="14605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61" name="Shape 661"/>
          <p:cNvSpPr/>
          <p:nvPr/>
        </p:nvSpPr>
        <p:spPr>
          <a:xfrm>
            <a:off x="11811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62" name="Shape 662"/>
          <p:cNvSpPr/>
          <p:nvPr/>
        </p:nvSpPr>
        <p:spPr>
          <a:xfrm>
            <a:off x="4914900" y="1968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63" name="Shape 663"/>
          <p:cNvSpPr/>
          <p:nvPr/>
        </p:nvSpPr>
        <p:spPr>
          <a:xfrm>
            <a:off x="41275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64" name="Shape 664"/>
          <p:cNvSpPr/>
          <p:nvPr/>
        </p:nvSpPr>
        <p:spPr>
          <a:xfrm>
            <a:off x="1689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665" name="Shape 665"/>
          <p:cNvSpPr/>
          <p:nvPr/>
        </p:nvSpPr>
        <p:spPr>
          <a:xfrm>
            <a:off x="37846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666" name="Shape 666"/>
          <p:cNvSpPr/>
          <p:nvPr/>
        </p:nvSpPr>
        <p:spPr>
          <a:xfrm>
            <a:off x="1841500" y="5194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667" name="Shape 667"/>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457200" y="152400"/>
            <a:ext cx="7620000" cy="1084762"/>
          </a:xfrm>
          <a:prstGeom prst="rect">
            <a:avLst/>
          </a:prstGeom>
        </p:spPr>
        <p:txBody>
          <a:bodyPr/>
          <a:lstStyle>
            <a:lvl1pPr>
              <a:defRPr sz="3200" spc="-100">
                <a:latin typeface="Comic Sans MS"/>
                <a:ea typeface="Comic Sans MS"/>
                <a:cs typeface="Comic Sans MS"/>
                <a:sym typeface="Comic Sans MS"/>
              </a:defRPr>
            </a:lvl1pPr>
          </a:lstStyle>
          <a:p>
            <a:pPr lvl="0">
              <a:defRPr sz="1800" cap="none" spc="0">
                <a:solidFill>
                  <a:srgbClr val="000000"/>
                </a:solidFill>
              </a:defRPr>
            </a:pPr>
            <a:r>
              <a:rPr sz="3200" cap="all" spc="-100">
                <a:solidFill>
                  <a:srgbClr val="D1282E"/>
                </a:solidFill>
              </a:rPr>
              <a:t>Why do you need Cryptography?</a:t>
            </a:r>
          </a:p>
        </p:txBody>
      </p:sp>
      <p:sp>
        <p:nvSpPr>
          <p:cNvPr id="70" name="Shape 70"/>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2</a:t>
            </a:fld>
            <a:endParaRPr sz="1400" b="1"/>
          </a:p>
        </p:txBody>
      </p:sp>
      <p:pic>
        <p:nvPicPr>
          <p:cNvPr id="71" name="image7.jpg" descr="etrade"/>
          <p:cNvPicPr/>
          <p:nvPr/>
        </p:nvPicPr>
        <p:blipFill>
          <a:blip r:embed="rId2">
            <a:extLst/>
          </a:blip>
          <a:stretch>
            <a:fillRect/>
          </a:stretch>
        </p:blipFill>
        <p:spPr>
          <a:xfrm>
            <a:off x="573087" y="2201863"/>
            <a:ext cx="8275638" cy="4200526"/>
          </a:xfrm>
          <a:prstGeom prst="rect">
            <a:avLst/>
          </a:prstGeom>
          <a:ln w="12700">
            <a:miter lim="400000"/>
          </a:ln>
        </p:spPr>
      </p:pic>
      <p:sp>
        <p:nvSpPr>
          <p:cNvPr id="72" name="Shape 72"/>
          <p:cNvSpPr/>
          <p:nvPr/>
        </p:nvSpPr>
        <p:spPr>
          <a:xfrm>
            <a:off x="2811463" y="1619249"/>
            <a:ext cx="2518282"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https://mail.google.com/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2" nodeType="clickEffect">
                                  <p:stCondLst>
                                    <p:cond delay="0"/>
                                  </p:stCondLst>
                                  <p:iterate>
                                    <p:tmAbs val="0"/>
                                  </p:iterate>
                                  <p:childTnLst>
                                    <p:set>
                                      <p:cBhvr>
                                        <p:cTn id="10" fill="hold"/>
                                        <p:tgtEl>
                                          <p:spTgt spid="72"/>
                                        </p:tgtEl>
                                        <p:attrNameLst>
                                          <p:attrName>style.visibility</p:attrName>
                                        </p:attrNameLst>
                                      </p:cBhvr>
                                      <p:to>
                                        <p:strVal val="visible"/>
                                      </p:to>
                                    </p:set>
                                    <p:anim calcmode="lin" valueType="num">
                                      <p:cBhvr>
                                        <p:cTn id="11" dur="500" fill="hold"/>
                                        <p:tgtEl>
                                          <p:spTgt spid="72"/>
                                        </p:tgtEl>
                                        <p:attrNameLst>
                                          <p:attrName>ppt_x</p:attrName>
                                        </p:attrNameLst>
                                      </p:cBhvr>
                                      <p:tavLst>
                                        <p:tav tm="0">
                                          <p:val>
                                            <p:strVal val="#ppt_x"/>
                                          </p:val>
                                        </p:tav>
                                        <p:tav tm="100000">
                                          <p:val>
                                            <p:strVal val="#ppt_x"/>
                                          </p:val>
                                        </p:tav>
                                      </p:tavLst>
                                    </p:anim>
                                    <p:anim calcmode="lin" valueType="num">
                                      <p:cBhvr>
                                        <p:cTn id="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advAuto="0"/>
      <p:bldP spid="72"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 name="image14.png" descr="Picture3"/>
          <p:cNvPicPr/>
          <p:nvPr/>
        </p:nvPicPr>
        <p:blipFill>
          <a:blip r:embed="rId2">
            <a:extLst/>
          </a:blip>
          <a:stretch>
            <a:fillRect/>
          </a:stretch>
        </p:blipFill>
        <p:spPr>
          <a:xfrm>
            <a:off x="457200" y="304800"/>
            <a:ext cx="6716714" cy="5291138"/>
          </a:xfrm>
          <a:prstGeom prst="rect">
            <a:avLst/>
          </a:prstGeom>
          <a:ln w="12700">
            <a:miter lim="400000"/>
          </a:ln>
        </p:spPr>
      </p:pic>
      <p:sp>
        <p:nvSpPr>
          <p:cNvPr id="670" name="Shape 670"/>
          <p:cNvSpPr/>
          <p:nvPr/>
        </p:nvSpPr>
        <p:spPr>
          <a:xfrm>
            <a:off x="26670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1" name="Shape 671"/>
          <p:cNvSpPr/>
          <p:nvPr/>
        </p:nvSpPr>
        <p:spPr>
          <a:xfrm>
            <a:off x="2971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2" name="Shape 672"/>
          <p:cNvSpPr/>
          <p:nvPr/>
        </p:nvSpPr>
        <p:spPr>
          <a:xfrm>
            <a:off x="33528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3" name="Shape 673"/>
          <p:cNvSpPr/>
          <p:nvPr/>
        </p:nvSpPr>
        <p:spPr>
          <a:xfrm>
            <a:off x="5029200" y="10668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4" name="Shape 674"/>
          <p:cNvSpPr/>
          <p:nvPr/>
        </p:nvSpPr>
        <p:spPr>
          <a:xfrm>
            <a:off x="838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5" name="Shape 675"/>
          <p:cNvSpPr/>
          <p:nvPr/>
        </p:nvSpPr>
        <p:spPr>
          <a:xfrm>
            <a:off x="35052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676" name="Shape 676"/>
          <p:cNvSpPr/>
          <p:nvPr/>
        </p:nvSpPr>
        <p:spPr>
          <a:xfrm>
            <a:off x="5334000" y="2133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677" name="Shape 677"/>
          <p:cNvSpPr/>
          <p:nvPr/>
        </p:nvSpPr>
        <p:spPr>
          <a:xfrm>
            <a:off x="2438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8" name="Shape 678"/>
          <p:cNvSpPr/>
          <p:nvPr/>
        </p:nvSpPr>
        <p:spPr>
          <a:xfrm>
            <a:off x="27432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79" name="Shape 679"/>
          <p:cNvSpPr/>
          <p:nvPr/>
        </p:nvSpPr>
        <p:spPr>
          <a:xfrm>
            <a:off x="32004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0" name="Shape 680"/>
          <p:cNvSpPr/>
          <p:nvPr/>
        </p:nvSpPr>
        <p:spPr>
          <a:xfrm>
            <a:off x="4572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1" name="Shape 681"/>
          <p:cNvSpPr/>
          <p:nvPr/>
        </p:nvSpPr>
        <p:spPr>
          <a:xfrm>
            <a:off x="5715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2" name="Shape 682"/>
          <p:cNvSpPr/>
          <p:nvPr/>
        </p:nvSpPr>
        <p:spPr>
          <a:xfrm>
            <a:off x="60960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3" name="Shape 683"/>
          <p:cNvSpPr/>
          <p:nvPr/>
        </p:nvSpPr>
        <p:spPr>
          <a:xfrm>
            <a:off x="6400800" y="32766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4" name="Shape 684"/>
          <p:cNvSpPr/>
          <p:nvPr/>
        </p:nvSpPr>
        <p:spPr>
          <a:xfrm>
            <a:off x="838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5" name="Shape 685"/>
          <p:cNvSpPr/>
          <p:nvPr/>
        </p:nvSpPr>
        <p:spPr>
          <a:xfrm>
            <a:off x="1905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6" name="Shape 686"/>
          <p:cNvSpPr/>
          <p:nvPr/>
        </p:nvSpPr>
        <p:spPr>
          <a:xfrm>
            <a:off x="27432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7" name="Shape 687"/>
          <p:cNvSpPr/>
          <p:nvPr/>
        </p:nvSpPr>
        <p:spPr>
          <a:xfrm>
            <a:off x="44958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88" name="Shape 688"/>
          <p:cNvSpPr/>
          <p:nvPr/>
        </p:nvSpPr>
        <p:spPr>
          <a:xfrm>
            <a:off x="5334000" y="42672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689" name="Shape 689"/>
          <p:cNvSpPr/>
          <p:nvPr/>
        </p:nvSpPr>
        <p:spPr>
          <a:xfrm>
            <a:off x="1143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83606"/>
          </a:solidFill>
          <a:ln>
            <a:solidFill/>
            <a:round/>
          </a:ln>
        </p:spPr>
        <p:txBody>
          <a:bodyPr lIns="0" tIns="0" rIns="0" bIns="0" anchor="ctr"/>
          <a:lstStyle/>
          <a:p>
            <a:pPr lvl="0"/>
            <a:endParaRPr/>
          </a:p>
        </p:txBody>
      </p:sp>
      <p:sp>
        <p:nvSpPr>
          <p:cNvPr id="690" name="Shape 690"/>
          <p:cNvSpPr/>
          <p:nvPr/>
        </p:nvSpPr>
        <p:spPr>
          <a:xfrm>
            <a:off x="4572000" y="5334000"/>
            <a:ext cx="152400" cy="15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solidFill/>
            <a:round/>
          </a:ln>
        </p:spPr>
        <p:txBody>
          <a:bodyPr lIns="0" tIns="0" rIns="0" bIns="0" anchor="ctr"/>
          <a:lstStyle/>
          <a:p>
            <a:pPr lvl="0"/>
            <a:endParaRPr/>
          </a:p>
        </p:txBody>
      </p:sp>
      <p:sp>
        <p:nvSpPr>
          <p:cNvPr id="691" name="Shape 691"/>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2" name="Shape 692"/>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3" name="Shape 693"/>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4" name="Shape 694"/>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5" name="Shape 695"/>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6" name="Shape 696"/>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7" name="Shape 697"/>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8" name="Shape 698"/>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699" name="Shape 699"/>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00" name="Shape 700"/>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01" name="Shape 701"/>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02" name="Shape 702"/>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3" name="Shape 703"/>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4" name="Shape 704"/>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5" name="Shape 705"/>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6" name="Shape 706"/>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7" name="Shape 707"/>
          <p:cNvSpPr/>
          <p:nvPr/>
        </p:nvSpPr>
        <p:spPr>
          <a:xfrm>
            <a:off x="22860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8" name="Shape 708"/>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09" name="Shape 709"/>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10" name="Shape 710"/>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11" name="Shape 711"/>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12" name="Shape 712"/>
          <p:cNvSpPr/>
          <p:nvPr/>
        </p:nvSpPr>
        <p:spPr>
          <a:xfrm>
            <a:off x="34798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13" name="Shape 713"/>
          <p:cNvSpPr/>
          <p:nvPr/>
        </p:nvSpPr>
        <p:spPr>
          <a:xfrm>
            <a:off x="43434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14" name="Shape 714"/>
          <p:cNvSpPr/>
          <p:nvPr/>
        </p:nvSpPr>
        <p:spPr>
          <a:xfrm>
            <a:off x="11049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15" name="Shape 715"/>
          <p:cNvSpPr/>
          <p:nvPr/>
        </p:nvSpPr>
        <p:spPr>
          <a:xfrm>
            <a:off x="11049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16" name="Shape 716"/>
          <p:cNvSpPr/>
          <p:nvPr/>
        </p:nvSpPr>
        <p:spPr>
          <a:xfrm>
            <a:off x="60198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17" name="Shape 717"/>
          <p:cNvSpPr/>
          <p:nvPr/>
        </p:nvSpPr>
        <p:spPr>
          <a:xfrm>
            <a:off x="25019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18" name="Shape 718"/>
          <p:cNvSpPr/>
          <p:nvPr/>
        </p:nvSpPr>
        <p:spPr>
          <a:xfrm>
            <a:off x="2476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19" name="Shape 719"/>
          <p:cNvSpPr/>
          <p:nvPr/>
        </p:nvSpPr>
        <p:spPr>
          <a:xfrm>
            <a:off x="10922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0" name="Shape 720"/>
          <p:cNvSpPr/>
          <p:nvPr/>
        </p:nvSpPr>
        <p:spPr>
          <a:xfrm>
            <a:off x="4102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1" name="Shape 721"/>
          <p:cNvSpPr/>
          <p:nvPr/>
        </p:nvSpPr>
        <p:spPr>
          <a:xfrm>
            <a:off x="5969000" y="1917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2" name="Shape 722"/>
          <p:cNvSpPr/>
          <p:nvPr/>
        </p:nvSpPr>
        <p:spPr>
          <a:xfrm>
            <a:off x="22733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3" name="Shape 723"/>
          <p:cNvSpPr/>
          <p:nvPr/>
        </p:nvSpPr>
        <p:spPr>
          <a:xfrm>
            <a:off x="14986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4" name="Shape 724"/>
          <p:cNvSpPr/>
          <p:nvPr/>
        </p:nvSpPr>
        <p:spPr>
          <a:xfrm>
            <a:off x="647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5" name="Shape 725"/>
          <p:cNvSpPr/>
          <p:nvPr/>
        </p:nvSpPr>
        <p:spPr>
          <a:xfrm>
            <a:off x="4775200" y="4127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26" name="Shape 726"/>
          <p:cNvSpPr/>
          <p:nvPr/>
        </p:nvSpPr>
        <p:spPr>
          <a:xfrm>
            <a:off x="53975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27" name="Shape 727"/>
          <p:cNvSpPr/>
          <p:nvPr/>
        </p:nvSpPr>
        <p:spPr>
          <a:xfrm>
            <a:off x="4102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28" name="Shape 728"/>
          <p:cNvSpPr/>
          <p:nvPr/>
        </p:nvSpPr>
        <p:spPr>
          <a:xfrm>
            <a:off x="14605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29" name="Shape 729"/>
          <p:cNvSpPr/>
          <p:nvPr/>
        </p:nvSpPr>
        <p:spPr>
          <a:xfrm>
            <a:off x="11811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30" name="Shape 730"/>
          <p:cNvSpPr/>
          <p:nvPr/>
        </p:nvSpPr>
        <p:spPr>
          <a:xfrm>
            <a:off x="4914900" y="1968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31" name="Shape 731"/>
          <p:cNvSpPr/>
          <p:nvPr/>
        </p:nvSpPr>
        <p:spPr>
          <a:xfrm>
            <a:off x="41275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32" name="Shape 732"/>
          <p:cNvSpPr/>
          <p:nvPr/>
        </p:nvSpPr>
        <p:spPr>
          <a:xfrm>
            <a:off x="1689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33" name="Shape 733"/>
          <p:cNvSpPr/>
          <p:nvPr/>
        </p:nvSpPr>
        <p:spPr>
          <a:xfrm>
            <a:off x="37846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34" name="Shape 734"/>
          <p:cNvSpPr/>
          <p:nvPr/>
        </p:nvSpPr>
        <p:spPr>
          <a:xfrm>
            <a:off x="1841500" y="5194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35" name="Shape 735"/>
          <p:cNvSpPr/>
          <p:nvPr/>
        </p:nvSpPr>
        <p:spPr>
          <a:xfrm>
            <a:off x="1460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36" name="Shape 736"/>
          <p:cNvSpPr/>
          <p:nvPr/>
        </p:nvSpPr>
        <p:spPr>
          <a:xfrm>
            <a:off x="3213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37" name="Shape 737"/>
          <p:cNvSpPr/>
          <p:nvPr/>
        </p:nvSpPr>
        <p:spPr>
          <a:xfrm>
            <a:off x="46609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38" name="Shape 738"/>
          <p:cNvSpPr/>
          <p:nvPr/>
        </p:nvSpPr>
        <p:spPr>
          <a:xfrm>
            <a:off x="4064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39" name="Shape 739"/>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 name="image14.png" descr="Picture3"/>
          <p:cNvPicPr/>
          <p:nvPr/>
        </p:nvPicPr>
        <p:blipFill>
          <a:blip r:embed="rId2">
            <a:extLst/>
          </a:blip>
          <a:stretch>
            <a:fillRect/>
          </a:stretch>
        </p:blipFill>
        <p:spPr>
          <a:xfrm>
            <a:off x="457200" y="304800"/>
            <a:ext cx="6716714" cy="5291138"/>
          </a:xfrm>
          <a:prstGeom prst="rect">
            <a:avLst/>
          </a:prstGeom>
          <a:ln w="12700">
            <a:miter lim="400000"/>
          </a:ln>
        </p:spPr>
      </p:pic>
      <p:sp>
        <p:nvSpPr>
          <p:cNvPr id="742" name="Shape 742"/>
          <p:cNvSpPr/>
          <p:nvPr/>
        </p:nvSpPr>
        <p:spPr>
          <a:xfrm>
            <a:off x="44069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3" name="Shape 743"/>
          <p:cNvSpPr/>
          <p:nvPr/>
        </p:nvSpPr>
        <p:spPr>
          <a:xfrm>
            <a:off x="30480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4" name="Shape 744"/>
          <p:cNvSpPr/>
          <p:nvPr/>
        </p:nvSpPr>
        <p:spPr>
          <a:xfrm>
            <a:off x="3543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5" name="Shape 745"/>
          <p:cNvSpPr/>
          <p:nvPr/>
        </p:nvSpPr>
        <p:spPr>
          <a:xfrm>
            <a:off x="1447800" y="3073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6" name="Shape 746"/>
          <p:cNvSpPr/>
          <p:nvPr/>
        </p:nvSpPr>
        <p:spPr>
          <a:xfrm>
            <a:off x="3848100" y="4102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7" name="Shape 747"/>
          <p:cNvSpPr/>
          <p:nvPr/>
        </p:nvSpPr>
        <p:spPr>
          <a:xfrm>
            <a:off x="36576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8" name="Shape 748"/>
          <p:cNvSpPr/>
          <p:nvPr/>
        </p:nvSpPr>
        <p:spPr>
          <a:xfrm>
            <a:off x="52070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49" name="Shape 749"/>
          <p:cNvSpPr/>
          <p:nvPr/>
        </p:nvSpPr>
        <p:spPr>
          <a:xfrm>
            <a:off x="14224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50" name="Shape 750"/>
          <p:cNvSpPr/>
          <p:nvPr/>
        </p:nvSpPr>
        <p:spPr>
          <a:xfrm>
            <a:off x="55372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51" name="Shape 751"/>
          <p:cNvSpPr/>
          <p:nvPr/>
        </p:nvSpPr>
        <p:spPr>
          <a:xfrm>
            <a:off x="48387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52" name="Shape 752"/>
          <p:cNvSpPr/>
          <p:nvPr/>
        </p:nvSpPr>
        <p:spPr>
          <a:xfrm>
            <a:off x="2832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53" name="Shape 753"/>
          <p:cNvSpPr/>
          <p:nvPr/>
        </p:nvSpPr>
        <p:spPr>
          <a:xfrm>
            <a:off x="21844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4" name="Shape 754"/>
          <p:cNvSpPr/>
          <p:nvPr/>
        </p:nvSpPr>
        <p:spPr>
          <a:xfrm>
            <a:off x="749300" y="914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5" name="Shape 755"/>
          <p:cNvSpPr/>
          <p:nvPr/>
        </p:nvSpPr>
        <p:spPr>
          <a:xfrm>
            <a:off x="5715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6" name="Shape 756"/>
          <p:cNvSpPr/>
          <p:nvPr/>
        </p:nvSpPr>
        <p:spPr>
          <a:xfrm>
            <a:off x="3670300" y="1955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7" name="Shape 757"/>
          <p:cNvSpPr/>
          <p:nvPr/>
        </p:nvSpPr>
        <p:spPr>
          <a:xfrm>
            <a:off x="1943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8" name="Shape 758"/>
          <p:cNvSpPr/>
          <p:nvPr/>
        </p:nvSpPr>
        <p:spPr>
          <a:xfrm>
            <a:off x="2286000" y="889000"/>
            <a:ext cx="3048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59" name="Shape 759"/>
          <p:cNvSpPr/>
          <p:nvPr/>
        </p:nvSpPr>
        <p:spPr>
          <a:xfrm>
            <a:off x="8001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60" name="Shape 760"/>
          <p:cNvSpPr/>
          <p:nvPr/>
        </p:nvSpPr>
        <p:spPr>
          <a:xfrm>
            <a:off x="2171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61" name="Shape 761"/>
          <p:cNvSpPr/>
          <p:nvPr/>
        </p:nvSpPr>
        <p:spPr>
          <a:xfrm>
            <a:off x="31369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62" name="Shape 762"/>
          <p:cNvSpPr/>
          <p:nvPr/>
        </p:nvSpPr>
        <p:spPr>
          <a:xfrm>
            <a:off x="5765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t</a:t>
            </a:r>
          </a:p>
        </p:txBody>
      </p:sp>
      <p:sp>
        <p:nvSpPr>
          <p:cNvPr id="763" name="Shape 763"/>
          <p:cNvSpPr/>
          <p:nvPr/>
        </p:nvSpPr>
        <p:spPr>
          <a:xfrm>
            <a:off x="3479800" y="4089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64" name="Shape 764"/>
          <p:cNvSpPr/>
          <p:nvPr/>
        </p:nvSpPr>
        <p:spPr>
          <a:xfrm>
            <a:off x="43434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e</a:t>
            </a:r>
          </a:p>
        </p:txBody>
      </p:sp>
      <p:sp>
        <p:nvSpPr>
          <p:cNvPr id="765" name="Shape 765"/>
          <p:cNvSpPr/>
          <p:nvPr/>
        </p:nvSpPr>
        <p:spPr>
          <a:xfrm>
            <a:off x="11049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66" name="Shape 766"/>
          <p:cNvSpPr/>
          <p:nvPr/>
        </p:nvSpPr>
        <p:spPr>
          <a:xfrm>
            <a:off x="11049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67" name="Shape 767"/>
          <p:cNvSpPr/>
          <p:nvPr/>
        </p:nvSpPr>
        <p:spPr>
          <a:xfrm>
            <a:off x="25019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68" name="Shape 768"/>
          <p:cNvSpPr/>
          <p:nvPr/>
        </p:nvSpPr>
        <p:spPr>
          <a:xfrm>
            <a:off x="2476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69" name="Shape 769"/>
          <p:cNvSpPr/>
          <p:nvPr/>
        </p:nvSpPr>
        <p:spPr>
          <a:xfrm>
            <a:off x="10922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0" name="Shape 770"/>
          <p:cNvSpPr/>
          <p:nvPr/>
        </p:nvSpPr>
        <p:spPr>
          <a:xfrm>
            <a:off x="41021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1" name="Shape 771"/>
          <p:cNvSpPr/>
          <p:nvPr/>
        </p:nvSpPr>
        <p:spPr>
          <a:xfrm>
            <a:off x="5969000" y="1917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2" name="Shape 772"/>
          <p:cNvSpPr/>
          <p:nvPr/>
        </p:nvSpPr>
        <p:spPr>
          <a:xfrm>
            <a:off x="22733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3" name="Shape 773"/>
          <p:cNvSpPr/>
          <p:nvPr/>
        </p:nvSpPr>
        <p:spPr>
          <a:xfrm>
            <a:off x="1498600" y="4102100"/>
            <a:ext cx="330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4" name="Shape 774"/>
          <p:cNvSpPr/>
          <p:nvPr/>
        </p:nvSpPr>
        <p:spPr>
          <a:xfrm>
            <a:off x="647700" y="5181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5" name="Shape 775"/>
          <p:cNvSpPr/>
          <p:nvPr/>
        </p:nvSpPr>
        <p:spPr>
          <a:xfrm>
            <a:off x="4775200" y="4127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o</a:t>
            </a:r>
          </a:p>
        </p:txBody>
      </p:sp>
      <p:sp>
        <p:nvSpPr>
          <p:cNvPr id="776" name="Shape 776"/>
          <p:cNvSpPr/>
          <p:nvPr/>
        </p:nvSpPr>
        <p:spPr>
          <a:xfrm>
            <a:off x="53975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77" name="Shape 777"/>
          <p:cNvSpPr/>
          <p:nvPr/>
        </p:nvSpPr>
        <p:spPr>
          <a:xfrm>
            <a:off x="4102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78" name="Shape 778"/>
          <p:cNvSpPr/>
          <p:nvPr/>
        </p:nvSpPr>
        <p:spPr>
          <a:xfrm>
            <a:off x="14605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79" name="Shape 779"/>
          <p:cNvSpPr/>
          <p:nvPr/>
        </p:nvSpPr>
        <p:spPr>
          <a:xfrm>
            <a:off x="11811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80" name="Shape 780"/>
          <p:cNvSpPr/>
          <p:nvPr/>
        </p:nvSpPr>
        <p:spPr>
          <a:xfrm>
            <a:off x="4914900" y="1968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81" name="Shape 781"/>
          <p:cNvSpPr/>
          <p:nvPr/>
        </p:nvSpPr>
        <p:spPr>
          <a:xfrm>
            <a:off x="41275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82" name="Shape 782"/>
          <p:cNvSpPr/>
          <p:nvPr/>
        </p:nvSpPr>
        <p:spPr>
          <a:xfrm>
            <a:off x="16891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83" name="Shape 783"/>
          <p:cNvSpPr/>
          <p:nvPr/>
        </p:nvSpPr>
        <p:spPr>
          <a:xfrm>
            <a:off x="37846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s</a:t>
            </a:r>
          </a:p>
        </p:txBody>
      </p:sp>
      <p:sp>
        <p:nvSpPr>
          <p:cNvPr id="784" name="Shape 784"/>
          <p:cNvSpPr/>
          <p:nvPr/>
        </p:nvSpPr>
        <p:spPr>
          <a:xfrm>
            <a:off x="1841500" y="5194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i</a:t>
            </a:r>
          </a:p>
        </p:txBody>
      </p:sp>
      <p:sp>
        <p:nvSpPr>
          <p:cNvPr id="785" name="Shape 785"/>
          <p:cNvSpPr/>
          <p:nvPr/>
        </p:nvSpPr>
        <p:spPr>
          <a:xfrm>
            <a:off x="1460500" y="1943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86" name="Shape 786"/>
          <p:cNvSpPr/>
          <p:nvPr/>
        </p:nvSpPr>
        <p:spPr>
          <a:xfrm>
            <a:off x="3213100" y="5168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87" name="Shape 787"/>
          <p:cNvSpPr/>
          <p:nvPr/>
        </p:nvSpPr>
        <p:spPr>
          <a:xfrm>
            <a:off x="46609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88" name="Shape 788"/>
          <p:cNvSpPr/>
          <p:nvPr/>
        </p:nvSpPr>
        <p:spPr>
          <a:xfrm>
            <a:off x="4064000" y="19304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r</a:t>
            </a:r>
          </a:p>
        </p:txBody>
      </p:sp>
      <p:sp>
        <p:nvSpPr>
          <p:cNvPr id="789" name="Shape 789"/>
          <p:cNvSpPr/>
          <p:nvPr/>
        </p:nvSpPr>
        <p:spPr>
          <a:xfrm>
            <a:off x="6121400" y="9017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h</a:t>
            </a:r>
          </a:p>
        </p:txBody>
      </p:sp>
      <p:sp>
        <p:nvSpPr>
          <p:cNvPr id="790" name="Shape 790"/>
          <p:cNvSpPr/>
          <p:nvPr/>
        </p:nvSpPr>
        <p:spPr>
          <a:xfrm>
            <a:off x="4457700" y="3111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f</a:t>
            </a:r>
          </a:p>
        </p:txBody>
      </p:sp>
      <p:sp>
        <p:nvSpPr>
          <p:cNvPr id="791" name="Shape 791"/>
          <p:cNvSpPr/>
          <p:nvPr/>
        </p:nvSpPr>
        <p:spPr>
          <a:xfrm>
            <a:off x="63373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a</a:t>
            </a:r>
          </a:p>
        </p:txBody>
      </p:sp>
      <p:sp>
        <p:nvSpPr>
          <p:cNvPr id="792" name="Shape 792"/>
          <p:cNvSpPr/>
          <p:nvPr/>
        </p:nvSpPr>
        <p:spPr>
          <a:xfrm>
            <a:off x="2260600" y="30861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a</a:t>
            </a:r>
          </a:p>
        </p:txBody>
      </p:sp>
      <p:sp>
        <p:nvSpPr>
          <p:cNvPr id="793" name="Shape 793"/>
          <p:cNvSpPr/>
          <p:nvPr/>
        </p:nvSpPr>
        <p:spPr>
          <a:xfrm>
            <a:off x="26162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b</a:t>
            </a:r>
          </a:p>
        </p:txBody>
      </p:sp>
      <p:sp>
        <p:nvSpPr>
          <p:cNvPr id="794" name="Shape 794"/>
          <p:cNvSpPr/>
          <p:nvPr/>
        </p:nvSpPr>
        <p:spPr>
          <a:xfrm>
            <a:off x="2603500" y="8763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a</a:t>
            </a:r>
          </a:p>
        </p:txBody>
      </p:sp>
      <p:sp>
        <p:nvSpPr>
          <p:cNvPr id="795" name="Shape 795"/>
          <p:cNvSpPr/>
          <p:nvPr/>
        </p:nvSpPr>
        <p:spPr>
          <a:xfrm>
            <a:off x="28702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b</a:t>
            </a:r>
          </a:p>
        </p:txBody>
      </p:sp>
      <p:sp>
        <p:nvSpPr>
          <p:cNvPr id="796" name="Shape 796"/>
          <p:cNvSpPr/>
          <p:nvPr/>
        </p:nvSpPr>
        <p:spPr>
          <a:xfrm>
            <a:off x="31115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l</a:t>
            </a:r>
          </a:p>
        </p:txBody>
      </p:sp>
      <p:sp>
        <p:nvSpPr>
          <p:cNvPr id="797" name="Shape 797"/>
          <p:cNvSpPr/>
          <p:nvPr/>
        </p:nvSpPr>
        <p:spPr>
          <a:xfrm>
            <a:off x="33274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l</a:t>
            </a:r>
          </a:p>
        </p:txBody>
      </p:sp>
      <p:sp>
        <p:nvSpPr>
          <p:cNvPr id="798" name="Shape 798"/>
          <p:cNvSpPr/>
          <p:nvPr/>
        </p:nvSpPr>
        <p:spPr>
          <a:xfrm>
            <a:off x="787400" y="20066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f</a:t>
            </a:r>
          </a:p>
        </p:txBody>
      </p:sp>
      <p:sp>
        <p:nvSpPr>
          <p:cNvPr id="799" name="Shape 799"/>
          <p:cNvSpPr/>
          <p:nvPr/>
        </p:nvSpPr>
        <p:spPr>
          <a:xfrm>
            <a:off x="5003800" y="889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v</a:t>
            </a:r>
          </a:p>
        </p:txBody>
      </p:sp>
      <p:sp>
        <p:nvSpPr>
          <p:cNvPr id="800" name="Shape 800"/>
          <p:cNvSpPr/>
          <p:nvPr/>
        </p:nvSpPr>
        <p:spPr>
          <a:xfrm>
            <a:off x="5308600" y="19812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n</a:t>
            </a:r>
          </a:p>
        </p:txBody>
      </p:sp>
      <p:sp>
        <p:nvSpPr>
          <p:cNvPr id="801" name="Shape 801"/>
          <p:cNvSpPr/>
          <p:nvPr/>
        </p:nvSpPr>
        <p:spPr>
          <a:xfrm>
            <a:off x="3403600" y="1968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n</a:t>
            </a:r>
          </a:p>
        </p:txBody>
      </p:sp>
      <p:sp>
        <p:nvSpPr>
          <p:cNvPr id="802" name="Shape 802"/>
          <p:cNvSpPr/>
          <p:nvPr/>
        </p:nvSpPr>
        <p:spPr>
          <a:xfrm>
            <a:off x="5232400" y="41275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n</a:t>
            </a:r>
          </a:p>
        </p:txBody>
      </p:sp>
      <p:sp>
        <p:nvSpPr>
          <p:cNvPr id="803" name="Shape 803"/>
          <p:cNvSpPr/>
          <p:nvPr/>
        </p:nvSpPr>
        <p:spPr>
          <a:xfrm>
            <a:off x="18161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n</a:t>
            </a:r>
          </a:p>
        </p:txBody>
      </p:sp>
      <p:sp>
        <p:nvSpPr>
          <p:cNvPr id="804" name="Shape 804"/>
          <p:cNvSpPr/>
          <p:nvPr/>
        </p:nvSpPr>
        <p:spPr>
          <a:xfrm>
            <a:off x="1066800" y="5257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n</a:t>
            </a:r>
          </a:p>
        </p:txBody>
      </p:sp>
      <p:sp>
        <p:nvSpPr>
          <p:cNvPr id="805" name="Shape 805"/>
          <p:cNvSpPr/>
          <p:nvPr/>
        </p:nvSpPr>
        <p:spPr>
          <a:xfrm>
            <a:off x="2603500" y="4191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f</a:t>
            </a:r>
          </a:p>
        </p:txBody>
      </p:sp>
      <p:sp>
        <p:nvSpPr>
          <p:cNvPr id="806" name="Shape 806"/>
          <p:cNvSpPr/>
          <p:nvPr/>
        </p:nvSpPr>
        <p:spPr>
          <a:xfrm>
            <a:off x="749300" y="4114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c</a:t>
            </a:r>
          </a:p>
        </p:txBody>
      </p:sp>
      <p:sp>
        <p:nvSpPr>
          <p:cNvPr id="807" name="Shape 807"/>
          <p:cNvSpPr/>
          <p:nvPr/>
        </p:nvSpPr>
        <p:spPr>
          <a:xfrm>
            <a:off x="59436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u</a:t>
            </a:r>
          </a:p>
        </p:txBody>
      </p:sp>
      <p:sp>
        <p:nvSpPr>
          <p:cNvPr id="808" name="Shape 808"/>
          <p:cNvSpPr/>
          <p:nvPr/>
        </p:nvSpPr>
        <p:spPr>
          <a:xfrm>
            <a:off x="5562600" y="30988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q</a:t>
            </a:r>
          </a:p>
        </p:txBody>
      </p:sp>
      <p:sp>
        <p:nvSpPr>
          <p:cNvPr id="809" name="Shape 809"/>
          <p:cNvSpPr/>
          <p:nvPr/>
        </p:nvSpPr>
        <p:spPr>
          <a:xfrm>
            <a:off x="4445000" y="52070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d</a:t>
            </a:r>
          </a:p>
        </p:txBody>
      </p:sp>
      <p:sp>
        <p:nvSpPr>
          <p:cNvPr id="810" name="Shape 810"/>
          <p:cNvSpPr/>
          <p:nvPr/>
        </p:nvSpPr>
        <p:spPr>
          <a:xfrm>
            <a:off x="4381500" y="4152900"/>
            <a:ext cx="45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u="sng">
                <a:solidFill>
                  <a:srgbClr val="009900"/>
                </a:solidFill>
              </a:defRPr>
            </a:lvl1pPr>
          </a:lstStyle>
          <a:p>
            <a:pPr lvl="0">
              <a:defRPr b="0" u="none">
                <a:solidFill>
                  <a:srgbClr val="000000"/>
                </a:solidFill>
              </a:defRPr>
            </a:pPr>
            <a:r>
              <a:rPr b="1" u="sng">
                <a:solidFill>
                  <a:srgbClr val="009900"/>
                </a:solidFill>
              </a:rPr>
              <a:t>m</a:t>
            </a:r>
          </a:p>
        </p:txBody>
      </p:sp>
      <p:sp>
        <p:nvSpPr>
          <p:cNvPr id="811" name="Shape 811"/>
          <p:cNvSpPr/>
          <p:nvPr/>
        </p:nvSpPr>
        <p:spPr>
          <a:xfrm>
            <a:off x="304800" y="6159500"/>
            <a:ext cx="8534400" cy="561341"/>
          </a:xfrm>
          <a:prstGeom prst="rect">
            <a:avLst/>
          </a:prstGeom>
          <a:solidFill>
            <a:srgbClr val="CC99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900"/>
              </a:spcBef>
            </a:pPr>
            <a:r>
              <a:rPr sz="3200">
                <a:latin typeface="Perpetua"/>
                <a:ea typeface="Perpetua"/>
                <a:cs typeface="Perpetua"/>
                <a:sym typeface="Perpetua"/>
              </a:rPr>
              <a:t>Geoffrey Chaucer, </a:t>
            </a:r>
            <a:r>
              <a:rPr sz="3200" i="1">
                <a:latin typeface="Perpetua"/>
                <a:ea typeface="Perpetua"/>
                <a:cs typeface="Perpetua"/>
                <a:sym typeface="Perpetua"/>
              </a:rPr>
              <a:t>Treatise on the Astrolabe,</a:t>
            </a:r>
            <a:r>
              <a:rPr sz="3200">
                <a:latin typeface="Perpetua"/>
                <a:ea typeface="Perpetua"/>
                <a:cs typeface="Perpetua"/>
                <a:sym typeface="Perpetua"/>
              </a:rPr>
              <a:t> 1391</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p:cNvSpPr>
          <p:nvPr>
            <p:ph type="title"/>
          </p:nvPr>
        </p:nvSpPr>
        <p:spPr>
          <a:xfrm>
            <a:off x="457200" y="152400"/>
            <a:ext cx="7620000" cy="1084762"/>
          </a:xfrm>
          <a:prstGeom prst="rect">
            <a:avLst/>
          </a:prstGeom>
        </p:spPr>
        <p:txBody>
          <a:bodyPr/>
          <a:lstStyle>
            <a:lvl1pPr>
              <a:defRPr sz="3200" spc="-100">
                <a:latin typeface="Comic Sans MS"/>
                <a:ea typeface="Comic Sans MS"/>
                <a:cs typeface="Comic Sans MS"/>
                <a:sym typeface="Comic Sans MS"/>
              </a:defRPr>
            </a:lvl1pPr>
          </a:lstStyle>
          <a:p>
            <a:pPr lvl="0">
              <a:defRPr sz="1800" cap="none" spc="0">
                <a:solidFill>
                  <a:srgbClr val="000000"/>
                </a:solidFill>
              </a:defRPr>
            </a:pPr>
            <a:r>
              <a:rPr sz="3200" cap="all" spc="-100">
                <a:solidFill>
                  <a:srgbClr val="D1282E"/>
                </a:solidFill>
              </a:rPr>
              <a:t>Review: Substitution ciphers</a:t>
            </a:r>
          </a:p>
        </p:txBody>
      </p:sp>
      <p:sp>
        <p:nvSpPr>
          <p:cNvPr id="814" name="Shape 814" descr="Rectangle: Click to edit Master text styles&#10;Second level&#10;Third level&#10;Fourth level&#10;Fifth level"/>
          <p:cNvSpPr>
            <a:spLocks noGrp="1"/>
          </p:cNvSpPr>
          <p:nvPr>
            <p:ph type="body" idx="1"/>
          </p:nvPr>
        </p:nvSpPr>
        <p:spPr>
          <a:xfrm>
            <a:off x="609600" y="2133600"/>
            <a:ext cx="8077200" cy="4114800"/>
          </a:xfrm>
          <a:prstGeom prst="rect">
            <a:avLst/>
          </a:prstGeom>
        </p:spPr>
        <p:txBody>
          <a:bodyPr lIns="0" tIns="0" rIns="0" bIns="0">
            <a:normAutofit/>
          </a:bodyPr>
          <a:lstStyle/>
          <a:p>
            <a:pPr lvl="0">
              <a:defRPr sz="1800" b="0"/>
            </a:pPr>
            <a:r>
              <a:rPr sz="2800" b="1">
                <a:latin typeface="Calibri"/>
                <a:ea typeface="Calibri"/>
                <a:cs typeface="Calibri"/>
                <a:sym typeface="Calibri"/>
              </a:rPr>
              <a:t>Replace each character of the message </a:t>
            </a:r>
            <a:br>
              <a:rPr sz="2800" b="1">
                <a:latin typeface="Calibri"/>
                <a:ea typeface="Calibri"/>
                <a:cs typeface="Calibri"/>
                <a:sym typeface="Calibri"/>
              </a:rPr>
            </a:br>
            <a:r>
              <a:rPr sz="2800" b="1">
                <a:latin typeface="Calibri"/>
                <a:ea typeface="Calibri"/>
                <a:cs typeface="Calibri"/>
                <a:sym typeface="Calibri"/>
              </a:rPr>
              <a:t>by another character</a:t>
            </a:r>
          </a:p>
          <a:p>
            <a:pPr lvl="0">
              <a:defRPr sz="1800" b="0"/>
            </a:pPr>
            <a:r>
              <a:rPr sz="2800" b="1">
                <a:latin typeface="Calibri"/>
                <a:ea typeface="Calibri"/>
                <a:cs typeface="Calibri"/>
                <a:sym typeface="Calibri"/>
              </a:rPr>
              <a:t>Terminology</a:t>
            </a:r>
          </a:p>
          <a:p>
            <a:pPr marL="493712" lvl="1" indent="-219075">
              <a:spcBef>
                <a:spcPts val="500"/>
              </a:spcBef>
              <a:buClr>
                <a:srgbClr val="D1282E"/>
              </a:buClr>
              <a:buFont typeface="Arial"/>
              <a:defRPr sz="1800" b="0"/>
            </a:pPr>
            <a:r>
              <a:rPr sz="2400" i="1">
                <a:latin typeface="Calibri"/>
                <a:ea typeface="Calibri"/>
                <a:cs typeface="Calibri"/>
                <a:sym typeface="Calibri"/>
              </a:rPr>
              <a:t>Plaintext: </a:t>
            </a:r>
            <a:r>
              <a:rPr sz="2400">
                <a:latin typeface="Calibri"/>
                <a:ea typeface="Calibri"/>
                <a:cs typeface="Calibri"/>
                <a:sym typeface="Calibri"/>
              </a:rPr>
              <a:t>Original message</a:t>
            </a:r>
            <a:endParaRPr sz="2400" i="1">
              <a:latin typeface="Calibri"/>
              <a:ea typeface="Calibri"/>
              <a:cs typeface="Calibri"/>
              <a:sym typeface="Calibri"/>
            </a:endParaRPr>
          </a:p>
          <a:p>
            <a:pPr marL="493712" lvl="1" indent="-219075">
              <a:spcBef>
                <a:spcPts val="500"/>
              </a:spcBef>
              <a:buClr>
                <a:srgbClr val="D1282E"/>
              </a:buClr>
              <a:buFont typeface="Arial"/>
              <a:defRPr sz="1800" b="0"/>
            </a:pPr>
            <a:r>
              <a:rPr sz="2400" i="1">
                <a:latin typeface="Calibri"/>
                <a:ea typeface="Calibri"/>
                <a:cs typeface="Calibri"/>
                <a:sym typeface="Calibri"/>
              </a:rPr>
              <a:t>Ciphertext: </a:t>
            </a:r>
            <a:r>
              <a:rPr sz="2400">
                <a:latin typeface="Calibri"/>
                <a:ea typeface="Calibri"/>
                <a:cs typeface="Calibri"/>
                <a:sym typeface="Calibri"/>
              </a:rPr>
              <a:t>Encrypted result</a:t>
            </a:r>
            <a:endParaRPr sz="2400" i="1">
              <a:latin typeface="Calibri"/>
              <a:ea typeface="Calibri"/>
              <a:cs typeface="Calibri"/>
              <a:sym typeface="Calibri"/>
            </a:endParaRPr>
          </a:p>
          <a:p>
            <a:pPr lvl="0">
              <a:defRPr sz="1800" b="0"/>
            </a:pPr>
            <a:r>
              <a:rPr sz="2800" b="1">
                <a:latin typeface="Calibri"/>
                <a:ea typeface="Calibri"/>
                <a:cs typeface="Calibri"/>
                <a:sym typeface="Calibri"/>
              </a:rPr>
              <a:t>Substitution ciphers easily cracked </a:t>
            </a:r>
            <a:br>
              <a:rPr sz="2800" b="1">
                <a:latin typeface="Calibri"/>
                <a:ea typeface="Calibri"/>
                <a:cs typeface="Calibri"/>
                <a:sym typeface="Calibri"/>
              </a:rPr>
            </a:br>
            <a:r>
              <a:rPr sz="2800" b="1">
                <a:latin typeface="Calibri"/>
                <a:ea typeface="Calibri"/>
                <a:cs typeface="Calibri"/>
                <a:sym typeface="Calibri"/>
              </a:rPr>
              <a:t>by frequency analysis</a:t>
            </a:r>
          </a:p>
        </p:txBody>
      </p:sp>
      <p:sp>
        <p:nvSpPr>
          <p:cNvPr id="815" name="Shape 815"/>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22</a:t>
            </a:fld>
            <a:endParaRPr sz="1400" b="1"/>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p:cNvSpPr>
          <p:nvPr>
            <p:ph type="title"/>
          </p:nvPr>
        </p:nvSpPr>
        <p:spPr>
          <a:xfrm>
            <a:off x="457200" y="457200"/>
            <a:ext cx="8229600" cy="1371600"/>
          </a:xfrm>
          <a:prstGeom prst="rect">
            <a:avLst/>
          </a:prstGeom>
        </p:spPr>
        <p:txBody>
          <a:bodyPr/>
          <a:lstStyle>
            <a:lvl1pPr>
              <a:defRPr spc="-100">
                <a:latin typeface="Arial"/>
                <a:ea typeface="Arial"/>
                <a:cs typeface="Arial"/>
                <a:sym typeface="Arial"/>
              </a:defRPr>
            </a:lvl1pPr>
          </a:lstStyle>
          <a:p>
            <a:pPr lvl="0">
              <a:defRPr sz="1800" cap="none" spc="0">
                <a:solidFill>
                  <a:srgbClr val="000000"/>
                </a:solidFill>
              </a:defRPr>
            </a:pPr>
            <a:r>
              <a:rPr sz="3600" cap="all" spc="-100">
                <a:solidFill>
                  <a:srgbClr val="D1282E"/>
                </a:solidFill>
              </a:rPr>
              <a:t>Introducing…</a:t>
            </a:r>
          </a:p>
        </p:txBody>
      </p:sp>
      <p:sp>
        <p:nvSpPr>
          <p:cNvPr id="818" name="Shape 818"/>
          <p:cNvSpPr/>
          <p:nvPr/>
        </p:nvSpPr>
        <p:spPr>
          <a:xfrm>
            <a:off x="900112" y="3933824"/>
            <a:ext cx="510889"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Bob</a:t>
            </a:r>
          </a:p>
        </p:txBody>
      </p:sp>
      <p:sp>
        <p:nvSpPr>
          <p:cNvPr id="819" name="Shape 819"/>
          <p:cNvSpPr/>
          <p:nvPr/>
        </p:nvSpPr>
        <p:spPr>
          <a:xfrm>
            <a:off x="7380288" y="3933824"/>
            <a:ext cx="599627"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Alice</a:t>
            </a:r>
          </a:p>
        </p:txBody>
      </p:sp>
      <p:sp>
        <p:nvSpPr>
          <p:cNvPr id="820" name="Shape 820"/>
          <p:cNvSpPr/>
          <p:nvPr/>
        </p:nvSpPr>
        <p:spPr>
          <a:xfrm>
            <a:off x="3562350" y="6237287"/>
            <a:ext cx="498051"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Eve</a:t>
            </a:r>
          </a:p>
        </p:txBody>
      </p:sp>
      <p:sp>
        <p:nvSpPr>
          <p:cNvPr id="821" name="Shape 821"/>
          <p:cNvSpPr/>
          <p:nvPr/>
        </p:nvSpPr>
        <p:spPr>
          <a:xfrm>
            <a:off x="3635375" y="2492374"/>
            <a:ext cx="1806697"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Private Message</a:t>
            </a:r>
          </a:p>
        </p:txBody>
      </p:sp>
      <p:sp>
        <p:nvSpPr>
          <p:cNvPr id="822" name="Shape 822"/>
          <p:cNvSpPr/>
          <p:nvPr/>
        </p:nvSpPr>
        <p:spPr>
          <a:xfrm>
            <a:off x="4427537" y="2997200"/>
            <a:ext cx="73026" cy="14398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rgbClr val="7A7A7A"/>
          </a:solidFill>
          <a:ln>
            <a:solidFill/>
            <a:miter/>
          </a:ln>
        </p:spPr>
        <p:txBody>
          <a:bodyPr lIns="0" tIns="0" rIns="0" bIns="0" anchor="ctr"/>
          <a:lstStyle/>
          <a:p>
            <a:pPr lvl="0"/>
            <a:endParaRPr/>
          </a:p>
        </p:txBody>
      </p:sp>
      <p:sp>
        <p:nvSpPr>
          <p:cNvPr id="823" name="Shape 823"/>
          <p:cNvSpPr/>
          <p:nvPr/>
        </p:nvSpPr>
        <p:spPr>
          <a:xfrm>
            <a:off x="3708400" y="4365624"/>
            <a:ext cx="1629220"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Eavesdropping</a:t>
            </a:r>
          </a:p>
        </p:txBody>
      </p:sp>
      <p:sp>
        <p:nvSpPr>
          <p:cNvPr id="824" name="Shape 824"/>
          <p:cNvSpPr/>
          <p:nvPr/>
        </p:nvSpPr>
        <p:spPr>
          <a:xfrm>
            <a:off x="2530475" y="2708275"/>
            <a:ext cx="4137025" cy="360364"/>
          </a:xfrm>
          <a:prstGeom prst="rightArrow">
            <a:avLst>
              <a:gd name="adj1" fmla="val 50000"/>
              <a:gd name="adj2" fmla="val 299653"/>
            </a:avLst>
          </a:prstGeom>
          <a:solidFill>
            <a:srgbClr val="7A7A7A"/>
          </a:solidFill>
          <a:ln>
            <a:solidFill/>
            <a:miter/>
          </a:ln>
        </p:spPr>
        <p:txBody>
          <a:bodyPr lIns="0" tIns="0" rIns="0" bIns="0" anchor="ctr"/>
          <a:lstStyle/>
          <a:p>
            <a:pPr lvl="0"/>
            <a:endParaRPr/>
          </a:p>
        </p:txBody>
      </p:sp>
      <p:pic>
        <p:nvPicPr>
          <p:cNvPr id="825" name="image18.jpg" descr="Alice.jpg"/>
          <p:cNvPicPr/>
          <p:nvPr/>
        </p:nvPicPr>
        <p:blipFill>
          <a:blip r:embed="rId2">
            <a:extLst/>
          </a:blip>
          <a:stretch>
            <a:fillRect/>
          </a:stretch>
        </p:blipFill>
        <p:spPr>
          <a:xfrm>
            <a:off x="6477000" y="1971675"/>
            <a:ext cx="2351089" cy="1760539"/>
          </a:xfrm>
          <a:prstGeom prst="rect">
            <a:avLst/>
          </a:prstGeom>
          <a:ln w="12700">
            <a:miter lim="400000"/>
          </a:ln>
        </p:spPr>
      </p:pic>
      <p:pic>
        <p:nvPicPr>
          <p:cNvPr id="826" name="image19.jpg" descr="bob.jpg"/>
          <p:cNvPicPr/>
          <p:nvPr/>
        </p:nvPicPr>
        <p:blipFill>
          <a:blip r:embed="rId3">
            <a:extLst/>
          </a:blip>
          <a:stretch>
            <a:fillRect/>
          </a:stretch>
        </p:blipFill>
        <p:spPr>
          <a:xfrm>
            <a:off x="-15875" y="1790700"/>
            <a:ext cx="2511425" cy="1881189"/>
          </a:xfrm>
          <a:prstGeom prst="rect">
            <a:avLst/>
          </a:prstGeom>
          <a:ln w="12700">
            <a:miter lim="400000"/>
          </a:ln>
        </p:spPr>
      </p:pic>
      <p:pic>
        <p:nvPicPr>
          <p:cNvPr id="827" name="image20.jpg" descr="eve.jpg"/>
          <p:cNvPicPr/>
          <p:nvPr/>
        </p:nvPicPr>
        <p:blipFill>
          <a:blip r:embed="rId4">
            <a:extLst/>
          </a:blip>
          <a:stretch>
            <a:fillRect/>
          </a:stretch>
        </p:blipFill>
        <p:spPr>
          <a:xfrm>
            <a:off x="1752600" y="4551362"/>
            <a:ext cx="1816100" cy="21621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8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8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8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8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82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8" nodeType="afterEffect">
                                  <p:stCondLst>
                                    <p:cond delay="0"/>
                                  </p:stCondLst>
                                  <p:iterate>
                                    <p:tmAbs val="0"/>
                                  </p:iterate>
                                  <p:childTnLst>
                                    <p:set>
                                      <p:cBhvr>
                                        <p:cTn id="30" fill="hold"/>
                                        <p:tgtEl>
                                          <p:spTgt spid="8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82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0" nodeType="afterEffect">
                                  <p:stCondLst>
                                    <p:cond delay="0"/>
                                  </p:stCondLst>
                                  <p:iterate>
                                    <p:tmAbs val="0"/>
                                  </p:iterate>
                                  <p:childTnLst>
                                    <p:set>
                                      <p:cBhvr>
                                        <p:cTn id="37" fill="hold"/>
                                        <p:tgtEl>
                                          <p:spTgt spid="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1" animBg="1" advAuto="0"/>
      <p:bldP spid="819" grpId="3" animBg="1" advAuto="0"/>
      <p:bldP spid="820" grpId="9" animBg="1" advAuto="0"/>
      <p:bldP spid="821" grpId="5" animBg="1" advAuto="0"/>
      <p:bldP spid="822" grpId="7" animBg="1" advAuto="0"/>
      <p:bldP spid="823" grpId="8" animBg="1" advAuto="0"/>
      <p:bldP spid="824" grpId="6" animBg="1" advAuto="0"/>
      <p:bldP spid="825" grpId="4" animBg="1" advAuto="0"/>
      <p:bldP spid="826" grpId="2" animBg="1" advAuto="0"/>
      <p:bldP spid="827" grpId="1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Private key </a:t>
            </a:r>
          </a:p>
        </p:txBody>
      </p:sp>
      <p:sp>
        <p:nvSpPr>
          <p:cNvPr id="830" name="Shape 830" descr="Rectangle: Click to edit Master text styles&#10;Second level&#10;Third level&#10;Fourth level&#10;Fifth level"/>
          <p:cNvSpPr>
            <a:spLocks noGrp="1"/>
          </p:cNvSpPr>
          <p:nvPr>
            <p:ph type="body" idx="1"/>
          </p:nvPr>
        </p:nvSpPr>
        <p:spPr>
          <a:xfrm>
            <a:off x="457200" y="1752600"/>
            <a:ext cx="7620000" cy="4373563"/>
          </a:xfrm>
          <a:prstGeom prst="rect">
            <a:avLst/>
          </a:prstGeom>
        </p:spPr>
        <p:txBody>
          <a:bodyPr lIns="0" tIns="0" rIns="0" bIns="0">
            <a:normAutofit/>
          </a:bodyPr>
          <a:lstStyle>
            <a:lvl1pPr>
              <a:defRPr>
                <a:latin typeface="Calibri"/>
                <a:ea typeface="Calibri"/>
                <a:cs typeface="Calibri"/>
                <a:sym typeface="Calibri"/>
              </a:defRPr>
            </a:lvl1pPr>
          </a:lstStyle>
          <a:p>
            <a:pPr lvl="0">
              <a:defRPr sz="1800" b="0"/>
            </a:pPr>
            <a:r>
              <a:rPr sz="2000" b="1"/>
              <a:t>Alice and Bob “meet” somewhere</a:t>
            </a:r>
          </a:p>
        </p:txBody>
      </p:sp>
      <p:pic>
        <p:nvPicPr>
          <p:cNvPr id="831" name="image19.jpg" descr="bob.jpg"/>
          <p:cNvPicPr/>
          <p:nvPr/>
        </p:nvPicPr>
        <p:blipFill>
          <a:blip r:embed="rId2">
            <a:extLst/>
          </a:blip>
          <a:stretch>
            <a:fillRect/>
          </a:stretch>
        </p:blipFill>
        <p:spPr>
          <a:xfrm>
            <a:off x="1581617" y="2362200"/>
            <a:ext cx="2152651" cy="1611313"/>
          </a:xfrm>
          <a:prstGeom prst="rect">
            <a:avLst/>
          </a:prstGeom>
          <a:ln w="12700">
            <a:miter lim="400000"/>
          </a:ln>
        </p:spPr>
      </p:pic>
      <p:pic>
        <p:nvPicPr>
          <p:cNvPr id="832" name="image18.jpg" descr="Alice.jpg"/>
          <p:cNvPicPr/>
          <p:nvPr/>
        </p:nvPicPr>
        <p:blipFill>
          <a:blip r:embed="rId3">
            <a:extLst/>
          </a:blip>
          <a:stretch>
            <a:fillRect/>
          </a:stretch>
        </p:blipFill>
        <p:spPr>
          <a:xfrm>
            <a:off x="3733800" y="2363788"/>
            <a:ext cx="2032000" cy="1520826"/>
          </a:xfrm>
          <a:prstGeom prst="rect">
            <a:avLst/>
          </a:prstGeom>
          <a:ln w="12700">
            <a:miter lim="400000"/>
          </a:ln>
        </p:spPr>
      </p:pic>
      <p:grpSp>
        <p:nvGrpSpPr>
          <p:cNvPr id="839" name="Group 839"/>
          <p:cNvGrpSpPr/>
          <p:nvPr/>
        </p:nvGrpSpPr>
        <p:grpSpPr>
          <a:xfrm>
            <a:off x="2600441" y="538546"/>
            <a:ext cx="2289033" cy="1832210"/>
            <a:chOff x="0" y="0"/>
            <a:chExt cx="2289031" cy="1832208"/>
          </a:xfrm>
        </p:grpSpPr>
        <p:sp>
          <p:nvSpPr>
            <p:cNvPr id="833" name="Shape 833"/>
            <p:cNvSpPr/>
            <p:nvPr/>
          </p:nvSpPr>
          <p:spPr>
            <a:xfrm>
              <a:off x="0" y="0"/>
              <a:ext cx="2289032" cy="159694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34" name="Shape 834"/>
            <p:cNvSpPr/>
            <p:nvPr/>
          </p:nvSpPr>
          <p:spPr>
            <a:xfrm>
              <a:off x="625138" y="1468400"/>
              <a:ext cx="265643" cy="2656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35" name="Shape 835"/>
            <p:cNvSpPr/>
            <p:nvPr/>
          </p:nvSpPr>
          <p:spPr>
            <a:xfrm>
              <a:off x="605684" y="1645974"/>
              <a:ext cx="177095" cy="1770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36" name="Shape 836"/>
            <p:cNvSpPr/>
            <p:nvPr/>
          </p:nvSpPr>
          <p:spPr>
            <a:xfrm>
              <a:off x="624421" y="1743660"/>
              <a:ext cx="88549" cy="885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37" name="Shape 837"/>
            <p:cNvSpPr/>
            <p:nvPr/>
          </p:nvSpPr>
          <p:spPr>
            <a:xfrm>
              <a:off x="116232" y="81203"/>
              <a:ext cx="2097517" cy="135586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777777"/>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38" name="Shape 838"/>
            <p:cNvSpPr/>
            <p:nvPr/>
          </p:nvSpPr>
          <p:spPr>
            <a:xfrm>
              <a:off x="317004" y="312815"/>
              <a:ext cx="1493309" cy="884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shhhh… the key is xcgcvdvhjve</a:t>
              </a:r>
            </a:p>
          </p:txBody>
        </p:sp>
      </p:grpSp>
      <p:grpSp>
        <p:nvGrpSpPr>
          <p:cNvPr id="846" name="Group 846"/>
          <p:cNvGrpSpPr/>
          <p:nvPr/>
        </p:nvGrpSpPr>
        <p:grpSpPr>
          <a:xfrm>
            <a:off x="4925368" y="540023"/>
            <a:ext cx="2212731" cy="2357783"/>
            <a:chOff x="0" y="0"/>
            <a:chExt cx="2212730" cy="2357781"/>
          </a:xfrm>
        </p:grpSpPr>
        <p:sp>
          <p:nvSpPr>
            <p:cNvPr id="840" name="Shape 840"/>
            <p:cNvSpPr/>
            <p:nvPr/>
          </p:nvSpPr>
          <p:spPr>
            <a:xfrm>
              <a:off x="0" y="0"/>
              <a:ext cx="2212731" cy="205503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41" name="Shape 841"/>
            <p:cNvSpPr/>
            <p:nvPr/>
          </p:nvSpPr>
          <p:spPr>
            <a:xfrm>
              <a:off x="562304" y="1888135"/>
              <a:ext cx="341843" cy="3418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42" name="Shape 842"/>
            <p:cNvSpPr/>
            <p:nvPr/>
          </p:nvSpPr>
          <p:spPr>
            <a:xfrm>
              <a:off x="556612" y="2119605"/>
              <a:ext cx="227895" cy="227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43" name="Shape 843"/>
            <p:cNvSpPr/>
            <p:nvPr/>
          </p:nvSpPr>
          <p:spPr>
            <a:xfrm>
              <a:off x="589431" y="2243833"/>
              <a:ext cx="113949" cy="1139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44" name="Shape 844"/>
            <p:cNvSpPr/>
            <p:nvPr/>
          </p:nvSpPr>
          <p:spPr>
            <a:xfrm>
              <a:off x="112357" y="104496"/>
              <a:ext cx="2027601" cy="1744797"/>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777777"/>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45" name="Shape 845"/>
            <p:cNvSpPr/>
            <p:nvPr/>
          </p:nvSpPr>
          <p:spPr>
            <a:xfrm>
              <a:off x="306437" y="529345"/>
              <a:ext cx="1443532" cy="884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Got it! I’ll protect this with my life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8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8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1" animBg="1" advAuto="0"/>
      <p:bldP spid="832" grpId="2" animBg="1" advAuto="0"/>
      <p:bldP spid="839" grpId="3" animBg="1" advAuto="0"/>
      <p:bldP spid="846" grpId="4"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p:cNvSpPr>
          <p:nvPr>
            <p:ph type="title"/>
          </p:nvPr>
        </p:nvSpPr>
        <p:spPr>
          <a:xfrm>
            <a:off x="457200" y="176212"/>
            <a:ext cx="8229600" cy="1371601"/>
          </a:xfrm>
          <a:prstGeom prst="rect">
            <a:avLst/>
          </a:prstGeom>
        </p:spPr>
        <p:txBody>
          <a:bodyPr/>
          <a:lstStyle>
            <a:lvl1pPr>
              <a:defRPr spc="-100">
                <a:latin typeface="Arial"/>
                <a:ea typeface="Arial"/>
                <a:cs typeface="Arial"/>
                <a:sym typeface="Arial"/>
              </a:defRPr>
            </a:lvl1pPr>
          </a:lstStyle>
          <a:p>
            <a:pPr lvl="0">
              <a:defRPr sz="1800" cap="none" spc="0">
                <a:solidFill>
                  <a:srgbClr val="000000"/>
                </a:solidFill>
              </a:defRPr>
            </a:pPr>
            <a:r>
              <a:rPr sz="3600" cap="all" spc="-100">
                <a:solidFill>
                  <a:srgbClr val="D1282E"/>
                </a:solidFill>
              </a:rPr>
              <a:t>The Solution…</a:t>
            </a:r>
          </a:p>
        </p:txBody>
      </p:sp>
      <p:sp>
        <p:nvSpPr>
          <p:cNvPr id="849" name="Shape 849"/>
          <p:cNvSpPr/>
          <p:nvPr/>
        </p:nvSpPr>
        <p:spPr>
          <a:xfrm>
            <a:off x="900112" y="3933824"/>
            <a:ext cx="510889"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Bob</a:t>
            </a:r>
          </a:p>
        </p:txBody>
      </p:sp>
      <p:sp>
        <p:nvSpPr>
          <p:cNvPr id="850" name="Shape 850"/>
          <p:cNvSpPr/>
          <p:nvPr/>
        </p:nvSpPr>
        <p:spPr>
          <a:xfrm>
            <a:off x="7380288" y="3933824"/>
            <a:ext cx="599627"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Alice</a:t>
            </a:r>
          </a:p>
        </p:txBody>
      </p:sp>
      <p:sp>
        <p:nvSpPr>
          <p:cNvPr id="851" name="Shape 851"/>
          <p:cNvSpPr/>
          <p:nvPr/>
        </p:nvSpPr>
        <p:spPr>
          <a:xfrm>
            <a:off x="4140200" y="6237287"/>
            <a:ext cx="498051"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Eve</a:t>
            </a:r>
          </a:p>
        </p:txBody>
      </p:sp>
      <p:sp>
        <p:nvSpPr>
          <p:cNvPr id="852" name="Shape 852"/>
          <p:cNvSpPr/>
          <p:nvPr/>
        </p:nvSpPr>
        <p:spPr>
          <a:xfrm>
            <a:off x="3708400" y="2420938"/>
            <a:ext cx="1724829"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pPr lvl="0">
              <a:defRPr sz="1800"/>
            </a:pPr>
            <a:r>
              <a:rPr sz="1400"/>
              <a:t>Scrambled Message</a:t>
            </a:r>
          </a:p>
        </p:txBody>
      </p:sp>
      <p:sp>
        <p:nvSpPr>
          <p:cNvPr id="853" name="Shape 853"/>
          <p:cNvSpPr/>
          <p:nvPr/>
        </p:nvSpPr>
        <p:spPr>
          <a:xfrm>
            <a:off x="4427537" y="2997200"/>
            <a:ext cx="73026" cy="14398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rgbClr val="7A7A7A"/>
          </a:solidFill>
          <a:ln>
            <a:solidFill/>
            <a:miter/>
          </a:ln>
        </p:spPr>
        <p:txBody>
          <a:bodyPr lIns="0" tIns="0" rIns="0" bIns="0" anchor="ctr"/>
          <a:lstStyle/>
          <a:p>
            <a:pPr lvl="0"/>
            <a:endParaRPr/>
          </a:p>
        </p:txBody>
      </p:sp>
      <p:sp>
        <p:nvSpPr>
          <p:cNvPr id="854" name="Shape 854"/>
          <p:cNvSpPr/>
          <p:nvPr/>
        </p:nvSpPr>
        <p:spPr>
          <a:xfrm>
            <a:off x="3708400" y="4365624"/>
            <a:ext cx="1629220"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Eavesdropping</a:t>
            </a:r>
          </a:p>
        </p:txBody>
      </p:sp>
      <p:sp>
        <p:nvSpPr>
          <p:cNvPr id="855" name="Shape 855"/>
          <p:cNvSpPr/>
          <p:nvPr/>
        </p:nvSpPr>
        <p:spPr>
          <a:xfrm>
            <a:off x="2268538" y="2420938"/>
            <a:ext cx="1152526" cy="863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600" y="8219"/>
                </a:lnTo>
                <a:lnTo>
                  <a:pt x="3600" y="9807"/>
                </a:lnTo>
                <a:lnTo>
                  <a:pt x="7200" y="9807"/>
                </a:lnTo>
                <a:lnTo>
                  <a:pt x="7200" y="0"/>
                </a:lnTo>
                <a:lnTo>
                  <a:pt x="21600" y="0"/>
                </a:lnTo>
                <a:lnTo>
                  <a:pt x="21600" y="21600"/>
                </a:lnTo>
                <a:lnTo>
                  <a:pt x="7200" y="21600"/>
                </a:lnTo>
                <a:lnTo>
                  <a:pt x="7200" y="11793"/>
                </a:lnTo>
                <a:lnTo>
                  <a:pt x="3600" y="11793"/>
                </a:lnTo>
                <a:lnTo>
                  <a:pt x="3600" y="13381"/>
                </a:lnTo>
                <a:close/>
              </a:path>
            </a:pathLst>
          </a:custGeom>
          <a:solidFill>
            <a:srgbClr val="7A7A7A"/>
          </a:solidFill>
          <a:ln>
            <a:solidFill/>
            <a:miter/>
          </a:ln>
        </p:spPr>
        <p:txBody>
          <a:bodyPr lIns="0" tIns="0" rIns="0" bIns="0" anchor="ctr"/>
          <a:lstStyle/>
          <a:p>
            <a:pPr lvl="0"/>
            <a:endParaRPr/>
          </a:p>
        </p:txBody>
      </p:sp>
      <p:sp>
        <p:nvSpPr>
          <p:cNvPr id="856" name="Shape 856"/>
          <p:cNvSpPr/>
          <p:nvPr/>
        </p:nvSpPr>
        <p:spPr>
          <a:xfrm>
            <a:off x="5724525" y="2420938"/>
            <a:ext cx="1152526" cy="86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00" y="0"/>
                </a:lnTo>
                <a:lnTo>
                  <a:pt x="14400" y="9529"/>
                </a:lnTo>
                <a:lnTo>
                  <a:pt x="18446" y="9529"/>
                </a:lnTo>
                <a:lnTo>
                  <a:pt x="18446" y="7941"/>
                </a:lnTo>
                <a:lnTo>
                  <a:pt x="21600" y="10800"/>
                </a:lnTo>
                <a:lnTo>
                  <a:pt x="18446" y="13659"/>
                </a:lnTo>
                <a:lnTo>
                  <a:pt x="18446" y="12071"/>
                </a:lnTo>
                <a:lnTo>
                  <a:pt x="14400" y="12071"/>
                </a:lnTo>
                <a:lnTo>
                  <a:pt x="14400" y="21600"/>
                </a:lnTo>
                <a:lnTo>
                  <a:pt x="0" y="21600"/>
                </a:lnTo>
                <a:close/>
              </a:path>
            </a:pathLst>
          </a:custGeom>
          <a:solidFill>
            <a:srgbClr val="7A7A7A"/>
          </a:solidFill>
          <a:ln>
            <a:solidFill/>
            <a:miter/>
          </a:ln>
        </p:spPr>
        <p:txBody>
          <a:bodyPr lIns="0" tIns="0" rIns="0" bIns="0" anchor="ctr"/>
          <a:lstStyle/>
          <a:p>
            <a:pPr lvl="0"/>
            <a:endParaRPr/>
          </a:p>
        </p:txBody>
      </p:sp>
      <p:sp>
        <p:nvSpPr>
          <p:cNvPr id="857" name="Shape 857"/>
          <p:cNvSpPr/>
          <p:nvPr/>
        </p:nvSpPr>
        <p:spPr>
          <a:xfrm>
            <a:off x="2484438" y="2060575"/>
            <a:ext cx="1064181"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vl1pPr>
          </a:lstStyle>
          <a:p>
            <a:pPr lvl="0">
              <a:defRPr sz="1800"/>
            </a:pPr>
            <a:r>
              <a:rPr sz="1600"/>
              <a:t>Encryption</a:t>
            </a:r>
          </a:p>
        </p:txBody>
      </p:sp>
      <p:sp>
        <p:nvSpPr>
          <p:cNvPr id="858" name="Shape 858"/>
          <p:cNvSpPr/>
          <p:nvPr/>
        </p:nvSpPr>
        <p:spPr>
          <a:xfrm>
            <a:off x="5580062" y="2060575"/>
            <a:ext cx="1075394"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vl1pPr>
          </a:lstStyle>
          <a:p>
            <a:pPr lvl="0">
              <a:defRPr sz="1800"/>
            </a:pPr>
            <a:r>
              <a:rPr sz="1600"/>
              <a:t>Decryption</a:t>
            </a:r>
          </a:p>
        </p:txBody>
      </p:sp>
      <p:sp>
        <p:nvSpPr>
          <p:cNvPr id="859" name="Shape 859"/>
          <p:cNvSpPr/>
          <p:nvPr/>
        </p:nvSpPr>
        <p:spPr>
          <a:xfrm>
            <a:off x="611187" y="1557337"/>
            <a:ext cx="1359333"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pPr lvl="0">
              <a:defRPr sz="1800"/>
            </a:pPr>
            <a:r>
              <a:rPr sz="1400"/>
              <a:t>Retreat at dawn</a:t>
            </a:r>
          </a:p>
        </p:txBody>
      </p:sp>
      <p:sp>
        <p:nvSpPr>
          <p:cNvPr id="860" name="Shape 860"/>
          <p:cNvSpPr/>
          <p:nvPr/>
        </p:nvSpPr>
        <p:spPr>
          <a:xfrm>
            <a:off x="7092950" y="1628775"/>
            <a:ext cx="1359332"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pPr lvl="0">
              <a:defRPr sz="1800"/>
            </a:pPr>
            <a:r>
              <a:rPr sz="1400"/>
              <a:t>Retreat at dawn</a:t>
            </a:r>
          </a:p>
        </p:txBody>
      </p:sp>
      <p:sp>
        <p:nvSpPr>
          <p:cNvPr id="861" name="Shape 861"/>
          <p:cNvSpPr/>
          <p:nvPr/>
        </p:nvSpPr>
        <p:spPr>
          <a:xfrm>
            <a:off x="3492500" y="2708275"/>
            <a:ext cx="2232025" cy="360364"/>
          </a:xfrm>
          <a:prstGeom prst="rightArrow">
            <a:avLst>
              <a:gd name="adj1" fmla="val 50000"/>
              <a:gd name="adj2" fmla="val 154846"/>
            </a:avLst>
          </a:prstGeom>
          <a:solidFill>
            <a:srgbClr val="7A7A7A"/>
          </a:solidFill>
          <a:ln>
            <a:solidFill/>
            <a:miter/>
          </a:ln>
        </p:spPr>
        <p:txBody>
          <a:bodyPr lIns="0" tIns="0" rIns="0" bIns="0" anchor="ctr"/>
          <a:lstStyle/>
          <a:p>
            <a:pPr lvl="0"/>
            <a:endParaRPr/>
          </a:p>
        </p:txBody>
      </p:sp>
      <p:pic>
        <p:nvPicPr>
          <p:cNvPr id="862" name="image19.jpg" descr="bob.jpg"/>
          <p:cNvPicPr/>
          <p:nvPr/>
        </p:nvPicPr>
        <p:blipFill>
          <a:blip r:embed="rId2">
            <a:extLst/>
          </a:blip>
          <a:stretch>
            <a:fillRect/>
          </a:stretch>
        </p:blipFill>
        <p:spPr>
          <a:xfrm>
            <a:off x="0" y="1989138"/>
            <a:ext cx="2152650" cy="1611313"/>
          </a:xfrm>
          <a:prstGeom prst="rect">
            <a:avLst/>
          </a:prstGeom>
          <a:ln w="12700">
            <a:miter lim="400000"/>
          </a:ln>
        </p:spPr>
      </p:pic>
      <p:pic>
        <p:nvPicPr>
          <p:cNvPr id="863" name="image18.jpg" descr="Alice.jpg"/>
          <p:cNvPicPr/>
          <p:nvPr/>
        </p:nvPicPr>
        <p:blipFill>
          <a:blip r:embed="rId3">
            <a:extLst/>
          </a:blip>
          <a:stretch>
            <a:fillRect/>
          </a:stretch>
        </p:blipFill>
        <p:spPr>
          <a:xfrm>
            <a:off x="6892925" y="2105025"/>
            <a:ext cx="2032000" cy="1522413"/>
          </a:xfrm>
          <a:prstGeom prst="rect">
            <a:avLst/>
          </a:prstGeom>
          <a:ln w="12700">
            <a:miter lim="400000"/>
          </a:ln>
        </p:spPr>
      </p:pic>
      <p:pic>
        <p:nvPicPr>
          <p:cNvPr id="864" name="image20.jpg" descr="eve.jpg"/>
          <p:cNvPicPr/>
          <p:nvPr/>
        </p:nvPicPr>
        <p:blipFill>
          <a:blip r:embed="rId4">
            <a:extLst/>
          </a:blip>
          <a:stretch>
            <a:fillRect/>
          </a:stretch>
        </p:blipFill>
        <p:spPr>
          <a:xfrm>
            <a:off x="2520950" y="4648200"/>
            <a:ext cx="1543050" cy="183673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8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6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8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85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85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8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85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8" nodeType="afterEffect">
                                  <p:stCondLst>
                                    <p:cond delay="0"/>
                                  </p:stCondLst>
                                  <p:iterate>
                                    <p:tmAbs val="0"/>
                                  </p:iterate>
                                  <p:childTnLst>
                                    <p:set>
                                      <p:cBhvr>
                                        <p:cTn id="29" fill="hold"/>
                                        <p:tgtEl>
                                          <p:spTgt spid="86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9" nodeType="clickEffect">
                                  <p:stCondLst>
                                    <p:cond delay="0"/>
                                  </p:stCondLst>
                                  <p:iterate>
                                    <p:tmAbs val="0"/>
                                  </p:iterate>
                                  <p:childTnLst>
                                    <p:set>
                                      <p:cBhvr>
                                        <p:cTn id="33" fill="hold"/>
                                        <p:tgtEl>
                                          <p:spTgt spid="85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8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1" nodeType="clickEffect">
                                  <p:stCondLst>
                                    <p:cond delay="0"/>
                                  </p:stCondLst>
                                  <p:iterate>
                                    <p:tmAbs val="0"/>
                                  </p:iterate>
                                  <p:childTnLst>
                                    <p:set>
                                      <p:cBhvr>
                                        <p:cTn id="40" fill="hold"/>
                                        <p:tgtEl>
                                          <p:spTgt spid="8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2" nodeType="clickEffect">
                                  <p:stCondLst>
                                    <p:cond delay="0"/>
                                  </p:stCondLst>
                                  <p:iterate>
                                    <p:tmAbs val="0"/>
                                  </p:iterate>
                                  <p:childTnLst>
                                    <p:set>
                                      <p:cBhvr>
                                        <p:cTn id="44" fill="hold"/>
                                        <p:tgtEl>
                                          <p:spTgt spid="85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3" nodeType="afterEffect">
                                  <p:stCondLst>
                                    <p:cond delay="0"/>
                                  </p:stCondLst>
                                  <p:iterate>
                                    <p:tmAbs val="0"/>
                                  </p:iterate>
                                  <p:childTnLst>
                                    <p:set>
                                      <p:cBhvr>
                                        <p:cTn id="47" fill="hold"/>
                                        <p:tgtEl>
                                          <p:spTgt spid="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7" animBg="1" advAuto="0"/>
      <p:bldP spid="853" grpId="12" animBg="1" advAuto="0"/>
      <p:bldP spid="854" grpId="13" animBg="1" advAuto="0"/>
      <p:bldP spid="855" grpId="4" animBg="1" advAuto="0"/>
      <p:bldP spid="856" grpId="10" animBg="1" advAuto="0"/>
      <p:bldP spid="857" grpId="5" animBg="1" advAuto="0"/>
      <p:bldP spid="858" grpId="9" animBg="1" advAuto="0"/>
      <p:bldP spid="859" grpId="6" animBg="1" advAuto="0"/>
      <p:bldP spid="860" grpId="11" animBg="1" advAuto="0"/>
      <p:bldP spid="861" grpId="8" animBg="1" advAuto="0"/>
      <p:bldP spid="862" grpId="1" animBg="1" advAuto="0"/>
      <p:bldP spid="863" grpId="2" animBg="1" advAuto="0"/>
      <p:bldP spid="864" grpId="3"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Shape 866"/>
          <p:cNvSpPr>
            <a:spLocks noGrp="1"/>
          </p:cNvSpPr>
          <p:nvPr>
            <p:ph type="title"/>
          </p:nvPr>
        </p:nvSpPr>
        <p:spPr>
          <a:xfrm>
            <a:off x="457200" y="152400"/>
            <a:ext cx="7620000" cy="1084762"/>
          </a:xfrm>
          <a:prstGeom prst="rect">
            <a:avLst/>
          </a:prstGeom>
        </p:spPr>
        <p:txBody>
          <a:bodyPr/>
          <a:lstStyle>
            <a:lvl1pPr defTabSz="777240">
              <a:defRPr sz="2720" spc="-85"/>
            </a:lvl1pPr>
          </a:lstStyle>
          <a:p>
            <a:pPr lvl="0">
              <a:defRPr sz="1800" cap="none" spc="0">
                <a:solidFill>
                  <a:srgbClr val="000000"/>
                </a:solidFill>
              </a:defRPr>
            </a:pPr>
            <a:r>
              <a:rPr sz="2720" cap="all" spc="-85">
                <a:solidFill>
                  <a:srgbClr val="D1282E"/>
                </a:solidFill>
              </a:rPr>
              <a:t>We’ll look at a few private key encryptions….</a:t>
            </a:r>
          </a:p>
        </p:txBody>
      </p:sp>
      <p:sp>
        <p:nvSpPr>
          <p:cNvPr id="867" name="Shape 867" descr="Rectangle: Click to edit Master text styles&#10;Second level&#10;Third level&#10;Fourth level&#10;Fifth level"/>
          <p:cNvSpPr>
            <a:spLocks noGrp="1"/>
          </p:cNvSpPr>
          <p:nvPr>
            <p:ph type="body" idx="1"/>
          </p:nvPr>
        </p:nvSpPr>
        <p:spPr>
          <a:xfrm>
            <a:off x="457200" y="1752600"/>
            <a:ext cx="7620000" cy="4373563"/>
          </a:xfrm>
          <a:prstGeom prst="rect">
            <a:avLst/>
          </a:prstGeom>
        </p:spPr>
        <p:txBody>
          <a:bodyPr lIns="0" tIns="0" rIns="0" bIns="0">
            <a:normAutofit/>
          </a:bodyPr>
          <a:lstStyle/>
          <a:p>
            <a:pPr lvl="0">
              <a:spcBef>
                <a:spcPts val="800"/>
              </a:spcBef>
              <a:defRPr sz="1800" b="0"/>
            </a:pPr>
            <a:r>
              <a:rPr sz="3600" b="1">
                <a:latin typeface="Calibri"/>
                <a:ea typeface="Calibri"/>
                <a:cs typeface="Calibri"/>
                <a:sym typeface="Calibri"/>
              </a:rPr>
              <a:t>Caesar, Substitution cryptosystems.</a:t>
            </a:r>
          </a:p>
          <a:p>
            <a:pPr lvl="0">
              <a:defRPr sz="1800" b="0"/>
            </a:pPr>
            <a:r>
              <a:rPr sz="2000" b="1">
                <a:latin typeface="Calibri"/>
                <a:ea typeface="Calibri"/>
                <a:cs typeface="Calibri"/>
                <a:sym typeface="Calibri"/>
              </a:rPr>
              <a:t>Problems?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Shape 871"/>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Private key </a:t>
            </a:r>
          </a:p>
        </p:txBody>
      </p:sp>
      <p:sp>
        <p:nvSpPr>
          <p:cNvPr id="872" name="Shape 872" descr="Rectangle: Click to edit Master text styles&#10;Second level&#10;Third level&#10;Fourth level&#10;Fifth level"/>
          <p:cNvSpPr>
            <a:spLocks noGrp="1"/>
          </p:cNvSpPr>
          <p:nvPr>
            <p:ph type="body" idx="1"/>
          </p:nvPr>
        </p:nvSpPr>
        <p:spPr>
          <a:xfrm>
            <a:off x="457200" y="1752600"/>
            <a:ext cx="7620000" cy="4373563"/>
          </a:xfrm>
          <a:prstGeom prst="rect">
            <a:avLst/>
          </a:prstGeom>
        </p:spPr>
        <p:txBody>
          <a:bodyPr lIns="0" tIns="0" rIns="0" bIns="0">
            <a:normAutofit/>
          </a:bodyPr>
          <a:lstStyle>
            <a:lvl1pPr>
              <a:defRPr>
                <a:latin typeface="Calibri"/>
                <a:ea typeface="Calibri"/>
                <a:cs typeface="Calibri"/>
                <a:sym typeface="Calibri"/>
              </a:defRPr>
            </a:lvl1pPr>
          </a:lstStyle>
          <a:p>
            <a:pPr lvl="0">
              <a:defRPr sz="1800" b="0"/>
            </a:pPr>
            <a:r>
              <a:rPr sz="2000" b="1"/>
              <a:t>Alice and Bob “meet” somewhere</a:t>
            </a:r>
          </a:p>
        </p:txBody>
      </p:sp>
      <p:pic>
        <p:nvPicPr>
          <p:cNvPr id="873" name="image19.jpg" descr="bob.jpg"/>
          <p:cNvPicPr/>
          <p:nvPr/>
        </p:nvPicPr>
        <p:blipFill>
          <a:blip r:embed="rId2">
            <a:extLst/>
          </a:blip>
          <a:stretch>
            <a:fillRect/>
          </a:stretch>
        </p:blipFill>
        <p:spPr>
          <a:xfrm>
            <a:off x="427037" y="2362200"/>
            <a:ext cx="2152651" cy="1611313"/>
          </a:xfrm>
          <a:prstGeom prst="rect">
            <a:avLst/>
          </a:prstGeom>
          <a:ln w="12700">
            <a:miter lim="400000"/>
          </a:ln>
        </p:spPr>
      </p:pic>
      <p:pic>
        <p:nvPicPr>
          <p:cNvPr id="874" name="image18.jpg" descr="Alice.jpg"/>
          <p:cNvPicPr/>
          <p:nvPr/>
        </p:nvPicPr>
        <p:blipFill>
          <a:blip r:embed="rId3">
            <a:extLst/>
          </a:blip>
          <a:stretch>
            <a:fillRect/>
          </a:stretch>
        </p:blipFill>
        <p:spPr>
          <a:xfrm>
            <a:off x="3733800" y="2363788"/>
            <a:ext cx="2032000" cy="1520826"/>
          </a:xfrm>
          <a:prstGeom prst="rect">
            <a:avLst/>
          </a:prstGeom>
          <a:ln w="12700">
            <a:miter lim="400000"/>
          </a:ln>
        </p:spPr>
      </p:pic>
      <p:grpSp>
        <p:nvGrpSpPr>
          <p:cNvPr id="881" name="Group 881"/>
          <p:cNvGrpSpPr/>
          <p:nvPr/>
        </p:nvGrpSpPr>
        <p:grpSpPr>
          <a:xfrm>
            <a:off x="1445861" y="538546"/>
            <a:ext cx="2289033" cy="1832210"/>
            <a:chOff x="0" y="0"/>
            <a:chExt cx="2289031" cy="1832208"/>
          </a:xfrm>
        </p:grpSpPr>
        <p:sp>
          <p:nvSpPr>
            <p:cNvPr id="875" name="Shape 875"/>
            <p:cNvSpPr/>
            <p:nvPr/>
          </p:nvSpPr>
          <p:spPr>
            <a:xfrm>
              <a:off x="0" y="0"/>
              <a:ext cx="2289032" cy="159694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76" name="Shape 876"/>
            <p:cNvSpPr/>
            <p:nvPr/>
          </p:nvSpPr>
          <p:spPr>
            <a:xfrm>
              <a:off x="625138" y="1468400"/>
              <a:ext cx="265643" cy="2656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77" name="Shape 877"/>
            <p:cNvSpPr/>
            <p:nvPr/>
          </p:nvSpPr>
          <p:spPr>
            <a:xfrm>
              <a:off x="605684" y="1645974"/>
              <a:ext cx="177095" cy="1770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78" name="Shape 878"/>
            <p:cNvSpPr/>
            <p:nvPr/>
          </p:nvSpPr>
          <p:spPr>
            <a:xfrm>
              <a:off x="624421" y="1743660"/>
              <a:ext cx="88549" cy="885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79" name="Shape 879"/>
            <p:cNvSpPr/>
            <p:nvPr/>
          </p:nvSpPr>
          <p:spPr>
            <a:xfrm>
              <a:off x="116232" y="81203"/>
              <a:ext cx="2097517" cy="135586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777777"/>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80" name="Shape 880"/>
            <p:cNvSpPr/>
            <p:nvPr/>
          </p:nvSpPr>
          <p:spPr>
            <a:xfrm>
              <a:off x="317004" y="312815"/>
              <a:ext cx="1493309" cy="884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shhhh… the key is xcgcvdvhjve</a:t>
              </a:r>
            </a:p>
          </p:txBody>
        </p:sp>
      </p:grpSp>
      <p:grpSp>
        <p:nvGrpSpPr>
          <p:cNvPr id="888" name="Group 888"/>
          <p:cNvGrpSpPr/>
          <p:nvPr/>
        </p:nvGrpSpPr>
        <p:grpSpPr>
          <a:xfrm>
            <a:off x="4873962" y="538546"/>
            <a:ext cx="1986140" cy="1832210"/>
            <a:chOff x="0" y="0"/>
            <a:chExt cx="1986139" cy="1832208"/>
          </a:xfrm>
        </p:grpSpPr>
        <p:sp>
          <p:nvSpPr>
            <p:cNvPr id="882" name="Shape 882"/>
            <p:cNvSpPr/>
            <p:nvPr/>
          </p:nvSpPr>
          <p:spPr>
            <a:xfrm>
              <a:off x="0" y="0"/>
              <a:ext cx="1986140" cy="159694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83" name="Shape 883"/>
            <p:cNvSpPr/>
            <p:nvPr/>
          </p:nvSpPr>
          <p:spPr>
            <a:xfrm>
              <a:off x="525105" y="1467766"/>
              <a:ext cx="265643" cy="2656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84" name="Shape 884"/>
            <p:cNvSpPr/>
            <p:nvPr/>
          </p:nvSpPr>
          <p:spPr>
            <a:xfrm>
              <a:off x="513558" y="1646609"/>
              <a:ext cx="177095" cy="1770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85" name="Shape 885"/>
            <p:cNvSpPr/>
            <p:nvPr/>
          </p:nvSpPr>
          <p:spPr>
            <a:xfrm>
              <a:off x="535937" y="1743660"/>
              <a:ext cx="88549" cy="885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defRPr>
              </a:pPr>
              <a:endParaRPr/>
            </a:p>
          </p:txBody>
        </p:sp>
        <p:sp>
          <p:nvSpPr>
            <p:cNvPr id="886" name="Shape 886"/>
            <p:cNvSpPr/>
            <p:nvPr/>
          </p:nvSpPr>
          <p:spPr>
            <a:xfrm>
              <a:off x="100851" y="81203"/>
              <a:ext cx="1819968" cy="135586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777777"/>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87" name="Shape 887"/>
            <p:cNvSpPr/>
            <p:nvPr/>
          </p:nvSpPr>
          <p:spPr>
            <a:xfrm>
              <a:off x="275056" y="312815"/>
              <a:ext cx="1295710" cy="884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Got it! I’ll protect this with my life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8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88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1" animBg="1" advAuto="0"/>
      <p:bldP spid="874" grpId="2" animBg="1" advAuto="0"/>
      <p:bldP spid="881" grpId="3" animBg="1" advAuto="0"/>
      <p:bldP spid="888" grpId="4"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Shape 890"/>
          <p:cNvSpPr>
            <a:spLocks noGrp="1"/>
          </p:cNvSpPr>
          <p:nvPr>
            <p:ph type="title"/>
          </p:nvPr>
        </p:nvSpPr>
        <p:spPr>
          <a:xfrm>
            <a:off x="457200" y="152400"/>
            <a:ext cx="7620000" cy="1084762"/>
          </a:xfrm>
          <a:prstGeom prst="rect">
            <a:avLst/>
          </a:prstGeom>
        </p:spPr>
        <p:txBody>
          <a:bodyPr/>
          <a:lstStyle/>
          <a:p>
            <a:pPr lvl="0" defTabSz="786384">
              <a:defRPr sz="1800" cap="none" spc="0">
                <a:solidFill>
                  <a:srgbClr val="000000"/>
                </a:solidFill>
              </a:defRPr>
            </a:pPr>
            <a:r>
              <a:rPr sz="2752" cap="all" spc="-86">
                <a:solidFill>
                  <a:srgbClr val="D1282E"/>
                </a:solidFill>
                <a:latin typeface="Comic Sans MS"/>
                <a:ea typeface="Comic Sans MS"/>
                <a:cs typeface="Comic Sans MS"/>
                <a:sym typeface="Comic Sans MS"/>
              </a:rPr>
              <a:t>Substitution cipher </a:t>
            </a:r>
            <a:br>
              <a:rPr sz="2752" cap="all" spc="-86">
                <a:solidFill>
                  <a:srgbClr val="D1282E"/>
                </a:solidFill>
                <a:latin typeface="Comic Sans MS"/>
                <a:ea typeface="Comic Sans MS"/>
                <a:cs typeface="Comic Sans MS"/>
                <a:sym typeface="Comic Sans MS"/>
              </a:rPr>
            </a:br>
            <a:r>
              <a:rPr sz="2752" cap="all" spc="-86">
                <a:solidFill>
                  <a:srgbClr val="D1282E"/>
                </a:solidFill>
                <a:latin typeface="Comic Sans MS"/>
                <a:ea typeface="Comic Sans MS"/>
                <a:cs typeface="Comic Sans MS"/>
                <a:sym typeface="Comic Sans MS"/>
              </a:rPr>
              <a:t>cracked in 850</a:t>
            </a:r>
          </a:p>
        </p:txBody>
      </p:sp>
      <p:sp>
        <p:nvSpPr>
          <p:cNvPr id="891" name="Shape 891" descr="Rectangle: Click to edit Master text styles&#10;Second level&#10;Third level&#10;Fourth level&#10;Fifth level"/>
          <p:cNvSpPr>
            <a:spLocks noGrp="1"/>
          </p:cNvSpPr>
          <p:nvPr>
            <p:ph type="body" idx="1"/>
          </p:nvPr>
        </p:nvSpPr>
        <p:spPr>
          <a:xfrm>
            <a:off x="3657600" y="1905000"/>
            <a:ext cx="5486400" cy="4343400"/>
          </a:xfrm>
          <a:prstGeom prst="rect">
            <a:avLst/>
          </a:prstGeom>
        </p:spPr>
        <p:txBody>
          <a:bodyPr lIns="0" tIns="0" rIns="0" bIns="0">
            <a:normAutofit/>
          </a:bodyPr>
          <a:lstStyle/>
          <a:p>
            <a:pPr lvl="0">
              <a:defRPr sz="1800" b="0"/>
            </a:pPr>
            <a:r>
              <a:rPr sz="2400" b="1">
                <a:latin typeface="Calibri"/>
                <a:ea typeface="Calibri"/>
                <a:cs typeface="Calibri"/>
                <a:sym typeface="Calibri"/>
              </a:rPr>
              <a:t>Frequency analysis has been known </a:t>
            </a:r>
            <a:br>
              <a:rPr sz="2400" b="1">
                <a:latin typeface="Calibri"/>
                <a:ea typeface="Calibri"/>
                <a:cs typeface="Calibri"/>
                <a:sym typeface="Calibri"/>
              </a:rPr>
            </a:br>
            <a:r>
              <a:rPr sz="2400" b="1">
                <a:latin typeface="Calibri"/>
                <a:ea typeface="Calibri"/>
                <a:cs typeface="Calibri"/>
                <a:sym typeface="Calibri"/>
              </a:rPr>
              <a:t>since the 9</a:t>
            </a:r>
            <a:r>
              <a:rPr sz="2400" b="1" baseline="30000">
                <a:latin typeface="Calibri"/>
                <a:ea typeface="Calibri"/>
                <a:cs typeface="Calibri"/>
                <a:sym typeface="Calibri"/>
              </a:rPr>
              <a:t>th</a:t>
            </a:r>
            <a:r>
              <a:rPr sz="2400" b="1">
                <a:latin typeface="Calibri"/>
                <a:ea typeface="Calibri"/>
                <a:cs typeface="Calibri"/>
                <a:sym typeface="Calibri"/>
              </a:rPr>
              <a:t> century.</a:t>
            </a:r>
          </a:p>
          <a:p>
            <a:pPr lvl="0">
              <a:defRPr sz="1800" b="0"/>
            </a:pPr>
            <a:r>
              <a:rPr sz="2400" b="1">
                <a:latin typeface="Calibri"/>
                <a:ea typeface="Calibri"/>
                <a:cs typeface="Calibri"/>
                <a:sym typeface="Calibri"/>
              </a:rPr>
              <a:t>Al Kindi’s </a:t>
            </a:r>
            <a:r>
              <a:rPr sz="2400" b="1" i="1">
                <a:latin typeface="Calibri"/>
                <a:ea typeface="Calibri"/>
                <a:cs typeface="Calibri"/>
                <a:sym typeface="Calibri"/>
              </a:rPr>
              <a:t>Manuscript on </a:t>
            </a:r>
            <a:br>
              <a:rPr sz="2400" b="1" i="1">
                <a:latin typeface="Calibri"/>
                <a:ea typeface="Calibri"/>
                <a:cs typeface="Calibri"/>
                <a:sym typeface="Calibri"/>
              </a:rPr>
            </a:br>
            <a:r>
              <a:rPr sz="2400" b="1" i="1">
                <a:latin typeface="Calibri"/>
                <a:ea typeface="Calibri"/>
                <a:cs typeface="Calibri"/>
                <a:sym typeface="Calibri"/>
              </a:rPr>
              <a:t>Deciphering Cryptographic Messages</a:t>
            </a:r>
          </a:p>
        </p:txBody>
      </p:sp>
      <p:sp>
        <p:nvSpPr>
          <p:cNvPr id="892" name="Shape 892"/>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28</a:t>
            </a:fld>
            <a:endParaRPr sz="1400" b="1"/>
          </a:p>
        </p:txBody>
      </p:sp>
      <p:pic>
        <p:nvPicPr>
          <p:cNvPr id="893" name="image21.png"/>
          <p:cNvPicPr/>
          <p:nvPr/>
        </p:nvPicPr>
        <p:blipFill>
          <a:blip r:embed="rId3">
            <a:extLst/>
          </a:blip>
          <a:stretch>
            <a:fillRect/>
          </a:stretch>
        </p:blipFill>
        <p:spPr>
          <a:xfrm>
            <a:off x="838200" y="2286000"/>
            <a:ext cx="2305050" cy="3219450"/>
          </a:xfrm>
          <a:prstGeom prst="rect">
            <a:avLst/>
          </a:prstGeom>
          <a:ln w="12700">
            <a:miter lim="400000"/>
          </a:ln>
        </p:spPr>
      </p:pic>
      <p:sp>
        <p:nvSpPr>
          <p:cNvPr id="894" name="Shape 894"/>
          <p:cNvSpPr/>
          <p:nvPr/>
        </p:nvSpPr>
        <p:spPr>
          <a:xfrm>
            <a:off x="685800" y="5654763"/>
            <a:ext cx="2971800" cy="8840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b="1"/>
            </a:lvl1pPr>
          </a:lstStyle>
          <a:p>
            <a:pPr lvl="0">
              <a:defRPr b="0"/>
            </a:pPr>
            <a:r>
              <a:rPr b="1"/>
              <a:t>Yaqub Ibn Ishaq al-Kindi (801-873) from Baghdad</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Shape 898"/>
          <p:cNvSpPr>
            <a:spLocks noGrp="1"/>
          </p:cNvSpPr>
          <p:nvPr>
            <p:ph type="title"/>
          </p:nvPr>
        </p:nvSpPr>
        <p:spPr>
          <a:xfrm>
            <a:off x="609599" y="193675"/>
            <a:ext cx="8024815" cy="949325"/>
          </a:xfrm>
          <a:prstGeom prst="rect">
            <a:avLst/>
          </a:prstGeom>
        </p:spPr>
        <p:txBody>
          <a:bodyPr/>
          <a:lstStyle/>
          <a:p>
            <a:pPr lvl="0" defTabSz="685800">
              <a:defRPr sz="1800" cap="none" spc="0">
                <a:solidFill>
                  <a:srgbClr val="000000"/>
                </a:solidFill>
              </a:defRPr>
            </a:pPr>
            <a:r>
              <a:rPr sz="2400" cap="all" spc="-75">
                <a:solidFill>
                  <a:srgbClr val="D1282E"/>
                </a:solidFill>
                <a:latin typeface="Comic Sans MS"/>
                <a:ea typeface="Comic Sans MS"/>
                <a:cs typeface="Comic Sans MS"/>
                <a:sym typeface="Comic Sans MS"/>
              </a:rPr>
              <a:t>Mary Stuart did not know </a:t>
            </a:r>
            <a:br>
              <a:rPr sz="2400" cap="all" spc="-75">
                <a:solidFill>
                  <a:srgbClr val="D1282E"/>
                </a:solidFill>
                <a:latin typeface="Comic Sans MS"/>
                <a:ea typeface="Comic Sans MS"/>
                <a:cs typeface="Comic Sans MS"/>
                <a:sym typeface="Comic Sans MS"/>
              </a:rPr>
            </a:br>
            <a:r>
              <a:rPr sz="2400" cap="all" spc="-75">
                <a:solidFill>
                  <a:srgbClr val="D1282E"/>
                </a:solidFill>
                <a:latin typeface="Comic Sans MS"/>
                <a:ea typeface="Comic Sans MS"/>
                <a:cs typeface="Comic Sans MS"/>
                <a:sym typeface="Comic Sans MS"/>
              </a:rPr>
              <a:t>in 1587</a:t>
            </a:r>
          </a:p>
        </p:txBody>
      </p:sp>
      <p:sp>
        <p:nvSpPr>
          <p:cNvPr id="899" name="Shape 899"/>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29</a:t>
            </a:fld>
            <a:endParaRPr sz="1400" b="1"/>
          </a:p>
        </p:txBody>
      </p:sp>
      <p:pic>
        <p:nvPicPr>
          <p:cNvPr id="900" name="image22.jpg" descr="mary"/>
          <p:cNvPicPr/>
          <p:nvPr/>
        </p:nvPicPr>
        <p:blipFill>
          <a:blip r:embed="rId3">
            <a:extLst/>
          </a:blip>
          <a:stretch>
            <a:fillRect/>
          </a:stretch>
        </p:blipFill>
        <p:spPr>
          <a:xfrm>
            <a:off x="5500687" y="4229100"/>
            <a:ext cx="3171826" cy="2284414"/>
          </a:xfrm>
          <a:prstGeom prst="rect">
            <a:avLst/>
          </a:prstGeom>
          <a:ln w="12700">
            <a:miter lim="400000"/>
          </a:ln>
        </p:spPr>
      </p:pic>
      <p:pic>
        <p:nvPicPr>
          <p:cNvPr id="901" name="image23.jpg" descr="marycode"/>
          <p:cNvPicPr/>
          <p:nvPr/>
        </p:nvPicPr>
        <p:blipFill>
          <a:blip r:embed="rId4">
            <a:extLst/>
          </a:blip>
          <a:stretch>
            <a:fillRect/>
          </a:stretch>
        </p:blipFill>
        <p:spPr>
          <a:xfrm>
            <a:off x="4243387" y="1457325"/>
            <a:ext cx="4443413" cy="2519364"/>
          </a:xfrm>
          <a:prstGeom prst="rect">
            <a:avLst/>
          </a:prstGeom>
          <a:ln w="12700">
            <a:miter lim="400000"/>
          </a:ln>
        </p:spPr>
      </p:pic>
      <p:pic>
        <p:nvPicPr>
          <p:cNvPr id="902" name="image24.jpg" descr="210px-Mary_Stuart_Queen.jpg"/>
          <p:cNvPicPr/>
          <p:nvPr/>
        </p:nvPicPr>
        <p:blipFill>
          <a:blip r:embed="rId5">
            <a:extLst/>
          </a:blip>
          <a:stretch>
            <a:fillRect/>
          </a:stretch>
        </p:blipFill>
        <p:spPr>
          <a:xfrm>
            <a:off x="609600" y="1457325"/>
            <a:ext cx="2611439" cy="3557588"/>
          </a:xfrm>
          <a:prstGeom prst="rect">
            <a:avLst/>
          </a:prstGeom>
          <a:ln w="12700">
            <a:miter lim="400000"/>
          </a:ln>
        </p:spPr>
      </p:pic>
      <p:pic>
        <p:nvPicPr>
          <p:cNvPr id="903" name="image25.jpg" descr="200px-Sir_Francis_Walsingham_by_John_De_Critz_the_Elder.jpg"/>
          <p:cNvPicPr/>
          <p:nvPr/>
        </p:nvPicPr>
        <p:blipFill>
          <a:blip r:embed="rId6">
            <a:extLst/>
          </a:blip>
          <a:stretch>
            <a:fillRect/>
          </a:stretch>
        </p:blipFill>
        <p:spPr>
          <a:xfrm>
            <a:off x="2584450" y="4479925"/>
            <a:ext cx="1658939" cy="20335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 grpId="1" animBg="1" advAuto="0"/>
      <p:bldP spid="90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8.png" descr="snowcroft-cover"/>
          <p:cNvPicPr/>
          <p:nvPr/>
        </p:nvPicPr>
        <p:blipFill>
          <a:blip r:embed="rId3">
            <a:extLst/>
          </a:blip>
          <a:stretch>
            <a:fillRect/>
          </a:stretch>
        </p:blipFill>
        <p:spPr>
          <a:xfrm>
            <a:off x="3352800" y="-304800"/>
            <a:ext cx="5626100" cy="7315200"/>
          </a:xfrm>
          <a:prstGeom prst="rect">
            <a:avLst/>
          </a:prstGeom>
          <a:ln w="12700">
            <a:miter lim="400000"/>
          </a:ln>
        </p:spPr>
      </p:pic>
      <p:sp>
        <p:nvSpPr>
          <p:cNvPr id="75" name="Shape 75"/>
          <p:cNvSpPr/>
          <p:nvPr/>
        </p:nvSpPr>
        <p:spPr>
          <a:xfrm>
            <a:off x="152400" y="881062"/>
            <a:ext cx="3384550" cy="14878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a:lvl1pPr>
          </a:lstStyle>
          <a:p>
            <a:pPr lvl="0">
              <a:defRPr sz="1800"/>
            </a:pPr>
            <a:r>
              <a:rPr sz="3200"/>
              <a:t>Cryptography is essential for National Security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p:cNvSpPr>
          <p:nvPr>
            <p:ph type="title"/>
          </p:nvPr>
        </p:nvSpPr>
        <p:spPr>
          <a:xfrm>
            <a:off x="457200" y="152400"/>
            <a:ext cx="7774503"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Vigenère Encryption: Better!</a:t>
            </a:r>
          </a:p>
        </p:txBody>
      </p:sp>
      <p:sp>
        <p:nvSpPr>
          <p:cNvPr id="908" name="Shape 908" descr="Rectangle: Click to edit Master text styles&#10;Second level&#10;Third level&#10;Fourth level&#10;Fifth level"/>
          <p:cNvSpPr>
            <a:spLocks noGrp="1"/>
          </p:cNvSpPr>
          <p:nvPr>
            <p:ph type="body" idx="1"/>
          </p:nvPr>
        </p:nvSpPr>
        <p:spPr>
          <a:xfrm>
            <a:off x="4183062" y="3783012"/>
            <a:ext cx="4503738" cy="2108201"/>
          </a:xfrm>
          <a:prstGeom prst="rect">
            <a:avLst/>
          </a:prstGeom>
        </p:spPr>
        <p:txBody>
          <a:bodyPr lIns="0" tIns="0" rIns="0" bIns="0">
            <a:normAutofit/>
          </a:bodyPr>
          <a:lstStyle/>
          <a:p>
            <a:pPr lvl="0">
              <a:lnSpc>
                <a:spcPct val="90000"/>
              </a:lnSpc>
              <a:defRPr sz="1800" b="0"/>
            </a:pPr>
            <a:r>
              <a:rPr sz="2000" b="1">
                <a:latin typeface="Calibri"/>
                <a:ea typeface="Calibri"/>
                <a:cs typeface="Calibri"/>
                <a:sym typeface="Calibri"/>
              </a:rPr>
              <a:t>Use several Caesar substitutions and cycle through them</a:t>
            </a:r>
            <a:br>
              <a:rPr sz="2000" b="1">
                <a:latin typeface="Calibri"/>
                <a:ea typeface="Calibri"/>
                <a:cs typeface="Calibri"/>
                <a:sym typeface="Calibri"/>
              </a:rPr>
            </a:br>
            <a:endParaRPr sz="2000" b="1">
              <a:latin typeface="Calibri"/>
              <a:ea typeface="Calibri"/>
              <a:cs typeface="Calibri"/>
              <a:sym typeface="Calibri"/>
            </a:endParaRPr>
          </a:p>
          <a:p>
            <a:pPr lvl="0">
              <a:lnSpc>
                <a:spcPct val="90000"/>
              </a:lnSpc>
              <a:defRPr sz="1800" b="0"/>
            </a:pPr>
            <a:r>
              <a:rPr sz="2000" b="1">
                <a:latin typeface="Calibri"/>
                <a:ea typeface="Calibri"/>
                <a:cs typeface="Calibri"/>
                <a:sym typeface="Calibri"/>
              </a:rPr>
              <a:t>Sequence of substitutions determined by a secret key</a:t>
            </a:r>
          </a:p>
        </p:txBody>
      </p:sp>
      <p:sp>
        <p:nvSpPr>
          <p:cNvPr id="909" name="Shape 909"/>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30</a:t>
            </a:fld>
            <a:endParaRPr sz="1400" b="1"/>
          </a:p>
        </p:txBody>
      </p:sp>
      <p:pic>
        <p:nvPicPr>
          <p:cNvPr id="910" name="image26.jpg" descr="vigenere"/>
          <p:cNvPicPr/>
          <p:nvPr/>
        </p:nvPicPr>
        <p:blipFill>
          <a:blip r:embed="rId3">
            <a:extLst/>
          </a:blip>
          <a:stretch>
            <a:fillRect/>
          </a:stretch>
        </p:blipFill>
        <p:spPr>
          <a:xfrm>
            <a:off x="5392737" y="1417637"/>
            <a:ext cx="1304926" cy="1685926"/>
          </a:xfrm>
          <a:prstGeom prst="rect">
            <a:avLst/>
          </a:prstGeom>
          <a:ln w="12700">
            <a:miter lim="400000"/>
          </a:ln>
        </p:spPr>
      </p:pic>
      <p:pic>
        <p:nvPicPr>
          <p:cNvPr id="911" name="image27.png" descr="vig_trat"/>
          <p:cNvPicPr/>
          <p:nvPr/>
        </p:nvPicPr>
        <p:blipFill>
          <a:blip r:embed="rId4">
            <a:extLst/>
          </a:blip>
          <a:stretch>
            <a:fillRect/>
          </a:stretch>
        </p:blipFill>
        <p:spPr>
          <a:xfrm>
            <a:off x="609600" y="1828800"/>
            <a:ext cx="2867025" cy="3971925"/>
          </a:xfrm>
          <a:prstGeom prst="rect">
            <a:avLst/>
          </a:prstGeom>
          <a:ln w="12700">
            <a:miter lim="400000"/>
          </a:ln>
        </p:spPr>
      </p:pic>
      <p:sp>
        <p:nvSpPr>
          <p:cNvPr id="912" name="Shape 912"/>
          <p:cNvSpPr/>
          <p:nvPr/>
        </p:nvSpPr>
        <p:spPr>
          <a:xfrm>
            <a:off x="4698999" y="3090950"/>
            <a:ext cx="3033290" cy="35066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r>
              <a:rPr sz="1600"/>
              <a:t>Blaise de Vigenere (1523-1596)</a:t>
            </a:r>
            <a:r>
              <a:t> </a:t>
            </a:r>
          </a:p>
        </p:txBody>
      </p:sp>
      <p:grpSp>
        <p:nvGrpSpPr>
          <p:cNvPr id="915" name="Group 915"/>
          <p:cNvGrpSpPr/>
          <p:nvPr/>
        </p:nvGrpSpPr>
        <p:grpSpPr>
          <a:xfrm>
            <a:off x="457201" y="5800725"/>
            <a:ext cx="3551548" cy="914400"/>
            <a:chOff x="0" y="0"/>
            <a:chExt cx="3551547" cy="914400"/>
          </a:xfrm>
        </p:grpSpPr>
        <p:sp>
          <p:nvSpPr>
            <p:cNvPr id="913" name="Shape 913"/>
            <p:cNvSpPr/>
            <p:nvPr/>
          </p:nvSpPr>
          <p:spPr>
            <a:xfrm>
              <a:off x="0" y="0"/>
              <a:ext cx="3551548" cy="914400"/>
            </a:xfrm>
            <a:prstGeom prst="rect">
              <a:avLst/>
            </a:pr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defRPr sz="2400">
                  <a:solidFill>
                    <a:srgbClr val="FFFFFF"/>
                  </a:solidFill>
                  <a:latin typeface="Calibri"/>
                  <a:ea typeface="Calibri"/>
                  <a:cs typeface="Calibri"/>
                  <a:sym typeface="Calibri"/>
                </a:defRPr>
              </a:pPr>
              <a:endParaRPr/>
            </a:p>
          </p:txBody>
        </p:sp>
        <p:sp>
          <p:nvSpPr>
            <p:cNvPr id="914" name="Shape 914"/>
            <p:cNvSpPr/>
            <p:nvPr/>
          </p:nvSpPr>
          <p:spPr>
            <a:xfrm>
              <a:off x="0" y="55880"/>
              <a:ext cx="3551548" cy="802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solidFill>
                    <a:srgbClr val="FFFFFF"/>
                  </a:solidFill>
                  <a:latin typeface="Calibri"/>
                  <a:ea typeface="Calibri"/>
                  <a:cs typeface="Calibri"/>
                  <a:sym typeface="Calibri"/>
                </a:defRPr>
              </a:lvl1pPr>
            </a:lstStyle>
            <a:p>
              <a:pPr lvl="0">
                <a:defRPr sz="1800">
                  <a:solidFill>
                    <a:srgbClr val="000000"/>
                  </a:solidFill>
                </a:defRPr>
              </a:pPr>
              <a:r>
                <a:rPr sz="2400">
                  <a:solidFill>
                    <a:srgbClr val="FFFFFF"/>
                  </a:solidFill>
                </a:rPr>
                <a:t>Published in MDLXXXVII …</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Shape 919"/>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Vigenère: The Tabula Recta</a:t>
            </a:r>
          </a:p>
        </p:txBody>
      </p:sp>
      <p:pic>
        <p:nvPicPr>
          <p:cNvPr id="920" name="image28.png" descr="640px-Vigenère_square_shading.svg.png"/>
          <p:cNvPicPr/>
          <p:nvPr/>
        </p:nvPicPr>
        <p:blipFill>
          <a:blip r:embed="rId2">
            <a:extLst/>
          </a:blip>
          <a:stretch>
            <a:fillRect/>
          </a:stretch>
        </p:blipFill>
        <p:spPr>
          <a:xfrm>
            <a:off x="2080410" y="1752600"/>
            <a:ext cx="4373580" cy="437356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 name="Table 922"/>
          <p:cNvGraphicFramePr/>
          <p:nvPr/>
        </p:nvGraphicFramePr>
        <p:xfrm>
          <a:off x="695325" y="401638"/>
          <a:ext cx="8153400" cy="4664079"/>
        </p:xfrm>
        <a:graphic>
          <a:graphicData uri="http://schemas.openxmlformats.org/drawingml/2006/table">
            <a:tbl>
              <a:tblPr>
                <a:tableStyleId>{4C3C2611-4C71-4FC5-86AE-919BDF0F9419}</a:tableStyleId>
              </a:tblPr>
              <a:tblGrid>
                <a:gridCol w="314325">
                  <a:extLst>
                    <a:ext uri="{9D8B030D-6E8A-4147-A177-3AD203B41FA5}">
                      <a16:colId xmlns:a16="http://schemas.microsoft.com/office/drawing/2014/main" val="20000"/>
                    </a:ext>
                  </a:extLst>
                </a:gridCol>
                <a:gridCol w="312738">
                  <a:extLst>
                    <a:ext uri="{9D8B030D-6E8A-4147-A177-3AD203B41FA5}">
                      <a16:colId xmlns:a16="http://schemas.microsoft.com/office/drawing/2014/main" val="20001"/>
                    </a:ext>
                  </a:extLst>
                </a:gridCol>
                <a:gridCol w="315912">
                  <a:extLst>
                    <a:ext uri="{9D8B030D-6E8A-4147-A177-3AD203B41FA5}">
                      <a16:colId xmlns:a16="http://schemas.microsoft.com/office/drawing/2014/main" val="20002"/>
                    </a:ext>
                  </a:extLst>
                </a:gridCol>
                <a:gridCol w="311150">
                  <a:extLst>
                    <a:ext uri="{9D8B030D-6E8A-4147-A177-3AD203B41FA5}">
                      <a16:colId xmlns:a16="http://schemas.microsoft.com/office/drawing/2014/main" val="20003"/>
                    </a:ext>
                  </a:extLst>
                </a:gridCol>
                <a:gridCol w="314325">
                  <a:extLst>
                    <a:ext uri="{9D8B030D-6E8A-4147-A177-3AD203B41FA5}">
                      <a16:colId xmlns:a16="http://schemas.microsoft.com/office/drawing/2014/main" val="20004"/>
                    </a:ext>
                  </a:extLst>
                </a:gridCol>
                <a:gridCol w="312738">
                  <a:extLst>
                    <a:ext uri="{9D8B030D-6E8A-4147-A177-3AD203B41FA5}">
                      <a16:colId xmlns:a16="http://schemas.microsoft.com/office/drawing/2014/main" val="20005"/>
                    </a:ext>
                  </a:extLst>
                </a:gridCol>
                <a:gridCol w="314325">
                  <a:extLst>
                    <a:ext uri="{9D8B030D-6E8A-4147-A177-3AD203B41FA5}">
                      <a16:colId xmlns:a16="http://schemas.microsoft.com/office/drawing/2014/main" val="20006"/>
                    </a:ext>
                  </a:extLst>
                </a:gridCol>
                <a:gridCol w="312737">
                  <a:extLst>
                    <a:ext uri="{9D8B030D-6E8A-4147-A177-3AD203B41FA5}">
                      <a16:colId xmlns:a16="http://schemas.microsoft.com/office/drawing/2014/main" val="20007"/>
                    </a:ext>
                  </a:extLst>
                </a:gridCol>
                <a:gridCol w="314325">
                  <a:extLst>
                    <a:ext uri="{9D8B030D-6E8A-4147-A177-3AD203B41FA5}">
                      <a16:colId xmlns:a16="http://schemas.microsoft.com/office/drawing/2014/main" val="20008"/>
                    </a:ext>
                  </a:extLst>
                </a:gridCol>
                <a:gridCol w="311150">
                  <a:extLst>
                    <a:ext uri="{9D8B030D-6E8A-4147-A177-3AD203B41FA5}">
                      <a16:colId xmlns:a16="http://schemas.microsoft.com/office/drawing/2014/main" val="20009"/>
                    </a:ext>
                  </a:extLst>
                </a:gridCol>
                <a:gridCol w="315913">
                  <a:extLst>
                    <a:ext uri="{9D8B030D-6E8A-4147-A177-3AD203B41FA5}">
                      <a16:colId xmlns:a16="http://schemas.microsoft.com/office/drawing/2014/main" val="20010"/>
                    </a:ext>
                  </a:extLst>
                </a:gridCol>
                <a:gridCol w="369887">
                  <a:extLst>
                    <a:ext uri="{9D8B030D-6E8A-4147-A177-3AD203B41FA5}">
                      <a16:colId xmlns:a16="http://schemas.microsoft.com/office/drawing/2014/main" val="20011"/>
                    </a:ext>
                  </a:extLst>
                </a:gridCol>
                <a:gridCol w="309563">
                  <a:extLst>
                    <a:ext uri="{9D8B030D-6E8A-4147-A177-3AD203B41FA5}">
                      <a16:colId xmlns:a16="http://schemas.microsoft.com/office/drawing/2014/main" val="20012"/>
                    </a:ext>
                  </a:extLst>
                </a:gridCol>
                <a:gridCol w="261936">
                  <a:extLst>
                    <a:ext uri="{9D8B030D-6E8A-4147-A177-3AD203B41FA5}">
                      <a16:colId xmlns:a16="http://schemas.microsoft.com/office/drawing/2014/main" val="20013"/>
                    </a:ext>
                  </a:extLst>
                </a:gridCol>
                <a:gridCol w="312738">
                  <a:extLst>
                    <a:ext uri="{9D8B030D-6E8A-4147-A177-3AD203B41FA5}">
                      <a16:colId xmlns:a16="http://schemas.microsoft.com/office/drawing/2014/main" val="20014"/>
                    </a:ext>
                  </a:extLst>
                </a:gridCol>
                <a:gridCol w="315912">
                  <a:extLst>
                    <a:ext uri="{9D8B030D-6E8A-4147-A177-3AD203B41FA5}">
                      <a16:colId xmlns:a16="http://schemas.microsoft.com/office/drawing/2014/main" val="20015"/>
                    </a:ext>
                  </a:extLst>
                </a:gridCol>
                <a:gridCol w="311150">
                  <a:extLst>
                    <a:ext uri="{9D8B030D-6E8A-4147-A177-3AD203B41FA5}">
                      <a16:colId xmlns:a16="http://schemas.microsoft.com/office/drawing/2014/main" val="20016"/>
                    </a:ext>
                  </a:extLst>
                </a:gridCol>
                <a:gridCol w="314325">
                  <a:extLst>
                    <a:ext uri="{9D8B030D-6E8A-4147-A177-3AD203B41FA5}">
                      <a16:colId xmlns:a16="http://schemas.microsoft.com/office/drawing/2014/main" val="20017"/>
                    </a:ext>
                  </a:extLst>
                </a:gridCol>
                <a:gridCol w="312738">
                  <a:extLst>
                    <a:ext uri="{9D8B030D-6E8A-4147-A177-3AD203B41FA5}">
                      <a16:colId xmlns:a16="http://schemas.microsoft.com/office/drawing/2014/main" val="20018"/>
                    </a:ext>
                  </a:extLst>
                </a:gridCol>
                <a:gridCol w="314325">
                  <a:extLst>
                    <a:ext uri="{9D8B030D-6E8A-4147-A177-3AD203B41FA5}">
                      <a16:colId xmlns:a16="http://schemas.microsoft.com/office/drawing/2014/main" val="20019"/>
                    </a:ext>
                  </a:extLst>
                </a:gridCol>
                <a:gridCol w="312737">
                  <a:extLst>
                    <a:ext uri="{9D8B030D-6E8A-4147-A177-3AD203B41FA5}">
                      <a16:colId xmlns:a16="http://schemas.microsoft.com/office/drawing/2014/main" val="20020"/>
                    </a:ext>
                  </a:extLst>
                </a:gridCol>
                <a:gridCol w="314325">
                  <a:extLst>
                    <a:ext uri="{9D8B030D-6E8A-4147-A177-3AD203B41FA5}">
                      <a16:colId xmlns:a16="http://schemas.microsoft.com/office/drawing/2014/main" val="20021"/>
                    </a:ext>
                  </a:extLst>
                </a:gridCol>
                <a:gridCol w="311150">
                  <a:extLst>
                    <a:ext uri="{9D8B030D-6E8A-4147-A177-3AD203B41FA5}">
                      <a16:colId xmlns:a16="http://schemas.microsoft.com/office/drawing/2014/main" val="20022"/>
                    </a:ext>
                  </a:extLst>
                </a:gridCol>
                <a:gridCol w="315913">
                  <a:extLst>
                    <a:ext uri="{9D8B030D-6E8A-4147-A177-3AD203B41FA5}">
                      <a16:colId xmlns:a16="http://schemas.microsoft.com/office/drawing/2014/main" val="20023"/>
                    </a:ext>
                  </a:extLst>
                </a:gridCol>
                <a:gridCol w="312737">
                  <a:extLst>
                    <a:ext uri="{9D8B030D-6E8A-4147-A177-3AD203B41FA5}">
                      <a16:colId xmlns:a16="http://schemas.microsoft.com/office/drawing/2014/main" val="20024"/>
                    </a:ext>
                  </a:extLst>
                </a:gridCol>
                <a:gridCol w="314325">
                  <a:extLst>
                    <a:ext uri="{9D8B030D-6E8A-4147-A177-3AD203B41FA5}">
                      <a16:colId xmlns:a16="http://schemas.microsoft.com/office/drawing/2014/main" val="20025"/>
                    </a:ext>
                  </a:extLst>
                </a:gridCol>
              </a:tblGrid>
              <a:tr h="518231">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0"/>
                  </a:ext>
                </a:extLst>
              </a:tr>
              <a:tr h="518231">
                <a:tc>
                  <a:txBody>
                    <a:bodyPr/>
                    <a:lstStyle/>
                    <a:p>
                      <a:pPr lvl="0" algn="ctr" defTabSz="914400">
                        <a:defRPr sz="1800" b="0" i="0"/>
                      </a:pPr>
                      <a:r>
                        <a:rPr sz="1500" b="1">
                          <a:solidFill>
                            <a:srgbClr val="7A7A7A"/>
                          </a:solidFill>
                        </a:rPr>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1"/>
                  </a:ext>
                </a:extLst>
              </a:tr>
              <a:tr h="518231">
                <a:tc>
                  <a:txBody>
                    <a:bodyPr/>
                    <a:lstStyle/>
                    <a:p>
                      <a:pPr lvl="0" algn="ctr" defTabSz="914400">
                        <a:defRPr sz="1800" b="0" i="0"/>
                      </a:pPr>
                      <a:r>
                        <a:rPr sz="1500" b="1">
                          <a:solidFill>
                            <a:srgbClr val="7A7A7A"/>
                          </a:solidFill>
                        </a:rPr>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2"/>
                  </a:ext>
                </a:extLst>
              </a:tr>
              <a:tr h="518231">
                <a:tc>
                  <a:txBody>
                    <a:bodyPr/>
                    <a:lstStyle/>
                    <a:p>
                      <a:pPr lvl="0" algn="ctr" defTabSz="914400">
                        <a:defRPr sz="1800" b="0" i="0"/>
                      </a:pPr>
                      <a:r>
                        <a:rPr sz="1500" b="1">
                          <a:solidFill>
                            <a:srgbClr val="7A7A7A"/>
                          </a:solidFill>
                        </a:rPr>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3"/>
                  </a:ext>
                </a:extLst>
              </a:tr>
              <a:tr h="518231">
                <a:tc>
                  <a:txBody>
                    <a:bodyPr/>
                    <a:lstStyle/>
                    <a:p>
                      <a:pPr lvl="0" algn="ctr" defTabSz="914400">
                        <a:defRPr sz="1800" b="0" i="0"/>
                      </a:pPr>
                      <a:r>
                        <a:rPr sz="1500" b="1">
                          <a:solidFill>
                            <a:srgbClr val="7A7A7A"/>
                          </a:solidFill>
                        </a:rPr>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4"/>
                  </a:ext>
                </a:extLst>
              </a:tr>
              <a:tr h="518231">
                <a:tc>
                  <a:txBody>
                    <a:bodyPr/>
                    <a:lstStyle/>
                    <a:p>
                      <a:pPr lvl="0" algn="ctr" defTabSz="914400">
                        <a:defRPr sz="1800" b="0" i="0"/>
                      </a:pPr>
                      <a:r>
                        <a:rPr sz="1500" b="1">
                          <a:solidFill>
                            <a:srgbClr val="7A7A7A"/>
                          </a:solidFill>
                        </a:rPr>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5"/>
                  </a:ext>
                </a:extLst>
              </a:tr>
              <a:tr h="518231">
                <a:tc>
                  <a:txBody>
                    <a:bodyPr/>
                    <a:lstStyle/>
                    <a:p>
                      <a:pPr lvl="0" algn="ctr" defTabSz="914400">
                        <a:defRPr sz="1800" b="0" i="0"/>
                      </a:pPr>
                      <a:r>
                        <a:rPr sz="1500" b="1">
                          <a:solidFill>
                            <a:srgbClr val="7A7A7A"/>
                          </a:solidFill>
                        </a:rPr>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6"/>
                  </a:ext>
                </a:extLst>
              </a:tr>
              <a:tr h="518231">
                <a:tc>
                  <a:txBody>
                    <a:bodyPr/>
                    <a:lstStyle/>
                    <a:p>
                      <a:pPr lvl="0" algn="ctr" defTabSz="914400">
                        <a:defRPr sz="1800" b="0" i="0"/>
                      </a:pPr>
                      <a:r>
                        <a:rPr sz="1500" b="1">
                          <a:solidFill>
                            <a:srgbClr val="7A7A7A"/>
                          </a:solidFill>
                        </a:rPr>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7"/>
                  </a:ext>
                </a:extLst>
              </a:tr>
              <a:tr h="518231">
                <a:tc>
                  <a:txBody>
                    <a:bodyPr/>
                    <a:lstStyle/>
                    <a:p>
                      <a:pPr lvl="0" algn="ctr" defTabSz="914400">
                        <a:defRPr sz="1800" b="0" i="0"/>
                      </a:pPr>
                      <a:r>
                        <a:rPr sz="1500" b="1">
                          <a:solidFill>
                            <a:srgbClr val="7A7A7A"/>
                          </a:solidFill>
                        </a:rPr>
                        <a:t>D</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F</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H</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I</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J</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L</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M</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P</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Q</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U</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V</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W</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Y</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Z</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B</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defTabSz="914400">
                        <a:defRPr sz="1800" b="0" i="0"/>
                      </a:pPr>
                      <a:r>
                        <a:rPr sz="1500" b="1"/>
                        <a:t>C</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8"/>
                  </a:ext>
                </a:extLst>
              </a:tr>
            </a:tbl>
          </a:graphicData>
        </a:graphic>
      </p:graphicFrame>
      <p:grpSp>
        <p:nvGrpSpPr>
          <p:cNvPr id="926" name="Group 926"/>
          <p:cNvGrpSpPr/>
          <p:nvPr/>
        </p:nvGrpSpPr>
        <p:grpSpPr>
          <a:xfrm>
            <a:off x="304800" y="228599"/>
            <a:ext cx="3124201" cy="5922964"/>
            <a:chOff x="0" y="0"/>
            <a:chExt cx="3124200" cy="5922963"/>
          </a:xfrm>
        </p:grpSpPr>
        <p:sp>
          <p:nvSpPr>
            <p:cNvPr id="923" name="Shape 923"/>
            <p:cNvSpPr/>
            <p:nvPr/>
          </p:nvSpPr>
          <p:spPr>
            <a:xfrm>
              <a:off x="0" y="1258887"/>
              <a:ext cx="228600" cy="228601"/>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24" name="Shape 924"/>
            <p:cNvSpPr/>
            <p:nvPr/>
          </p:nvSpPr>
          <p:spPr>
            <a:xfrm>
              <a:off x="2971800" y="-1"/>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25" name="Shape 925"/>
            <p:cNvSpPr/>
            <p:nvPr/>
          </p:nvSpPr>
          <p:spPr>
            <a:xfrm>
              <a:off x="338137" y="5313362"/>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grpSp>
        <p:nvGrpSpPr>
          <p:cNvPr id="930" name="Group 930"/>
          <p:cNvGrpSpPr/>
          <p:nvPr/>
        </p:nvGrpSpPr>
        <p:grpSpPr>
          <a:xfrm>
            <a:off x="304799" y="214313"/>
            <a:ext cx="3119440" cy="5937251"/>
            <a:chOff x="0" y="0"/>
            <a:chExt cx="3119438" cy="5937250"/>
          </a:xfrm>
        </p:grpSpPr>
        <p:sp>
          <p:nvSpPr>
            <p:cNvPr id="927" name="Shape 927"/>
            <p:cNvSpPr/>
            <p:nvPr/>
          </p:nvSpPr>
          <p:spPr>
            <a:xfrm>
              <a:off x="-1" y="3854450"/>
              <a:ext cx="228601" cy="228600"/>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28" name="Shape 928"/>
            <p:cNvSpPr/>
            <p:nvPr/>
          </p:nvSpPr>
          <p:spPr>
            <a:xfrm>
              <a:off x="2967038" y="0"/>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29" name="Shape 929"/>
            <p:cNvSpPr/>
            <p:nvPr/>
          </p:nvSpPr>
          <p:spPr>
            <a:xfrm>
              <a:off x="1452562" y="5327650"/>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sp>
        <p:nvSpPr>
          <p:cNvPr id="931" name="Shape 931"/>
          <p:cNvSpPr/>
          <p:nvPr/>
        </p:nvSpPr>
        <p:spPr>
          <a:xfrm>
            <a:off x="381000" y="5226049"/>
            <a:ext cx="8458200"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pPr>
            <a:r>
              <a:rPr b="1">
                <a:latin typeface="Courier New"/>
                <a:ea typeface="Courier New"/>
                <a:cs typeface="Courier New"/>
                <a:sym typeface="Courier New"/>
              </a:rPr>
              <a:t>f</a:t>
            </a:r>
            <a:r>
              <a:rPr sz="800" b="1">
                <a:latin typeface="Courier New"/>
                <a:ea typeface="Courier New"/>
                <a:cs typeface="Courier New"/>
                <a:sym typeface="Courier New"/>
              </a:rPr>
              <a:t> </a:t>
            </a:r>
            <a:r>
              <a:rPr b="1">
                <a:latin typeface="Courier New"/>
                <a:ea typeface="Courier New"/>
                <a:cs typeface="Courier New"/>
                <a:sym typeface="Courier New"/>
              </a:rPr>
              <a:t>i</a:t>
            </a:r>
            <a:r>
              <a:rPr sz="1000" b="1">
                <a:latin typeface="Courier New"/>
                <a:ea typeface="Courier New"/>
                <a:cs typeface="Courier New"/>
                <a:sym typeface="Courier New"/>
              </a:rPr>
              <a:t> </a:t>
            </a:r>
            <a:r>
              <a:rPr b="1">
                <a:latin typeface="Courier New"/>
                <a:ea typeface="Courier New"/>
                <a:cs typeface="Courier New"/>
                <a:sym typeface="Courier New"/>
              </a:rPr>
              <a:t>g</a:t>
            </a:r>
            <a:r>
              <a:rPr sz="700" b="1">
                <a:latin typeface="Courier New"/>
                <a:ea typeface="Courier New"/>
                <a:cs typeface="Courier New"/>
                <a:sym typeface="Courier New"/>
              </a:rPr>
              <a:t> </a:t>
            </a:r>
            <a:r>
              <a:rPr b="1">
                <a:latin typeface="Courier New"/>
                <a:ea typeface="Courier New"/>
                <a:cs typeface="Courier New"/>
                <a:sym typeface="Courier New"/>
              </a:rPr>
              <a:t>h</a:t>
            </a:r>
            <a:r>
              <a:rPr sz="300" b="1">
                <a:latin typeface="Courier New"/>
                <a:ea typeface="Courier New"/>
                <a:cs typeface="Courier New"/>
                <a:sym typeface="Courier New"/>
              </a:rPr>
              <a:t> </a:t>
            </a:r>
            <a:r>
              <a:rPr b="1">
                <a:latin typeface="Courier New"/>
                <a:ea typeface="Courier New"/>
                <a:cs typeface="Courier New"/>
                <a:sym typeface="Courier New"/>
              </a:rPr>
              <a:t>t </a:t>
            </a:r>
            <a:r>
              <a:rPr sz="1200" b="1">
                <a:latin typeface="Courier New"/>
                <a:ea typeface="Courier New"/>
                <a:cs typeface="Courier New"/>
                <a:sym typeface="Courier New"/>
              </a:rPr>
              <a:t> </a:t>
            </a:r>
            <a:r>
              <a:rPr b="1">
                <a:latin typeface="Courier New"/>
                <a:ea typeface="Courier New"/>
                <a:cs typeface="Courier New"/>
                <a:sym typeface="Courier New"/>
              </a:rPr>
              <a:t>f</a:t>
            </a:r>
            <a:r>
              <a:rPr sz="900" b="1">
                <a:latin typeface="Courier New"/>
                <a:ea typeface="Courier New"/>
                <a:cs typeface="Courier New"/>
                <a:sym typeface="Courier New"/>
              </a:rPr>
              <a:t> </a:t>
            </a:r>
            <a:r>
              <a:rPr b="1">
                <a:latin typeface="Courier New"/>
                <a:ea typeface="Courier New"/>
                <a:cs typeface="Courier New"/>
                <a:sym typeface="Courier New"/>
              </a:rPr>
              <a:t>iercely!</a:t>
            </a:r>
          </a:p>
        </p:txBody>
      </p:sp>
      <p:grpSp>
        <p:nvGrpSpPr>
          <p:cNvPr id="935" name="Group 935"/>
          <p:cNvGrpSpPr/>
          <p:nvPr/>
        </p:nvGrpSpPr>
        <p:grpSpPr>
          <a:xfrm>
            <a:off x="304800" y="228599"/>
            <a:ext cx="2209801" cy="5922964"/>
            <a:chOff x="0" y="0"/>
            <a:chExt cx="2209800" cy="5922963"/>
          </a:xfrm>
        </p:grpSpPr>
        <p:sp>
          <p:nvSpPr>
            <p:cNvPr id="932" name="Shape 932"/>
            <p:cNvSpPr/>
            <p:nvPr/>
          </p:nvSpPr>
          <p:spPr>
            <a:xfrm>
              <a:off x="0" y="761999"/>
              <a:ext cx="228600" cy="228601"/>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33" name="Shape 933"/>
            <p:cNvSpPr/>
            <p:nvPr/>
          </p:nvSpPr>
          <p:spPr>
            <a:xfrm>
              <a:off x="2057400" y="-1"/>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34" name="Shape 934"/>
            <p:cNvSpPr/>
            <p:nvPr/>
          </p:nvSpPr>
          <p:spPr>
            <a:xfrm>
              <a:off x="152400" y="5313362"/>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grpSp>
        <p:nvGrpSpPr>
          <p:cNvPr id="939" name="Group 939"/>
          <p:cNvGrpSpPr/>
          <p:nvPr/>
        </p:nvGrpSpPr>
        <p:grpSpPr>
          <a:xfrm>
            <a:off x="304800" y="228599"/>
            <a:ext cx="2514601" cy="5922964"/>
            <a:chOff x="0" y="0"/>
            <a:chExt cx="2514600" cy="5922963"/>
          </a:xfrm>
        </p:grpSpPr>
        <p:sp>
          <p:nvSpPr>
            <p:cNvPr id="936" name="Shape 936"/>
            <p:cNvSpPr/>
            <p:nvPr/>
          </p:nvSpPr>
          <p:spPr>
            <a:xfrm>
              <a:off x="0" y="1770062"/>
              <a:ext cx="228600" cy="228601"/>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37" name="Shape 937"/>
            <p:cNvSpPr/>
            <p:nvPr/>
          </p:nvSpPr>
          <p:spPr>
            <a:xfrm>
              <a:off x="2362200" y="-1"/>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38" name="Shape 938"/>
            <p:cNvSpPr/>
            <p:nvPr/>
          </p:nvSpPr>
          <p:spPr>
            <a:xfrm>
              <a:off x="542925" y="5313362"/>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grpSp>
        <p:nvGrpSpPr>
          <p:cNvPr id="943" name="Group 943"/>
          <p:cNvGrpSpPr/>
          <p:nvPr/>
        </p:nvGrpSpPr>
        <p:grpSpPr>
          <a:xfrm>
            <a:off x="304800" y="228599"/>
            <a:ext cx="2819401" cy="5922964"/>
            <a:chOff x="0" y="0"/>
            <a:chExt cx="2819400" cy="5922963"/>
          </a:xfrm>
        </p:grpSpPr>
        <p:sp>
          <p:nvSpPr>
            <p:cNvPr id="940" name="Shape 940"/>
            <p:cNvSpPr/>
            <p:nvPr/>
          </p:nvSpPr>
          <p:spPr>
            <a:xfrm>
              <a:off x="0" y="2293937"/>
              <a:ext cx="228600" cy="228601"/>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41" name="Shape 941"/>
            <p:cNvSpPr/>
            <p:nvPr/>
          </p:nvSpPr>
          <p:spPr>
            <a:xfrm>
              <a:off x="2667000" y="-1"/>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42" name="Shape 942"/>
            <p:cNvSpPr/>
            <p:nvPr/>
          </p:nvSpPr>
          <p:spPr>
            <a:xfrm>
              <a:off x="723900" y="5313362"/>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grpSp>
        <p:nvGrpSpPr>
          <p:cNvPr id="947" name="Group 947"/>
          <p:cNvGrpSpPr/>
          <p:nvPr/>
        </p:nvGrpSpPr>
        <p:grpSpPr>
          <a:xfrm>
            <a:off x="304800" y="228599"/>
            <a:ext cx="6553201" cy="5922964"/>
            <a:chOff x="0" y="0"/>
            <a:chExt cx="6553200" cy="5922963"/>
          </a:xfrm>
        </p:grpSpPr>
        <p:sp>
          <p:nvSpPr>
            <p:cNvPr id="944" name="Shape 944"/>
            <p:cNvSpPr/>
            <p:nvPr/>
          </p:nvSpPr>
          <p:spPr>
            <a:xfrm>
              <a:off x="0" y="2819400"/>
              <a:ext cx="228600" cy="228601"/>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45" name="Shape 945"/>
            <p:cNvSpPr/>
            <p:nvPr/>
          </p:nvSpPr>
          <p:spPr>
            <a:xfrm>
              <a:off x="6400800" y="-1"/>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46" name="Shape 946"/>
            <p:cNvSpPr/>
            <p:nvPr/>
          </p:nvSpPr>
          <p:spPr>
            <a:xfrm>
              <a:off x="904875" y="5313362"/>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grpSp>
        <p:nvGrpSpPr>
          <p:cNvPr id="951" name="Group 951"/>
          <p:cNvGrpSpPr/>
          <p:nvPr/>
        </p:nvGrpSpPr>
        <p:grpSpPr>
          <a:xfrm>
            <a:off x="304800" y="214313"/>
            <a:ext cx="2200276" cy="5937251"/>
            <a:chOff x="0" y="0"/>
            <a:chExt cx="2200275" cy="5937250"/>
          </a:xfrm>
        </p:grpSpPr>
        <p:sp>
          <p:nvSpPr>
            <p:cNvPr id="948" name="Shape 948"/>
            <p:cNvSpPr/>
            <p:nvPr/>
          </p:nvSpPr>
          <p:spPr>
            <a:xfrm>
              <a:off x="0" y="3343275"/>
              <a:ext cx="228600" cy="228600"/>
            </a:xfrm>
            <a:prstGeom prst="rightArrow">
              <a:avLst>
                <a:gd name="adj1" fmla="val 50000"/>
                <a:gd name="adj2" fmla="val 25000"/>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endParaRPr/>
            </a:p>
          </p:txBody>
        </p:sp>
        <p:sp>
          <p:nvSpPr>
            <p:cNvPr id="949" name="Shape 949"/>
            <p:cNvSpPr/>
            <p:nvPr/>
          </p:nvSpPr>
          <p:spPr>
            <a:xfrm>
              <a:off x="2047875" y="0"/>
              <a:ext cx="152401" cy="228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E83606"/>
            </a:solidFill>
            <a:ln w="9525" cap="flat">
              <a:solidFill>
                <a:srgbClr val="000000"/>
              </a:solidFill>
              <a:prstDash val="solid"/>
              <a:miter lim="800000"/>
            </a:ln>
            <a:effectLst/>
          </p:spPr>
          <p:txBody>
            <a:bodyPr wrap="square" lIns="0" tIns="0" rIns="0" bIns="0" numCol="1" anchor="ctr">
              <a:noAutofit/>
            </a:bodyPr>
            <a:lstStyle/>
            <a:p>
              <a:pPr lvl="0" algn="ctr">
                <a:defRPr>
                  <a:solidFill>
                    <a:srgbClr val="E83606"/>
                  </a:solidFill>
                </a:defRPr>
              </a:pPr>
              <a:endParaRPr/>
            </a:p>
          </p:txBody>
        </p:sp>
        <p:sp>
          <p:nvSpPr>
            <p:cNvPr id="950" name="Shape 950"/>
            <p:cNvSpPr/>
            <p:nvPr/>
          </p:nvSpPr>
          <p:spPr>
            <a:xfrm>
              <a:off x="1271587" y="5327650"/>
              <a:ext cx="152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00"/>
            </a:solidFill>
            <a:ln w="9525" cap="flat">
              <a:solidFill>
                <a:srgbClr val="000000"/>
              </a:solidFill>
              <a:prstDash val="solid"/>
              <a:miter lim="800000"/>
            </a:ln>
            <a:effectLst/>
          </p:spPr>
          <p:txBody>
            <a:bodyPr wrap="square" lIns="0" tIns="0" rIns="0" bIns="0" numCol="1" anchor="ctr">
              <a:noAutofit/>
            </a:bodyPr>
            <a:lstStyle/>
            <a:p>
              <a:pPr lvl="0"/>
              <a:endParaRPr/>
            </a:p>
          </p:txBody>
        </p:sp>
      </p:grpSp>
      <p:sp>
        <p:nvSpPr>
          <p:cNvPr id="952" name="Shape 952"/>
          <p:cNvSpPr/>
          <p:nvPr/>
        </p:nvSpPr>
        <p:spPr>
          <a:xfrm>
            <a:off x="336549"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X</a:t>
            </a:r>
          </a:p>
        </p:txBody>
      </p:sp>
      <p:sp>
        <p:nvSpPr>
          <p:cNvPr id="953" name="Shape 953"/>
          <p:cNvSpPr/>
          <p:nvPr/>
        </p:nvSpPr>
        <p:spPr>
          <a:xfrm>
            <a:off x="531812"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W</a:t>
            </a:r>
          </a:p>
        </p:txBody>
      </p:sp>
      <p:sp>
        <p:nvSpPr>
          <p:cNvPr id="954" name="Shape 954"/>
          <p:cNvSpPr/>
          <p:nvPr/>
        </p:nvSpPr>
        <p:spPr>
          <a:xfrm>
            <a:off x="755649"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T</a:t>
            </a:r>
          </a:p>
        </p:txBody>
      </p:sp>
      <p:sp>
        <p:nvSpPr>
          <p:cNvPr id="955" name="Shape 955"/>
          <p:cNvSpPr/>
          <p:nvPr/>
        </p:nvSpPr>
        <p:spPr>
          <a:xfrm>
            <a:off x="965199"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N</a:t>
            </a:r>
          </a:p>
        </p:txBody>
      </p:sp>
      <p:sp>
        <p:nvSpPr>
          <p:cNvPr id="956" name="Shape 956"/>
          <p:cNvSpPr/>
          <p:nvPr/>
        </p:nvSpPr>
        <p:spPr>
          <a:xfrm>
            <a:off x="1155699"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U</a:t>
            </a:r>
          </a:p>
        </p:txBody>
      </p:sp>
      <p:sp>
        <p:nvSpPr>
          <p:cNvPr id="957" name="Shape 957"/>
          <p:cNvSpPr/>
          <p:nvPr/>
        </p:nvSpPr>
        <p:spPr>
          <a:xfrm>
            <a:off x="1489074"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N</a:t>
            </a:r>
          </a:p>
        </p:txBody>
      </p:sp>
      <p:sp>
        <p:nvSpPr>
          <p:cNvPr id="958" name="Shape 958"/>
          <p:cNvSpPr/>
          <p:nvPr/>
        </p:nvSpPr>
        <p:spPr>
          <a:xfrm>
            <a:off x="1650999" y="6051550"/>
            <a:ext cx="241324" cy="345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Z</a:t>
            </a:r>
          </a:p>
        </p:txBody>
      </p:sp>
      <p:sp>
        <p:nvSpPr>
          <p:cNvPr id="959" name="Shape 959"/>
          <p:cNvSpPr/>
          <p:nvPr/>
        </p:nvSpPr>
        <p:spPr>
          <a:xfrm>
            <a:off x="2286000" y="927100"/>
            <a:ext cx="266700" cy="381000"/>
          </a:xfrm>
          <a:prstGeom prst="rect">
            <a:avLst/>
          </a:prstGeom>
          <a:ln w="38100">
            <a:solidFill>
              <a:srgbClr val="E83606"/>
            </a:solidFill>
            <a:miter/>
          </a:ln>
        </p:spPr>
        <p:txBody>
          <a:bodyPr lIns="0" tIns="0" rIns="0" bIns="0" anchor="ctr"/>
          <a:lstStyle/>
          <a:p>
            <a:pPr lvl="0"/>
            <a:endParaRPr/>
          </a:p>
        </p:txBody>
      </p:sp>
      <p:sp>
        <p:nvSpPr>
          <p:cNvPr id="960" name="Shape 960"/>
          <p:cNvSpPr/>
          <p:nvPr/>
        </p:nvSpPr>
        <p:spPr>
          <a:xfrm>
            <a:off x="3225800" y="4041775"/>
            <a:ext cx="266700" cy="381000"/>
          </a:xfrm>
          <a:prstGeom prst="rect">
            <a:avLst/>
          </a:prstGeom>
          <a:ln w="38100">
            <a:solidFill>
              <a:srgbClr val="E83606"/>
            </a:solidFill>
            <a:miter/>
          </a:ln>
        </p:spPr>
        <p:txBody>
          <a:bodyPr lIns="0" tIns="0" rIns="0" bIns="0" anchor="ctr"/>
          <a:lstStyle/>
          <a:p>
            <a:pPr lvl="0"/>
            <a:endParaRPr/>
          </a:p>
        </p:txBody>
      </p:sp>
      <p:sp>
        <p:nvSpPr>
          <p:cNvPr id="961" name="Shape 961"/>
          <p:cNvSpPr/>
          <p:nvPr/>
        </p:nvSpPr>
        <p:spPr>
          <a:xfrm>
            <a:off x="2590800" y="1960563"/>
            <a:ext cx="266700" cy="381001"/>
          </a:xfrm>
          <a:prstGeom prst="rect">
            <a:avLst/>
          </a:prstGeom>
          <a:ln w="38100">
            <a:solidFill>
              <a:srgbClr val="E83606"/>
            </a:solidFill>
            <a:miter/>
          </a:ln>
        </p:spPr>
        <p:txBody>
          <a:bodyPr lIns="0" tIns="0" rIns="0" bIns="0" anchor="ctr"/>
          <a:lstStyle/>
          <a:p>
            <a:pPr lvl="0"/>
            <a:endParaRPr/>
          </a:p>
        </p:txBody>
      </p:sp>
      <p:sp>
        <p:nvSpPr>
          <p:cNvPr id="962" name="Shape 962"/>
          <p:cNvSpPr/>
          <p:nvPr/>
        </p:nvSpPr>
        <p:spPr>
          <a:xfrm>
            <a:off x="2895600" y="2482850"/>
            <a:ext cx="266700" cy="368300"/>
          </a:xfrm>
          <a:prstGeom prst="rect">
            <a:avLst/>
          </a:prstGeom>
          <a:ln w="38100">
            <a:solidFill>
              <a:srgbClr val="E83606"/>
            </a:solidFill>
            <a:miter/>
          </a:ln>
        </p:spPr>
        <p:txBody>
          <a:bodyPr lIns="0" tIns="0" rIns="0" bIns="0" anchor="ctr"/>
          <a:lstStyle/>
          <a:p>
            <a:pPr lvl="0"/>
            <a:endParaRPr/>
          </a:p>
        </p:txBody>
      </p:sp>
      <p:sp>
        <p:nvSpPr>
          <p:cNvPr id="963" name="Shape 963"/>
          <p:cNvSpPr/>
          <p:nvPr/>
        </p:nvSpPr>
        <p:spPr>
          <a:xfrm>
            <a:off x="6667500" y="2994025"/>
            <a:ext cx="266700" cy="381000"/>
          </a:xfrm>
          <a:prstGeom prst="rect">
            <a:avLst/>
          </a:prstGeom>
          <a:ln w="38100">
            <a:solidFill>
              <a:srgbClr val="E83606"/>
            </a:solidFill>
            <a:miter/>
          </a:ln>
        </p:spPr>
        <p:txBody>
          <a:bodyPr lIns="0" tIns="0" rIns="0" bIns="0" anchor="ctr"/>
          <a:lstStyle/>
          <a:p>
            <a:pPr lvl="0"/>
            <a:endParaRPr/>
          </a:p>
        </p:txBody>
      </p:sp>
      <p:sp>
        <p:nvSpPr>
          <p:cNvPr id="964" name="Shape 964"/>
          <p:cNvSpPr/>
          <p:nvPr/>
        </p:nvSpPr>
        <p:spPr>
          <a:xfrm>
            <a:off x="2286000" y="3517900"/>
            <a:ext cx="266700" cy="381000"/>
          </a:xfrm>
          <a:prstGeom prst="rect">
            <a:avLst/>
          </a:prstGeom>
          <a:ln w="38100">
            <a:solidFill>
              <a:srgbClr val="E83606"/>
            </a:solidFill>
            <a:miter/>
          </a:ln>
        </p:spPr>
        <p:txBody>
          <a:bodyPr lIns="0" tIns="0" rIns="0" bIns="0" anchor="ctr"/>
          <a:lstStyle/>
          <a:p>
            <a:pPr lvl="0"/>
            <a:endParaRPr/>
          </a:p>
        </p:txBody>
      </p:sp>
      <p:sp>
        <p:nvSpPr>
          <p:cNvPr id="965" name="Shape 965"/>
          <p:cNvSpPr/>
          <p:nvPr/>
        </p:nvSpPr>
        <p:spPr>
          <a:xfrm>
            <a:off x="3200400" y="1450975"/>
            <a:ext cx="304800" cy="381000"/>
          </a:xfrm>
          <a:prstGeom prst="rect">
            <a:avLst/>
          </a:prstGeom>
          <a:ln w="38100">
            <a:solidFill>
              <a:srgbClr val="E83606"/>
            </a:solidFill>
            <a:miter/>
          </a:ln>
        </p:spPr>
        <p:txBody>
          <a:bodyPr lIns="0" tIns="0" rIns="0" bIns="0" anchor="ctr"/>
          <a:lstStyle/>
          <a:p>
            <a:pPr lvl="0"/>
            <a:endParaRPr/>
          </a:p>
        </p:txBody>
      </p:sp>
      <p:sp>
        <p:nvSpPr>
          <p:cNvPr id="966" name="Shape 966"/>
          <p:cNvSpPr/>
          <p:nvPr/>
        </p:nvSpPr>
        <p:spPr>
          <a:xfrm>
            <a:off x="3940175" y="5689599"/>
            <a:ext cx="4064569" cy="6173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Due to a password (songbird)</a:t>
            </a:r>
            <a:endParaRPr sz="2400"/>
          </a:p>
          <a:p>
            <a:pPr lvl="0"/>
            <a:r>
              <a:t>a letter is mapped onto different letters!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9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9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4" nodeType="clickEffect">
                                  <p:stCondLst>
                                    <p:cond delay="0"/>
                                  </p:stCondLst>
                                  <p:iterate>
                                    <p:tmAbs val="0"/>
                                  </p:iterate>
                                  <p:childTnLst>
                                    <p:set>
                                      <p:cBhvr>
                                        <p:cTn id="17" fill="hold"/>
                                        <p:tgtEl>
                                          <p:spTgt spid="952"/>
                                        </p:tgtEl>
                                        <p:attrNameLst>
                                          <p:attrName>style.visibility</p:attrName>
                                        </p:attrNameLst>
                                      </p:cBhvr>
                                      <p:to>
                                        <p:strVal val="visible"/>
                                      </p:to>
                                    </p:set>
                                    <p:anim calcmode="lin" valueType="num">
                                      <p:cBhvr>
                                        <p:cTn id="18" dur="500" fill="hold"/>
                                        <p:tgtEl>
                                          <p:spTgt spid="952"/>
                                        </p:tgtEl>
                                        <p:attrNameLst>
                                          <p:attrName>ppt_x</p:attrName>
                                        </p:attrNameLst>
                                      </p:cBhvr>
                                      <p:tavLst>
                                        <p:tav tm="0">
                                          <p:val>
                                            <p:strVal val="#ppt_x"/>
                                          </p:val>
                                        </p:tav>
                                        <p:tav tm="100000">
                                          <p:val>
                                            <p:strVal val="#ppt_x"/>
                                          </p:val>
                                        </p:tav>
                                      </p:tavLst>
                                    </p:anim>
                                    <p:anim calcmode="lin" valueType="num">
                                      <p:cBhvr>
                                        <p:cTn id="19" dur="500" fill="hold"/>
                                        <p:tgtEl>
                                          <p:spTgt spid="9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5" nodeType="clickEffect">
                                  <p:stCondLst>
                                    <p:cond delay="0"/>
                                  </p:stCondLst>
                                  <p:iterate>
                                    <p:tmAbs val="0"/>
                                  </p:iterate>
                                  <p:childTnLst>
                                    <p:set>
                                      <p:cBhvr>
                                        <p:cTn id="23" fill="hold">
                                          <p:stCondLst>
                                            <p:cond delay="0"/>
                                          </p:stCondLst>
                                        </p:cTn>
                                        <p:tgtEl>
                                          <p:spTgt spid="935"/>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6" nodeType="afterEffect">
                                  <p:stCondLst>
                                    <p:cond delay="0"/>
                                  </p:stCondLst>
                                  <p:iterate>
                                    <p:tmAbs val="0"/>
                                  </p:iterate>
                                  <p:childTnLst>
                                    <p:set>
                                      <p:cBhvr>
                                        <p:cTn id="26" fill="hold"/>
                                        <p:tgtEl>
                                          <p:spTgt spid="92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7" nodeType="afterEffect">
                                  <p:stCondLst>
                                    <p:cond delay="0"/>
                                  </p:stCondLst>
                                  <p:iterate>
                                    <p:tmAbs val="0"/>
                                  </p:iterate>
                                  <p:childTnLst>
                                    <p:set>
                                      <p:cBhvr>
                                        <p:cTn id="29" fill="hold"/>
                                        <p:tgtEl>
                                          <p:spTgt spid="96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8" nodeType="clickEffect">
                                  <p:stCondLst>
                                    <p:cond delay="0"/>
                                  </p:stCondLst>
                                  <p:iterate>
                                    <p:tmAbs val="0"/>
                                  </p:iterate>
                                  <p:childTnLst>
                                    <p:set>
                                      <p:cBhvr>
                                        <p:cTn id="33" fill="hold"/>
                                        <p:tgtEl>
                                          <p:spTgt spid="953"/>
                                        </p:tgtEl>
                                        <p:attrNameLst>
                                          <p:attrName>style.visibility</p:attrName>
                                        </p:attrNameLst>
                                      </p:cBhvr>
                                      <p:to>
                                        <p:strVal val="visible"/>
                                      </p:to>
                                    </p:set>
                                    <p:anim calcmode="lin" valueType="num">
                                      <p:cBhvr>
                                        <p:cTn id="34" dur="500" fill="hold"/>
                                        <p:tgtEl>
                                          <p:spTgt spid="953"/>
                                        </p:tgtEl>
                                        <p:attrNameLst>
                                          <p:attrName>ppt_x</p:attrName>
                                        </p:attrNameLst>
                                      </p:cBhvr>
                                      <p:tavLst>
                                        <p:tav tm="0">
                                          <p:val>
                                            <p:strVal val="#ppt_x"/>
                                          </p:val>
                                        </p:tav>
                                        <p:tav tm="100000">
                                          <p:val>
                                            <p:strVal val="#ppt_x"/>
                                          </p:val>
                                        </p:tav>
                                      </p:tavLst>
                                    </p:anim>
                                    <p:anim calcmode="lin" valueType="num">
                                      <p:cBhvr>
                                        <p:cTn id="35" dur="500" fill="hold"/>
                                        <p:tgtEl>
                                          <p:spTgt spid="95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9" nodeType="clickEffect">
                                  <p:stCondLst>
                                    <p:cond delay="0"/>
                                  </p:stCondLst>
                                  <p:iterate>
                                    <p:tmAbs val="0"/>
                                  </p:iterate>
                                  <p:childTnLst>
                                    <p:set>
                                      <p:cBhvr>
                                        <p:cTn id="39" fill="hold">
                                          <p:stCondLst>
                                            <p:cond delay="0"/>
                                          </p:stCondLst>
                                        </p:cTn>
                                        <p:tgtEl>
                                          <p:spTgt spid="926"/>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10" nodeType="afterEffect">
                                  <p:stCondLst>
                                    <p:cond delay="0"/>
                                  </p:stCondLst>
                                  <p:iterate>
                                    <p:tmAbs val="0"/>
                                  </p:iterate>
                                  <p:childTnLst>
                                    <p:set>
                                      <p:cBhvr>
                                        <p:cTn id="42" fill="hold"/>
                                        <p:tgtEl>
                                          <p:spTgt spid="93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1" nodeType="afterEffect">
                                  <p:stCondLst>
                                    <p:cond delay="0"/>
                                  </p:stCondLst>
                                  <p:iterate>
                                    <p:tmAbs val="0"/>
                                  </p:iterate>
                                  <p:childTnLst>
                                    <p:set>
                                      <p:cBhvr>
                                        <p:cTn id="45" fill="hold"/>
                                        <p:tgtEl>
                                          <p:spTgt spid="96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12" nodeType="clickEffect">
                                  <p:stCondLst>
                                    <p:cond delay="0"/>
                                  </p:stCondLst>
                                  <p:iterate>
                                    <p:tmAbs val="0"/>
                                  </p:iterate>
                                  <p:childTnLst>
                                    <p:set>
                                      <p:cBhvr>
                                        <p:cTn id="49" fill="hold"/>
                                        <p:tgtEl>
                                          <p:spTgt spid="954"/>
                                        </p:tgtEl>
                                        <p:attrNameLst>
                                          <p:attrName>style.visibility</p:attrName>
                                        </p:attrNameLst>
                                      </p:cBhvr>
                                      <p:to>
                                        <p:strVal val="visible"/>
                                      </p:to>
                                    </p:set>
                                    <p:anim calcmode="lin" valueType="num">
                                      <p:cBhvr>
                                        <p:cTn id="50" dur="500" fill="hold"/>
                                        <p:tgtEl>
                                          <p:spTgt spid="954"/>
                                        </p:tgtEl>
                                        <p:attrNameLst>
                                          <p:attrName>ppt_x</p:attrName>
                                        </p:attrNameLst>
                                      </p:cBhvr>
                                      <p:tavLst>
                                        <p:tav tm="0">
                                          <p:val>
                                            <p:strVal val="#ppt_x"/>
                                          </p:val>
                                        </p:tav>
                                        <p:tav tm="100000">
                                          <p:val>
                                            <p:strVal val="#ppt_x"/>
                                          </p:val>
                                        </p:tav>
                                      </p:tavLst>
                                    </p:anim>
                                    <p:anim calcmode="lin" valueType="num">
                                      <p:cBhvr>
                                        <p:cTn id="51" dur="500" fill="hold"/>
                                        <p:tgtEl>
                                          <p:spTgt spid="95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3" nodeType="clickEffect">
                                  <p:stCondLst>
                                    <p:cond delay="0"/>
                                  </p:stCondLst>
                                  <p:iterate>
                                    <p:tmAbs val="0"/>
                                  </p:iterate>
                                  <p:childTnLst>
                                    <p:set>
                                      <p:cBhvr>
                                        <p:cTn id="55" fill="hold">
                                          <p:stCondLst>
                                            <p:cond delay="0"/>
                                          </p:stCondLst>
                                        </p:cTn>
                                        <p:tgtEl>
                                          <p:spTgt spid="939"/>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14" nodeType="afterEffect">
                                  <p:stCondLst>
                                    <p:cond delay="0"/>
                                  </p:stCondLst>
                                  <p:iterate>
                                    <p:tmAbs val="0"/>
                                  </p:iterate>
                                  <p:childTnLst>
                                    <p:set>
                                      <p:cBhvr>
                                        <p:cTn id="58" fill="hold"/>
                                        <p:tgtEl>
                                          <p:spTgt spid="943"/>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5" nodeType="afterEffect">
                                  <p:stCondLst>
                                    <p:cond delay="0"/>
                                  </p:stCondLst>
                                  <p:iterate>
                                    <p:tmAbs val="0"/>
                                  </p:iterate>
                                  <p:childTnLst>
                                    <p:set>
                                      <p:cBhvr>
                                        <p:cTn id="61" fill="hold"/>
                                        <p:tgtEl>
                                          <p:spTgt spid="96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16" nodeType="clickEffect">
                                  <p:stCondLst>
                                    <p:cond delay="0"/>
                                  </p:stCondLst>
                                  <p:iterate>
                                    <p:tmAbs val="0"/>
                                  </p:iterate>
                                  <p:childTnLst>
                                    <p:set>
                                      <p:cBhvr>
                                        <p:cTn id="65" fill="hold"/>
                                        <p:tgtEl>
                                          <p:spTgt spid="955"/>
                                        </p:tgtEl>
                                        <p:attrNameLst>
                                          <p:attrName>style.visibility</p:attrName>
                                        </p:attrNameLst>
                                      </p:cBhvr>
                                      <p:to>
                                        <p:strVal val="visible"/>
                                      </p:to>
                                    </p:set>
                                    <p:anim calcmode="lin" valueType="num">
                                      <p:cBhvr>
                                        <p:cTn id="66" dur="500" fill="hold"/>
                                        <p:tgtEl>
                                          <p:spTgt spid="955"/>
                                        </p:tgtEl>
                                        <p:attrNameLst>
                                          <p:attrName>ppt_x</p:attrName>
                                        </p:attrNameLst>
                                      </p:cBhvr>
                                      <p:tavLst>
                                        <p:tav tm="0">
                                          <p:val>
                                            <p:strVal val="#ppt_x"/>
                                          </p:val>
                                        </p:tav>
                                        <p:tav tm="100000">
                                          <p:val>
                                            <p:strVal val="#ppt_x"/>
                                          </p:val>
                                        </p:tav>
                                      </p:tavLst>
                                    </p:anim>
                                    <p:anim calcmode="lin" valueType="num">
                                      <p:cBhvr>
                                        <p:cTn id="67" dur="500" fill="hold"/>
                                        <p:tgtEl>
                                          <p:spTgt spid="95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7" nodeType="clickEffect">
                                  <p:stCondLst>
                                    <p:cond delay="0"/>
                                  </p:stCondLst>
                                  <p:iterate>
                                    <p:tmAbs val="0"/>
                                  </p:iterate>
                                  <p:childTnLst>
                                    <p:set>
                                      <p:cBhvr>
                                        <p:cTn id="71" fill="hold">
                                          <p:stCondLst>
                                            <p:cond delay="0"/>
                                          </p:stCondLst>
                                        </p:cTn>
                                        <p:tgtEl>
                                          <p:spTgt spid="943"/>
                                        </p:tgtEl>
                                        <p:attrNameLst>
                                          <p:attrName>style.visibility</p:attrName>
                                        </p:attrNameLst>
                                      </p:cBhvr>
                                      <p:to>
                                        <p:strVal val="hidden"/>
                                      </p:to>
                                    </p:set>
                                  </p:childTnLst>
                                </p:cTn>
                              </p:par>
                            </p:childTnLst>
                          </p:cTn>
                        </p:par>
                        <p:par>
                          <p:cTn id="72" fill="hold">
                            <p:stCondLst>
                              <p:cond delay="0"/>
                            </p:stCondLst>
                            <p:childTnLst>
                              <p:par>
                                <p:cTn id="73" presetID="1" presetClass="entr" presetSubtype="0" fill="hold" grpId="18" nodeType="afterEffect">
                                  <p:stCondLst>
                                    <p:cond delay="0"/>
                                  </p:stCondLst>
                                  <p:iterate>
                                    <p:tmAbs val="0"/>
                                  </p:iterate>
                                  <p:childTnLst>
                                    <p:set>
                                      <p:cBhvr>
                                        <p:cTn id="74" fill="hold"/>
                                        <p:tgtEl>
                                          <p:spTgt spid="947"/>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19" nodeType="afterEffect">
                                  <p:stCondLst>
                                    <p:cond delay="0"/>
                                  </p:stCondLst>
                                  <p:iterate>
                                    <p:tmAbs val="0"/>
                                  </p:iterate>
                                  <p:childTnLst>
                                    <p:set>
                                      <p:cBhvr>
                                        <p:cTn id="77" fill="hold"/>
                                        <p:tgtEl>
                                          <p:spTgt spid="96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20" nodeType="clickEffect">
                                  <p:stCondLst>
                                    <p:cond delay="0"/>
                                  </p:stCondLst>
                                  <p:iterate>
                                    <p:tmAbs val="0"/>
                                  </p:iterate>
                                  <p:childTnLst>
                                    <p:set>
                                      <p:cBhvr>
                                        <p:cTn id="81" fill="hold"/>
                                        <p:tgtEl>
                                          <p:spTgt spid="956"/>
                                        </p:tgtEl>
                                        <p:attrNameLst>
                                          <p:attrName>style.visibility</p:attrName>
                                        </p:attrNameLst>
                                      </p:cBhvr>
                                      <p:to>
                                        <p:strVal val="visible"/>
                                      </p:to>
                                    </p:set>
                                    <p:anim calcmode="lin" valueType="num">
                                      <p:cBhvr>
                                        <p:cTn id="82" dur="500" fill="hold"/>
                                        <p:tgtEl>
                                          <p:spTgt spid="956"/>
                                        </p:tgtEl>
                                        <p:attrNameLst>
                                          <p:attrName>ppt_x</p:attrName>
                                        </p:attrNameLst>
                                      </p:cBhvr>
                                      <p:tavLst>
                                        <p:tav tm="0">
                                          <p:val>
                                            <p:strVal val="#ppt_x"/>
                                          </p:val>
                                        </p:tav>
                                        <p:tav tm="100000">
                                          <p:val>
                                            <p:strVal val="#ppt_x"/>
                                          </p:val>
                                        </p:tav>
                                      </p:tavLst>
                                    </p:anim>
                                    <p:anim calcmode="lin" valueType="num">
                                      <p:cBhvr>
                                        <p:cTn id="83" dur="500" fill="hold"/>
                                        <p:tgtEl>
                                          <p:spTgt spid="95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21" nodeType="clickEffect">
                                  <p:stCondLst>
                                    <p:cond delay="0"/>
                                  </p:stCondLst>
                                  <p:iterate>
                                    <p:tmAbs val="0"/>
                                  </p:iterate>
                                  <p:childTnLst>
                                    <p:set>
                                      <p:cBhvr>
                                        <p:cTn id="87" fill="hold">
                                          <p:stCondLst>
                                            <p:cond delay="0"/>
                                          </p:stCondLst>
                                        </p:cTn>
                                        <p:tgtEl>
                                          <p:spTgt spid="947"/>
                                        </p:tgtEl>
                                        <p:attrNameLst>
                                          <p:attrName>style.visibility</p:attrName>
                                        </p:attrNameLst>
                                      </p:cBhvr>
                                      <p:to>
                                        <p:strVal val="hidden"/>
                                      </p:to>
                                    </p:set>
                                  </p:childTnLst>
                                </p:cTn>
                              </p:par>
                            </p:childTnLst>
                          </p:cTn>
                        </p:par>
                        <p:par>
                          <p:cTn id="88" fill="hold">
                            <p:stCondLst>
                              <p:cond delay="0"/>
                            </p:stCondLst>
                            <p:childTnLst>
                              <p:par>
                                <p:cTn id="89" presetID="1" presetClass="entr" presetSubtype="0" fill="hold" grpId="22" nodeType="afterEffect">
                                  <p:stCondLst>
                                    <p:cond delay="0"/>
                                  </p:stCondLst>
                                  <p:iterate>
                                    <p:tmAbs val="0"/>
                                  </p:iterate>
                                  <p:childTnLst>
                                    <p:set>
                                      <p:cBhvr>
                                        <p:cTn id="90" fill="hold"/>
                                        <p:tgtEl>
                                          <p:spTgt spid="95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23" nodeType="afterEffect">
                                  <p:stCondLst>
                                    <p:cond delay="0"/>
                                  </p:stCondLst>
                                  <p:iterate>
                                    <p:tmAbs val="0"/>
                                  </p:iterate>
                                  <p:childTnLst>
                                    <p:set>
                                      <p:cBhvr>
                                        <p:cTn id="93" fill="hold"/>
                                        <p:tgtEl>
                                          <p:spTgt spid="96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24" nodeType="clickEffect">
                                  <p:stCondLst>
                                    <p:cond delay="0"/>
                                  </p:stCondLst>
                                  <p:iterate>
                                    <p:tmAbs val="0"/>
                                  </p:iterate>
                                  <p:childTnLst>
                                    <p:set>
                                      <p:cBhvr>
                                        <p:cTn id="97" fill="hold"/>
                                        <p:tgtEl>
                                          <p:spTgt spid="957"/>
                                        </p:tgtEl>
                                        <p:attrNameLst>
                                          <p:attrName>style.visibility</p:attrName>
                                        </p:attrNameLst>
                                      </p:cBhvr>
                                      <p:to>
                                        <p:strVal val="visible"/>
                                      </p:to>
                                    </p:set>
                                    <p:anim calcmode="lin" valueType="num">
                                      <p:cBhvr>
                                        <p:cTn id="98" dur="500" fill="hold"/>
                                        <p:tgtEl>
                                          <p:spTgt spid="957"/>
                                        </p:tgtEl>
                                        <p:attrNameLst>
                                          <p:attrName>ppt_x</p:attrName>
                                        </p:attrNameLst>
                                      </p:cBhvr>
                                      <p:tavLst>
                                        <p:tav tm="0">
                                          <p:val>
                                            <p:strVal val="#ppt_x"/>
                                          </p:val>
                                        </p:tav>
                                        <p:tav tm="100000">
                                          <p:val>
                                            <p:strVal val="#ppt_x"/>
                                          </p:val>
                                        </p:tav>
                                      </p:tavLst>
                                    </p:anim>
                                    <p:anim calcmode="lin" valueType="num">
                                      <p:cBhvr>
                                        <p:cTn id="99" dur="500" fill="hold"/>
                                        <p:tgtEl>
                                          <p:spTgt spid="95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25" nodeType="clickEffect">
                                  <p:stCondLst>
                                    <p:cond delay="0"/>
                                  </p:stCondLst>
                                  <p:iterate>
                                    <p:tmAbs val="0"/>
                                  </p:iterate>
                                  <p:childTnLst>
                                    <p:set>
                                      <p:cBhvr>
                                        <p:cTn id="103" fill="hold">
                                          <p:stCondLst>
                                            <p:cond delay="0"/>
                                          </p:stCondLst>
                                        </p:cTn>
                                        <p:tgtEl>
                                          <p:spTgt spid="951"/>
                                        </p:tgtEl>
                                        <p:attrNameLst>
                                          <p:attrName>style.visibility</p:attrName>
                                        </p:attrNameLst>
                                      </p:cBhvr>
                                      <p:to>
                                        <p:strVal val="hidden"/>
                                      </p:to>
                                    </p:set>
                                  </p:childTnLst>
                                </p:cTn>
                              </p:par>
                            </p:childTnLst>
                          </p:cTn>
                        </p:par>
                        <p:par>
                          <p:cTn id="104" fill="hold">
                            <p:stCondLst>
                              <p:cond delay="0"/>
                            </p:stCondLst>
                            <p:childTnLst>
                              <p:par>
                                <p:cTn id="105" presetID="1" presetClass="entr" presetSubtype="0" fill="hold" grpId="26" nodeType="afterEffect">
                                  <p:stCondLst>
                                    <p:cond delay="0"/>
                                  </p:stCondLst>
                                  <p:iterate>
                                    <p:tmAbs val="0"/>
                                  </p:iterate>
                                  <p:childTnLst>
                                    <p:set>
                                      <p:cBhvr>
                                        <p:cTn id="106" fill="hold"/>
                                        <p:tgtEl>
                                          <p:spTgt spid="930"/>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27" nodeType="afterEffect">
                                  <p:stCondLst>
                                    <p:cond delay="0"/>
                                  </p:stCondLst>
                                  <p:iterate>
                                    <p:tmAbs val="0"/>
                                  </p:iterate>
                                  <p:childTnLst>
                                    <p:set>
                                      <p:cBhvr>
                                        <p:cTn id="109" fill="hold"/>
                                        <p:tgtEl>
                                          <p:spTgt spid="96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28" nodeType="clickEffect">
                                  <p:stCondLst>
                                    <p:cond delay="0"/>
                                  </p:stCondLst>
                                  <p:iterate>
                                    <p:tmAbs val="0"/>
                                  </p:iterate>
                                  <p:childTnLst>
                                    <p:set>
                                      <p:cBhvr>
                                        <p:cTn id="113" fill="hold"/>
                                        <p:tgtEl>
                                          <p:spTgt spid="958"/>
                                        </p:tgtEl>
                                        <p:attrNameLst>
                                          <p:attrName>style.visibility</p:attrName>
                                        </p:attrNameLst>
                                      </p:cBhvr>
                                      <p:to>
                                        <p:strVal val="visible"/>
                                      </p:to>
                                    </p:set>
                                    <p:anim calcmode="lin" valueType="num">
                                      <p:cBhvr>
                                        <p:cTn id="114" dur="500" fill="hold"/>
                                        <p:tgtEl>
                                          <p:spTgt spid="958"/>
                                        </p:tgtEl>
                                        <p:attrNameLst>
                                          <p:attrName>ppt_x</p:attrName>
                                        </p:attrNameLst>
                                      </p:cBhvr>
                                      <p:tavLst>
                                        <p:tav tm="0">
                                          <p:val>
                                            <p:strVal val="#ppt_x"/>
                                          </p:val>
                                        </p:tav>
                                        <p:tav tm="100000">
                                          <p:val>
                                            <p:strVal val="#ppt_x"/>
                                          </p:val>
                                        </p:tav>
                                      </p:tavLst>
                                    </p:anim>
                                    <p:anim calcmode="lin" valueType="num">
                                      <p:cBhvr>
                                        <p:cTn id="115" dur="500" fill="hold"/>
                                        <p:tgtEl>
                                          <p:spTgt spid="95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29" nodeType="clickEffect">
                                  <p:stCondLst>
                                    <p:cond delay="0"/>
                                  </p:stCondLst>
                                  <p:iterate>
                                    <p:tmAbs val="0"/>
                                  </p:iterate>
                                  <p:childTnLst>
                                    <p:set>
                                      <p:cBhvr>
                                        <p:cTn id="119" fill="hold">
                                          <p:stCondLst>
                                            <p:cond delay="0"/>
                                          </p:stCondLst>
                                        </p:cTn>
                                        <p:tgtEl>
                                          <p:spTgt spid="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 grpId="6" animBg="1" advAuto="0"/>
      <p:bldP spid="926" grpId="9" animBg="1" advAuto="0"/>
      <p:bldP spid="930" grpId="26" animBg="1" advAuto="0"/>
      <p:bldP spid="930" grpId="29" animBg="1" advAuto="0"/>
      <p:bldP spid="931" grpId="1" animBg="1" advAuto="0"/>
      <p:bldP spid="935" grpId="2" animBg="1" advAuto="0"/>
      <p:bldP spid="935" grpId="5" animBg="1" advAuto="0"/>
      <p:bldP spid="939" grpId="10" animBg="1" advAuto="0"/>
      <p:bldP spid="939" grpId="13" animBg="1" advAuto="0"/>
      <p:bldP spid="943" grpId="14" animBg="1" advAuto="0"/>
      <p:bldP spid="943" grpId="17" animBg="1" advAuto="0"/>
      <p:bldP spid="947" grpId="18" animBg="1" advAuto="0"/>
      <p:bldP spid="947" grpId="21" animBg="1" advAuto="0"/>
      <p:bldP spid="951" grpId="22" animBg="1" advAuto="0"/>
      <p:bldP spid="951" grpId="25" animBg="1" advAuto="0"/>
      <p:bldP spid="952" grpId="4" animBg="1" advAuto="0"/>
      <p:bldP spid="953" grpId="8" animBg="1" advAuto="0"/>
      <p:bldP spid="954" grpId="12" animBg="1" advAuto="0"/>
      <p:bldP spid="955" grpId="16" animBg="1" advAuto="0"/>
      <p:bldP spid="956" grpId="20" animBg="1" advAuto="0"/>
      <p:bldP spid="957" grpId="24" animBg="1" advAuto="0"/>
      <p:bldP spid="958" grpId="28" animBg="1" advAuto="0"/>
      <p:bldP spid="959" grpId="3" animBg="1" advAuto="0"/>
      <p:bldP spid="960" grpId="27" animBg="1" advAuto="0"/>
      <p:bldP spid="961" grpId="11" animBg="1" advAuto="0"/>
      <p:bldP spid="962" grpId="15" animBg="1" advAuto="0"/>
      <p:bldP spid="963" grpId="19" animBg="1" advAuto="0"/>
      <p:bldP spid="964" grpId="23" animBg="1" advAuto="0"/>
      <p:bldP spid="965" grpId="7"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Shape 968"/>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Breaking Vigenère – (1)</a:t>
            </a:r>
          </a:p>
        </p:txBody>
      </p:sp>
      <p:sp>
        <p:nvSpPr>
          <p:cNvPr id="969" name="Shape 969" descr="Rectangle: Click to edit Master text styles&#10;Second level&#10;Third level&#10;Fourth level&#10;Fifth level"/>
          <p:cNvSpPr>
            <a:spLocks noGrp="1"/>
          </p:cNvSpPr>
          <p:nvPr>
            <p:ph type="body" idx="1"/>
          </p:nvPr>
        </p:nvSpPr>
        <p:spPr>
          <a:xfrm>
            <a:off x="874712" y="1981199"/>
            <a:ext cx="7477126" cy="2351090"/>
          </a:xfrm>
          <a:prstGeom prst="rect">
            <a:avLst/>
          </a:prstGeom>
        </p:spPr>
        <p:txBody>
          <a:bodyPr lIns="0" tIns="0" rIns="0" bIns="0">
            <a:normAutofit/>
          </a:bodyPr>
          <a:lstStyle/>
          <a:p>
            <a:pPr lvl="0">
              <a:lnSpc>
                <a:spcPct val="80000"/>
              </a:lnSpc>
              <a:defRPr sz="1800" b="0"/>
            </a:pPr>
            <a:r>
              <a:rPr sz="2000" b="1">
                <a:latin typeface="Calibri"/>
                <a:ea typeface="Calibri"/>
                <a:cs typeface="Calibri"/>
                <a:sym typeface="Calibri"/>
              </a:rPr>
              <a:t>If the key has length </a:t>
            </a:r>
            <a:r>
              <a:rPr sz="2000" b="1">
                <a:solidFill>
                  <a:srgbClr val="FF0000"/>
                </a:solidFill>
                <a:latin typeface="Calibri"/>
                <a:ea typeface="Calibri"/>
                <a:cs typeface="Calibri"/>
                <a:sym typeface="Calibri"/>
              </a:rPr>
              <a:t>K</a:t>
            </a:r>
            <a:r>
              <a:rPr sz="2000" b="1">
                <a:latin typeface="Calibri"/>
                <a:ea typeface="Calibri"/>
                <a:cs typeface="Calibri"/>
                <a:sym typeface="Calibri"/>
              </a:rPr>
              <a:t>, </a:t>
            </a:r>
            <a:br>
              <a:rPr sz="2000" b="1">
                <a:latin typeface="Calibri"/>
                <a:ea typeface="Calibri"/>
                <a:cs typeface="Calibri"/>
                <a:sym typeface="Calibri"/>
              </a:rPr>
            </a:br>
            <a:r>
              <a:rPr sz="2000" b="1">
                <a:latin typeface="Calibri"/>
                <a:ea typeface="Calibri"/>
                <a:cs typeface="Calibri"/>
                <a:sym typeface="Calibri"/>
              </a:rPr>
              <a:t>then ciphertext letters that are </a:t>
            </a:r>
            <a:r>
              <a:rPr sz="2000" b="1">
                <a:solidFill>
                  <a:srgbClr val="FF0000"/>
                </a:solidFill>
                <a:latin typeface="Calibri"/>
                <a:ea typeface="Calibri"/>
                <a:cs typeface="Calibri"/>
                <a:sym typeface="Calibri"/>
              </a:rPr>
              <a:t>K</a:t>
            </a:r>
            <a:r>
              <a:rPr sz="2000" b="1">
                <a:latin typeface="Calibri"/>
                <a:ea typeface="Calibri"/>
                <a:cs typeface="Calibri"/>
                <a:sym typeface="Calibri"/>
              </a:rPr>
              <a:t> positions apart </a:t>
            </a:r>
            <a:br>
              <a:rPr sz="2000" b="1">
                <a:latin typeface="Calibri"/>
                <a:ea typeface="Calibri"/>
                <a:cs typeface="Calibri"/>
                <a:sym typeface="Calibri"/>
              </a:rPr>
            </a:br>
            <a:r>
              <a:rPr sz="2000" b="1">
                <a:latin typeface="Calibri"/>
                <a:ea typeface="Calibri"/>
                <a:cs typeface="Calibri"/>
                <a:sym typeface="Calibri"/>
              </a:rPr>
              <a:t>are specified by the same character in the key …</a:t>
            </a:r>
          </a:p>
          <a:p>
            <a:pPr lvl="0">
              <a:lnSpc>
                <a:spcPct val="80000"/>
              </a:lnSpc>
              <a:defRPr sz="1800" b="0"/>
            </a:pPr>
            <a:r>
              <a:rPr sz="2000" b="1">
                <a:latin typeface="Calibri"/>
                <a:ea typeface="Calibri"/>
                <a:cs typeface="Calibri"/>
                <a:sym typeface="Calibri"/>
              </a:rPr>
              <a:t>And thus is the result of a simple substitution</a:t>
            </a:r>
          </a:p>
          <a:p>
            <a:pPr lvl="0">
              <a:lnSpc>
                <a:spcPct val="80000"/>
              </a:lnSpc>
              <a:defRPr sz="1800" b="0"/>
            </a:pPr>
            <a:r>
              <a:rPr sz="2000" b="1">
                <a:latin typeface="Calibri"/>
                <a:ea typeface="Calibri"/>
                <a:cs typeface="Calibri"/>
                <a:sym typeface="Calibri"/>
              </a:rPr>
              <a:t>And thus can be attacked by frequency analysis</a:t>
            </a:r>
          </a:p>
          <a:p>
            <a:pPr lvl="0">
              <a:lnSpc>
                <a:spcPct val="80000"/>
              </a:lnSpc>
              <a:defRPr sz="1800" b="0"/>
            </a:pPr>
            <a:r>
              <a:rPr sz="2000" b="1">
                <a:latin typeface="Calibri"/>
                <a:ea typeface="Calibri"/>
                <a:cs typeface="Calibri"/>
                <a:sym typeface="Calibri"/>
              </a:rPr>
              <a:t>Example: Suppose the key length is three:</a:t>
            </a:r>
          </a:p>
        </p:txBody>
      </p:sp>
      <p:sp>
        <p:nvSpPr>
          <p:cNvPr id="970" name="Shape 970"/>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33</a:t>
            </a:fld>
            <a:endParaRPr sz="1400" b="1"/>
          </a:p>
        </p:txBody>
      </p:sp>
      <p:sp>
        <p:nvSpPr>
          <p:cNvPr id="971" name="Shape 971"/>
          <p:cNvSpPr/>
          <p:nvPr/>
        </p:nvSpPr>
        <p:spPr>
          <a:xfrm>
            <a:off x="685800" y="4800600"/>
            <a:ext cx="78486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a:latin typeface="Courier New"/>
                <a:ea typeface="Courier New"/>
                <a:cs typeface="Courier New"/>
                <a:sym typeface="Courier New"/>
              </a:defRPr>
            </a:lvl1pPr>
          </a:lstStyle>
          <a:p>
            <a:pPr lvl="0">
              <a:defRPr sz="1800"/>
            </a:pPr>
            <a:r>
              <a:rPr sz="2000"/>
              <a:t>DJBK FJWO VJSW FKDS GFJD RKEM CNEJ JKSJ FKDJ SJSS </a:t>
            </a:r>
          </a:p>
        </p:txBody>
      </p:sp>
      <p:grpSp>
        <p:nvGrpSpPr>
          <p:cNvPr id="985" name="Group 985"/>
          <p:cNvGrpSpPr/>
          <p:nvPr/>
        </p:nvGrpSpPr>
        <p:grpSpPr>
          <a:xfrm>
            <a:off x="914400" y="4714875"/>
            <a:ext cx="7004050" cy="111125"/>
            <a:chOff x="0" y="0"/>
            <a:chExt cx="7004050" cy="111125"/>
          </a:xfrm>
        </p:grpSpPr>
        <p:sp>
          <p:nvSpPr>
            <p:cNvPr id="972" name="Shape 972"/>
            <p:cNvSpPr/>
            <p:nvPr/>
          </p:nvSpPr>
          <p:spPr>
            <a:xfrm>
              <a:off x="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3" name="Shape 973"/>
            <p:cNvSpPr/>
            <p:nvPr/>
          </p:nvSpPr>
          <p:spPr>
            <a:xfrm>
              <a:off x="676275"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4" name="Shape 974"/>
            <p:cNvSpPr/>
            <p:nvPr/>
          </p:nvSpPr>
          <p:spPr>
            <a:xfrm>
              <a:off x="11430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5" name="Shape 975"/>
            <p:cNvSpPr/>
            <p:nvPr/>
          </p:nvSpPr>
          <p:spPr>
            <a:xfrm>
              <a:off x="17526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6" name="Shape 976"/>
            <p:cNvSpPr/>
            <p:nvPr/>
          </p:nvSpPr>
          <p:spPr>
            <a:xfrm>
              <a:off x="22860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7" name="Shape 977"/>
            <p:cNvSpPr/>
            <p:nvPr/>
          </p:nvSpPr>
          <p:spPr>
            <a:xfrm>
              <a:off x="29464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8" name="Shape 978"/>
            <p:cNvSpPr/>
            <p:nvPr/>
          </p:nvSpPr>
          <p:spPr>
            <a:xfrm>
              <a:off x="34036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79" name="Shape 979"/>
            <p:cNvSpPr/>
            <p:nvPr/>
          </p:nvSpPr>
          <p:spPr>
            <a:xfrm>
              <a:off x="40386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0" name="Shape 980"/>
            <p:cNvSpPr/>
            <p:nvPr/>
          </p:nvSpPr>
          <p:spPr>
            <a:xfrm>
              <a:off x="4600575"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1" name="Shape 981"/>
            <p:cNvSpPr/>
            <p:nvPr/>
          </p:nvSpPr>
          <p:spPr>
            <a:xfrm>
              <a:off x="52578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2" name="Shape 982"/>
            <p:cNvSpPr/>
            <p:nvPr/>
          </p:nvSpPr>
          <p:spPr>
            <a:xfrm>
              <a:off x="57150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3" name="Shape 983"/>
            <p:cNvSpPr/>
            <p:nvPr/>
          </p:nvSpPr>
          <p:spPr>
            <a:xfrm>
              <a:off x="629920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4" name="Shape 984"/>
            <p:cNvSpPr/>
            <p:nvPr/>
          </p:nvSpPr>
          <p:spPr>
            <a:xfrm>
              <a:off x="6902450" y="9525"/>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grpSp>
      <p:grpSp>
        <p:nvGrpSpPr>
          <p:cNvPr id="1000" name="Group 1000"/>
          <p:cNvGrpSpPr/>
          <p:nvPr/>
        </p:nvGrpSpPr>
        <p:grpSpPr>
          <a:xfrm>
            <a:off x="1066800" y="4724400"/>
            <a:ext cx="6991350" cy="101600"/>
            <a:chOff x="0" y="0"/>
            <a:chExt cx="6991350" cy="101600"/>
          </a:xfrm>
        </p:grpSpPr>
        <p:grpSp>
          <p:nvGrpSpPr>
            <p:cNvPr id="998" name="Group 998"/>
            <p:cNvGrpSpPr/>
            <p:nvPr/>
          </p:nvGrpSpPr>
          <p:grpSpPr>
            <a:xfrm>
              <a:off x="0" y="0"/>
              <a:ext cx="6388100" cy="101600"/>
              <a:chOff x="0" y="0"/>
              <a:chExt cx="6388100" cy="101600"/>
            </a:xfrm>
          </p:grpSpPr>
          <p:sp>
            <p:nvSpPr>
              <p:cNvPr id="986" name="Shape 986"/>
              <p:cNvSpPr/>
              <p:nvPr/>
            </p:nvSpPr>
            <p:spPr>
              <a:xfrm>
                <a:off x="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7" name="Shape 987"/>
              <p:cNvSpPr/>
              <p:nvPr/>
            </p:nvSpPr>
            <p:spPr>
              <a:xfrm>
                <a:off x="6858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8" name="Shape 988"/>
              <p:cNvSpPr/>
              <p:nvPr/>
            </p:nvSpPr>
            <p:spPr>
              <a:xfrm>
                <a:off x="12954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89" name="Shape 989"/>
              <p:cNvSpPr/>
              <p:nvPr/>
            </p:nvSpPr>
            <p:spPr>
              <a:xfrm>
                <a:off x="17526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0" name="Shape 990"/>
              <p:cNvSpPr/>
              <p:nvPr/>
            </p:nvSpPr>
            <p:spPr>
              <a:xfrm>
                <a:off x="22860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1" name="Shape 991"/>
              <p:cNvSpPr/>
              <p:nvPr/>
            </p:nvSpPr>
            <p:spPr>
              <a:xfrm>
                <a:off x="29464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2" name="Shape 992"/>
              <p:cNvSpPr/>
              <p:nvPr/>
            </p:nvSpPr>
            <p:spPr>
              <a:xfrm>
                <a:off x="35814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3" name="Shape 993"/>
              <p:cNvSpPr/>
              <p:nvPr/>
            </p:nvSpPr>
            <p:spPr>
              <a:xfrm>
                <a:off x="40386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4" name="Shape 994"/>
              <p:cNvSpPr/>
              <p:nvPr/>
            </p:nvSpPr>
            <p:spPr>
              <a:xfrm>
                <a:off x="4619625"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5" name="Shape 995"/>
              <p:cNvSpPr/>
              <p:nvPr/>
            </p:nvSpPr>
            <p:spPr>
              <a:xfrm>
                <a:off x="52578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6" name="Shape 996"/>
              <p:cNvSpPr/>
              <p:nvPr/>
            </p:nvSpPr>
            <p:spPr>
              <a:xfrm>
                <a:off x="58293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997" name="Shape 997"/>
              <p:cNvSpPr/>
              <p:nvPr/>
            </p:nvSpPr>
            <p:spPr>
              <a:xfrm>
                <a:off x="628650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grpSp>
        <p:sp>
          <p:nvSpPr>
            <p:cNvPr id="999" name="Shape 999"/>
            <p:cNvSpPr/>
            <p:nvPr/>
          </p:nvSpPr>
          <p:spPr>
            <a:xfrm>
              <a:off x="688975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grpSp>
      <p:grpSp>
        <p:nvGrpSpPr>
          <p:cNvPr id="1015" name="Group 1015"/>
          <p:cNvGrpSpPr/>
          <p:nvPr/>
        </p:nvGrpSpPr>
        <p:grpSpPr>
          <a:xfrm>
            <a:off x="762000" y="4705350"/>
            <a:ext cx="7454900" cy="120650"/>
            <a:chOff x="0" y="0"/>
            <a:chExt cx="7454900" cy="120650"/>
          </a:xfrm>
        </p:grpSpPr>
        <p:sp>
          <p:nvSpPr>
            <p:cNvPr id="1001" name="Shape 1001"/>
            <p:cNvSpPr/>
            <p:nvPr/>
          </p:nvSpPr>
          <p:spPr>
            <a:xfrm>
              <a:off x="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2" name="Shape 1002"/>
            <p:cNvSpPr/>
            <p:nvPr/>
          </p:nvSpPr>
          <p:spPr>
            <a:xfrm>
              <a:off x="48895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3" name="Shape 1003"/>
            <p:cNvSpPr/>
            <p:nvPr/>
          </p:nvSpPr>
          <p:spPr>
            <a:xfrm>
              <a:off x="11430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4" name="Shape 1004"/>
            <p:cNvSpPr/>
            <p:nvPr/>
          </p:nvSpPr>
          <p:spPr>
            <a:xfrm>
              <a:off x="17526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5" name="Shape 1005"/>
            <p:cNvSpPr/>
            <p:nvPr/>
          </p:nvSpPr>
          <p:spPr>
            <a:xfrm>
              <a:off x="27813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6" name="Shape 1006"/>
            <p:cNvSpPr/>
            <p:nvPr/>
          </p:nvSpPr>
          <p:spPr>
            <a:xfrm>
              <a:off x="22860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7" name="Shape 1007"/>
            <p:cNvSpPr/>
            <p:nvPr/>
          </p:nvSpPr>
          <p:spPr>
            <a:xfrm>
              <a:off x="34036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8" name="Shape 1008"/>
            <p:cNvSpPr/>
            <p:nvPr/>
          </p:nvSpPr>
          <p:spPr>
            <a:xfrm>
              <a:off x="40386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09" name="Shape 1009"/>
            <p:cNvSpPr/>
            <p:nvPr/>
          </p:nvSpPr>
          <p:spPr>
            <a:xfrm>
              <a:off x="4591050" y="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10" name="Shape 1010"/>
            <p:cNvSpPr/>
            <p:nvPr/>
          </p:nvSpPr>
          <p:spPr>
            <a:xfrm>
              <a:off x="51054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11" name="Shape 1011"/>
            <p:cNvSpPr/>
            <p:nvPr/>
          </p:nvSpPr>
          <p:spPr>
            <a:xfrm>
              <a:off x="57150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12" name="Shape 1012"/>
            <p:cNvSpPr/>
            <p:nvPr/>
          </p:nvSpPr>
          <p:spPr>
            <a:xfrm>
              <a:off x="63119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13" name="Shape 1013"/>
            <p:cNvSpPr/>
            <p:nvPr/>
          </p:nvSpPr>
          <p:spPr>
            <a:xfrm>
              <a:off x="68834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sp>
          <p:nvSpPr>
            <p:cNvPr id="1014" name="Shape 1014"/>
            <p:cNvSpPr/>
            <p:nvPr/>
          </p:nvSpPr>
          <p:spPr>
            <a:xfrm>
              <a:off x="7353300" y="19050"/>
              <a:ext cx="101600" cy="10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9525" cap="flat">
              <a:solidFill>
                <a:srgbClr val="000000"/>
              </a:solidFill>
              <a:prstDash val="solid"/>
              <a:round/>
            </a:ln>
            <a:effectLst/>
          </p:spPr>
          <p:txBody>
            <a:bodyPr wrap="square" lIns="0" tIns="0" rIns="0" bIns="0" numCol="1" anchor="ctr">
              <a:noAutofit/>
            </a:bodyPr>
            <a:lstStyle/>
            <a:p>
              <a:pPr lvl="0"/>
              <a:endParaRPr/>
            </a:p>
          </p:txBody>
        </p:sp>
      </p:grpSp>
      <p:sp>
        <p:nvSpPr>
          <p:cNvPr id="1016" name="Shape 1016"/>
          <p:cNvSpPr/>
          <p:nvPr/>
        </p:nvSpPr>
        <p:spPr>
          <a:xfrm>
            <a:off x="838200" y="5181600"/>
            <a:ext cx="7086600" cy="61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pPr>
            <a:r>
              <a:t>So the decryption reduces to doing frequency analysis K times – </a:t>
            </a:r>
            <a:r>
              <a:rPr b="1"/>
              <a:t>provided we know 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101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9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4" nodeType="clickEffect">
                                  <p:stCondLst>
                                    <p:cond delay="0"/>
                                  </p:stCondLst>
                                  <p:iterate>
                                    <p:tmAbs val="0"/>
                                  </p:iterate>
                                  <p:childTnLst>
                                    <p:set>
                                      <p:cBhvr>
                                        <p:cTn id="17" fill="hold">
                                          <p:stCondLst>
                                            <p:cond delay="0"/>
                                          </p:stCondLst>
                                        </p:cTn>
                                        <p:tgtEl>
                                          <p:spTgt spid="98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10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6" nodeType="clickEffect">
                                  <p:stCondLst>
                                    <p:cond delay="0"/>
                                  </p:stCondLst>
                                  <p:iterate>
                                    <p:tmAbs val="0"/>
                                  </p:iterate>
                                  <p:childTnLst>
                                    <p:set>
                                      <p:cBhvr>
                                        <p:cTn id="24" fill="hold">
                                          <p:stCondLst>
                                            <p:cond delay="0"/>
                                          </p:stCondLst>
                                        </p:cTn>
                                        <p:tgtEl>
                                          <p:spTgt spid="100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7" nodeType="afterEffect">
                                  <p:stCondLst>
                                    <p:cond delay="0"/>
                                  </p:stCondLst>
                                  <p:iterate>
                                    <p:tmAbs val="0"/>
                                  </p:iterate>
                                  <p:childTnLst>
                                    <p:set>
                                      <p:cBhvr>
                                        <p:cTn id="27" fill="hold"/>
                                        <p:tgtEl>
                                          <p:spTgt spid="1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3" animBg="1" advAuto="0"/>
      <p:bldP spid="985" grpId="4" animBg="1" advAuto="0"/>
      <p:bldP spid="1000" grpId="5" animBg="1" advAuto="0"/>
      <p:bldP spid="1000" grpId="6" animBg="1" advAuto="0"/>
      <p:bldP spid="1015" grpId="1" animBg="1" advAuto="0"/>
      <p:bldP spid="1015" grpId="2" animBg="1" advAuto="0"/>
      <p:bldP spid="1016" grpId="7"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Shape 1018"/>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Breaking Vigenère – (2)</a:t>
            </a:r>
          </a:p>
        </p:txBody>
      </p:sp>
      <p:sp>
        <p:nvSpPr>
          <p:cNvPr id="1019" name="Shape 1019" descr="Rectangle: Click to edit Master text styles&#10;Second level&#10;Third level&#10;Fourth level&#10;Fifth level"/>
          <p:cNvSpPr>
            <a:spLocks noGrp="1"/>
          </p:cNvSpPr>
          <p:nvPr>
            <p:ph type="body" idx="1"/>
          </p:nvPr>
        </p:nvSpPr>
        <p:spPr>
          <a:xfrm>
            <a:off x="457200" y="1752600"/>
            <a:ext cx="7620000" cy="4373563"/>
          </a:xfrm>
          <a:prstGeom prst="rect">
            <a:avLst/>
          </a:prstGeom>
        </p:spPr>
        <p:txBody>
          <a:bodyPr lIns="0" tIns="0" rIns="0" bIns="0">
            <a:normAutofit/>
          </a:bodyPr>
          <a:lstStyle/>
          <a:p>
            <a:pPr lvl="0">
              <a:lnSpc>
                <a:spcPct val="90000"/>
              </a:lnSpc>
              <a:defRPr sz="1800" b="0"/>
            </a:pPr>
            <a:r>
              <a:rPr sz="2000" b="1">
                <a:latin typeface="Calibri"/>
                <a:ea typeface="Calibri"/>
                <a:cs typeface="Calibri"/>
                <a:sym typeface="Calibri"/>
              </a:rPr>
              <a:t>To find the length of the key:</a:t>
            </a:r>
          </a:p>
          <a:p>
            <a:pPr lvl="0">
              <a:lnSpc>
                <a:spcPct val="90000"/>
              </a:lnSpc>
              <a:defRPr sz="1800" b="0"/>
            </a:pPr>
            <a:r>
              <a:rPr sz="2000" b="1">
                <a:latin typeface="Calibri"/>
                <a:ea typeface="Calibri"/>
                <a:cs typeface="Calibri"/>
                <a:sym typeface="Calibri"/>
              </a:rPr>
              <a:t>Try different values for K, </a:t>
            </a:r>
            <a:br>
              <a:rPr sz="2000" b="1">
                <a:latin typeface="Calibri"/>
                <a:ea typeface="Calibri"/>
                <a:cs typeface="Calibri"/>
                <a:sym typeface="Calibri"/>
              </a:rPr>
            </a:br>
            <a:r>
              <a:rPr sz="2000" b="1">
                <a:latin typeface="Calibri"/>
                <a:ea typeface="Calibri"/>
                <a:cs typeface="Calibri"/>
                <a:sym typeface="Calibri"/>
              </a:rPr>
              <a:t>looking at every Kth letter of the ciphertext, </a:t>
            </a:r>
            <a:br>
              <a:rPr sz="2000" b="1">
                <a:latin typeface="Calibri"/>
                <a:ea typeface="Calibri"/>
                <a:cs typeface="Calibri"/>
                <a:sym typeface="Calibri"/>
              </a:rPr>
            </a:br>
            <a:r>
              <a:rPr sz="2000" b="1">
                <a:latin typeface="Calibri"/>
                <a:ea typeface="Calibri"/>
                <a:cs typeface="Calibri"/>
                <a:sym typeface="Calibri"/>
              </a:rPr>
              <a:t>and pick the one for which the frequency distribution looks like the frequency distribution for English.</a:t>
            </a:r>
          </a:p>
          <a:p>
            <a:pPr lvl="0">
              <a:lnSpc>
                <a:spcPct val="90000"/>
              </a:lnSpc>
              <a:defRPr sz="1800" b="0"/>
            </a:pPr>
            <a:r>
              <a:rPr sz="2000" b="1">
                <a:latin typeface="Calibri"/>
                <a:ea typeface="Calibri"/>
                <a:cs typeface="Calibri"/>
                <a:sym typeface="Calibri"/>
              </a:rPr>
              <a:t>Clever methods to do this by hand:</a:t>
            </a:r>
          </a:p>
          <a:p>
            <a:pPr marL="475456" lvl="1" indent="-200819">
              <a:lnSpc>
                <a:spcPct val="90000"/>
              </a:lnSpc>
              <a:spcBef>
                <a:spcPts val="500"/>
              </a:spcBef>
              <a:buClr>
                <a:srgbClr val="D1282E"/>
              </a:buClr>
              <a:buFont typeface="Arial"/>
              <a:defRPr sz="1800" b="0"/>
            </a:pPr>
            <a:r>
              <a:rPr sz="2200">
                <a:latin typeface="Calibri"/>
                <a:ea typeface="Calibri"/>
                <a:cs typeface="Calibri"/>
                <a:sym typeface="Calibri"/>
              </a:rPr>
              <a:t>Babbage, Kasiski: counting double letters (1850s, 1860s)</a:t>
            </a:r>
            <a:endParaRPr sz="2000"/>
          </a:p>
          <a:p>
            <a:pPr marL="475456" lvl="1" indent="-200819">
              <a:lnSpc>
                <a:spcPct val="90000"/>
              </a:lnSpc>
              <a:spcBef>
                <a:spcPts val="500"/>
              </a:spcBef>
              <a:buClr>
                <a:srgbClr val="D1282E"/>
              </a:buClr>
              <a:buFont typeface="Arial"/>
              <a:defRPr sz="1800" b="0"/>
            </a:pPr>
            <a:r>
              <a:rPr sz="2200">
                <a:latin typeface="Calibri"/>
                <a:ea typeface="Calibri"/>
                <a:cs typeface="Calibri"/>
                <a:sym typeface="Calibri"/>
              </a:rPr>
              <a:t>Friedman: Index of Coincidence (1920s)</a:t>
            </a:r>
            <a:endParaRPr sz="2000"/>
          </a:p>
          <a:p>
            <a:pPr lvl="0">
              <a:lnSpc>
                <a:spcPct val="90000"/>
              </a:lnSpc>
              <a:defRPr sz="1800" b="0"/>
            </a:pPr>
            <a:r>
              <a:rPr sz="2000" b="1">
                <a:latin typeface="Calibri"/>
                <a:ea typeface="Calibri"/>
                <a:cs typeface="Calibri"/>
                <a:sym typeface="Calibri"/>
              </a:rPr>
              <a:t>With computers, we don’t need to be clever:  </a:t>
            </a:r>
            <a:br>
              <a:rPr sz="2000" b="1">
                <a:latin typeface="Calibri"/>
                <a:ea typeface="Calibri"/>
                <a:cs typeface="Calibri"/>
                <a:sym typeface="Calibri"/>
              </a:rPr>
            </a:br>
            <a:r>
              <a:rPr sz="2000" b="1">
                <a:latin typeface="Calibri"/>
                <a:ea typeface="Calibri"/>
                <a:cs typeface="Calibri"/>
                <a:sym typeface="Calibri"/>
              </a:rPr>
              <a:t>We can try brute-force substitutions</a:t>
            </a:r>
          </a:p>
        </p:txBody>
      </p:sp>
      <p:sp>
        <p:nvSpPr>
          <p:cNvPr id="1020" name="Shape 1020"/>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34</a:t>
            </a:fld>
            <a:endParaRPr sz="1400" b="1"/>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 name="Shape 1022"/>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35</a:t>
            </a:fld>
            <a:endParaRPr sz="1400" b="1"/>
          </a:p>
        </p:txBody>
      </p:sp>
      <p:pic>
        <p:nvPicPr>
          <p:cNvPr id="1023" name="image29.jpg" descr="Vigenere2"/>
          <p:cNvPicPr/>
          <p:nvPr/>
        </p:nvPicPr>
        <p:blipFill>
          <a:blip r:embed="rId2">
            <a:extLst/>
          </a:blip>
          <a:stretch>
            <a:fillRect/>
          </a:stretch>
        </p:blipFill>
        <p:spPr>
          <a:xfrm>
            <a:off x="3457575" y="427037"/>
            <a:ext cx="5432425" cy="5668964"/>
          </a:xfrm>
          <a:prstGeom prst="rect">
            <a:avLst/>
          </a:prstGeom>
          <a:ln w="12700">
            <a:miter lim="400000"/>
          </a:ln>
        </p:spPr>
      </p:pic>
      <p:pic>
        <p:nvPicPr>
          <p:cNvPr id="1024" name="image30.jpg" descr="Vigenere1"/>
          <p:cNvPicPr/>
          <p:nvPr/>
        </p:nvPicPr>
        <p:blipFill>
          <a:blip r:embed="rId3">
            <a:extLst/>
          </a:blip>
          <a:stretch>
            <a:fillRect/>
          </a:stretch>
        </p:blipFill>
        <p:spPr>
          <a:xfrm>
            <a:off x="1206500" y="3111500"/>
            <a:ext cx="7708900" cy="2994025"/>
          </a:xfrm>
          <a:prstGeom prst="rect">
            <a:avLst/>
          </a:prstGeom>
          <a:ln w="12700">
            <a:miter lim="400000"/>
          </a:ln>
        </p:spPr>
      </p:pic>
      <p:sp>
        <p:nvSpPr>
          <p:cNvPr id="1025" name="Shape 1025"/>
          <p:cNvSpPr>
            <a:spLocks noGrp="1"/>
          </p:cNvSpPr>
          <p:nvPr>
            <p:ph type="title"/>
          </p:nvPr>
        </p:nvSpPr>
        <p:spPr>
          <a:xfrm>
            <a:off x="14079" y="414339"/>
            <a:ext cx="3581403" cy="2446668"/>
          </a:xfrm>
          <a:prstGeom prst="rect">
            <a:avLst/>
          </a:prstGeom>
        </p:spPr>
        <p:txBody>
          <a:bodyPr/>
          <a:lstStyle/>
          <a:p>
            <a:pPr lvl="0" defTabSz="841247">
              <a:defRPr sz="1800" cap="none" spc="0">
                <a:solidFill>
                  <a:srgbClr val="000000"/>
                </a:solidFill>
              </a:defRPr>
            </a:pPr>
            <a:r>
              <a:rPr sz="3312" cap="all" spc="-91">
                <a:solidFill>
                  <a:srgbClr val="D1282E"/>
                </a:solidFill>
                <a:latin typeface="Comic Sans MS"/>
                <a:ea typeface="Comic Sans MS"/>
                <a:cs typeface="Comic Sans MS"/>
                <a:sym typeface="Comic Sans MS"/>
              </a:rPr>
              <a:t>But it was still considered “new” in 1917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024"/>
                                        </p:tgtEl>
                                        <p:attrNameLst>
                                          <p:attrName>style.visibility</p:attrName>
                                        </p:attrNameLst>
                                      </p:cBhvr>
                                      <p:to>
                                        <p:strVal val="visible"/>
                                      </p:to>
                                    </p:set>
                                    <p:anim calcmode="lin" valueType="num">
                                      <p:cBhvr>
                                        <p:cTn id="7" dur="2000" fill="hold"/>
                                        <p:tgtEl>
                                          <p:spTgt spid="1024"/>
                                        </p:tgtEl>
                                        <p:attrNameLst>
                                          <p:attrName>ppt_w</p:attrName>
                                        </p:attrNameLst>
                                      </p:cBhvr>
                                      <p:tavLst>
                                        <p:tav tm="0">
                                          <p:val>
                                            <p:fltVal val="0"/>
                                          </p:val>
                                        </p:tav>
                                        <p:tav tm="100000">
                                          <p:val>
                                            <p:strVal val="#ppt_w"/>
                                          </p:val>
                                        </p:tav>
                                      </p:tavLst>
                                    </p:anim>
                                    <p:anim calcmode="lin" valueType="num">
                                      <p:cBhvr>
                                        <p:cTn id="8" dur="2000" fill="hold"/>
                                        <p:tgtEl>
                                          <p:spTgt spid="1024"/>
                                        </p:tgtEl>
                                        <p:attrNameLst>
                                          <p:attrName>ppt_h</p:attrName>
                                        </p:attrNameLst>
                                      </p:cBhvr>
                                      <p:tavLst>
                                        <p:tav tm="0">
                                          <p:val>
                                            <p:fltVal val="0"/>
                                          </p:val>
                                        </p:tav>
                                        <p:tav tm="100000">
                                          <p:val>
                                            <p:strVal val="#ppt_h"/>
                                          </p:val>
                                        </p:tav>
                                      </p:tavLst>
                                    </p:anim>
                                    <p:anim calcmode="lin" valueType="num">
                                      <p:cBhvr>
                                        <p:cTn id="9" dur="2000" fill="hold"/>
                                        <p:tgtEl>
                                          <p:spTgt spid="102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hape 1027"/>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Cryptologic lessons</a:t>
            </a:r>
          </a:p>
        </p:txBody>
      </p:sp>
      <p:sp>
        <p:nvSpPr>
          <p:cNvPr id="1028" name="Shape 1028" descr="Rectangle: Click to edit Master text styles&#10;Second level&#10;Third level&#10;Fourth level&#10;Fifth level"/>
          <p:cNvSpPr>
            <a:spLocks noGrp="1"/>
          </p:cNvSpPr>
          <p:nvPr>
            <p:ph type="body" idx="1"/>
          </p:nvPr>
        </p:nvSpPr>
        <p:spPr>
          <a:xfrm>
            <a:off x="457200" y="1752600"/>
            <a:ext cx="7620000" cy="4373563"/>
          </a:xfrm>
          <a:prstGeom prst="rect">
            <a:avLst/>
          </a:prstGeom>
        </p:spPr>
        <p:txBody>
          <a:bodyPr lIns="0" tIns="0" rIns="0" bIns="0">
            <a:normAutofit/>
          </a:bodyPr>
          <a:lstStyle/>
          <a:p>
            <a:pPr lvl="0">
              <a:lnSpc>
                <a:spcPct val="90000"/>
              </a:lnSpc>
              <a:defRPr sz="1800" b="0"/>
            </a:pPr>
            <a:r>
              <a:rPr sz="2000" b="1">
                <a:latin typeface="Calibri"/>
                <a:ea typeface="Calibri"/>
                <a:cs typeface="Calibri"/>
                <a:sym typeface="Calibri"/>
              </a:rPr>
              <a:t>Breakthroughs in cryptography can render previously reliable cryptographic methods insecure</a:t>
            </a:r>
            <a:br>
              <a:rPr sz="2000" b="1">
                <a:latin typeface="Calibri"/>
                <a:ea typeface="Calibri"/>
                <a:cs typeface="Calibri"/>
                <a:sym typeface="Calibri"/>
              </a:rPr>
            </a:br>
            <a:endParaRPr sz="2000" b="1">
              <a:latin typeface="Calibri"/>
              <a:ea typeface="Calibri"/>
              <a:cs typeface="Calibri"/>
              <a:sym typeface="Calibri"/>
            </a:endParaRPr>
          </a:p>
          <a:p>
            <a:pPr lvl="0">
              <a:lnSpc>
                <a:spcPct val="90000"/>
              </a:lnSpc>
              <a:defRPr sz="1800" b="0"/>
            </a:pPr>
            <a:r>
              <a:rPr sz="2000" b="1">
                <a:latin typeface="Calibri"/>
                <a:ea typeface="Calibri"/>
                <a:cs typeface="Calibri"/>
                <a:sym typeface="Calibri"/>
              </a:rPr>
              <a:t>News of cryptanalytic breakthroughs travels slowly</a:t>
            </a:r>
            <a:br>
              <a:rPr sz="2000" b="1">
                <a:latin typeface="Calibri"/>
                <a:ea typeface="Calibri"/>
                <a:cs typeface="Calibri"/>
                <a:sym typeface="Calibri"/>
              </a:rPr>
            </a:br>
            <a:endParaRPr sz="2000" b="1">
              <a:latin typeface="Calibri"/>
              <a:ea typeface="Calibri"/>
              <a:cs typeface="Calibri"/>
              <a:sym typeface="Calibri"/>
            </a:endParaRPr>
          </a:p>
          <a:p>
            <a:pPr lvl="0">
              <a:lnSpc>
                <a:spcPct val="90000"/>
              </a:lnSpc>
              <a:defRPr sz="1800" b="0"/>
            </a:pPr>
            <a:r>
              <a:rPr sz="2000" b="1">
                <a:latin typeface="Calibri"/>
                <a:ea typeface="Calibri"/>
                <a:cs typeface="Calibri"/>
                <a:sym typeface="Calibri"/>
              </a:rPr>
              <a:t>Making strong encryption systems available does not guarantee they will be used</a:t>
            </a:r>
          </a:p>
        </p:txBody>
      </p:sp>
      <p:sp>
        <p:nvSpPr>
          <p:cNvPr id="1029" name="Shape 1029"/>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36</a:t>
            </a:fld>
            <a:endParaRPr sz="1400" b="1"/>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hape 1031"/>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The Enigma Machine</a:t>
            </a:r>
          </a:p>
        </p:txBody>
      </p:sp>
      <p:sp>
        <p:nvSpPr>
          <p:cNvPr id="1032" name="Shape 1032" descr="Rectangle: Click to edit Master text styles&#10;Second level&#10;Third level&#10;Fourth level&#10;Fifth level"/>
          <p:cNvSpPr>
            <a:spLocks noGrp="1"/>
          </p:cNvSpPr>
          <p:nvPr>
            <p:ph type="body" idx="1"/>
          </p:nvPr>
        </p:nvSpPr>
        <p:spPr>
          <a:xfrm>
            <a:off x="457200" y="1600200"/>
            <a:ext cx="4959350" cy="4243388"/>
          </a:xfrm>
          <a:prstGeom prst="rect">
            <a:avLst/>
          </a:prstGeom>
        </p:spPr>
        <p:txBody>
          <a:bodyPr lIns="0" tIns="0" rIns="0" bIns="0">
            <a:normAutofit/>
          </a:bodyPr>
          <a:lstStyle/>
          <a:p>
            <a:pPr lvl="0">
              <a:defRPr sz="1800" b="0"/>
            </a:pPr>
            <a:r>
              <a:rPr sz="2000" b="1">
                <a:latin typeface="Calibri"/>
                <a:ea typeface="Calibri"/>
                <a:cs typeface="Calibri"/>
                <a:sym typeface="Calibri"/>
              </a:rPr>
              <a:t>Every time you strike a letter, the cipher rotates to a new position</a:t>
            </a:r>
            <a:br>
              <a:rPr sz="2000" b="1">
                <a:latin typeface="Calibri"/>
                <a:ea typeface="Calibri"/>
                <a:cs typeface="Calibri"/>
                <a:sym typeface="Calibri"/>
              </a:rPr>
            </a:br>
            <a:endParaRPr sz="2000" b="1">
              <a:latin typeface="Calibri"/>
              <a:ea typeface="Calibri"/>
              <a:cs typeface="Calibri"/>
              <a:sym typeface="Calibri"/>
            </a:endParaRPr>
          </a:p>
          <a:p>
            <a:pPr lvl="0">
              <a:defRPr sz="1800" b="0"/>
            </a:pPr>
            <a:r>
              <a:rPr sz="2000" b="1">
                <a:latin typeface="Calibri"/>
                <a:ea typeface="Calibri"/>
                <a:cs typeface="Calibri"/>
                <a:sym typeface="Calibri"/>
              </a:rPr>
              <a:t>Impossible to decipher if you do not have an identical machine</a:t>
            </a:r>
            <a:br>
              <a:rPr sz="2000" b="1">
                <a:latin typeface="Calibri"/>
                <a:ea typeface="Calibri"/>
                <a:cs typeface="Calibri"/>
                <a:sym typeface="Calibri"/>
              </a:rPr>
            </a:br>
            <a:endParaRPr sz="2000" b="1">
              <a:latin typeface="Calibri"/>
              <a:ea typeface="Calibri"/>
              <a:cs typeface="Calibri"/>
              <a:sym typeface="Calibri"/>
            </a:endParaRPr>
          </a:p>
          <a:p>
            <a:pPr lvl="0">
              <a:defRPr sz="1800" b="0"/>
            </a:pPr>
            <a:r>
              <a:rPr sz="2000" b="1">
                <a:latin typeface="Calibri"/>
                <a:ea typeface="Calibri"/>
                <a:cs typeface="Calibri"/>
                <a:sym typeface="Calibri"/>
              </a:rPr>
              <a:t>Very hard, if you do have one</a:t>
            </a:r>
            <a:br>
              <a:rPr sz="2000" b="1">
                <a:latin typeface="Calibri"/>
                <a:ea typeface="Calibri"/>
                <a:cs typeface="Calibri"/>
                <a:sym typeface="Calibri"/>
              </a:rPr>
            </a:br>
            <a:endParaRPr sz="2000" b="1">
              <a:latin typeface="Calibri"/>
              <a:ea typeface="Calibri"/>
              <a:cs typeface="Calibri"/>
              <a:sym typeface="Calibri"/>
            </a:endParaRPr>
          </a:p>
          <a:p>
            <a:pPr lvl="0">
              <a:defRPr sz="1800" b="0"/>
            </a:pPr>
            <a:r>
              <a:rPr sz="2000" b="1">
                <a:latin typeface="Calibri"/>
                <a:ea typeface="Calibri"/>
                <a:cs typeface="Calibri"/>
                <a:sym typeface="Calibri"/>
              </a:rPr>
              <a:t>Accomplished by Alan Turing,</a:t>
            </a:r>
            <a:br>
              <a:rPr sz="2000" b="1">
                <a:latin typeface="Calibri"/>
                <a:ea typeface="Calibri"/>
                <a:cs typeface="Calibri"/>
                <a:sym typeface="Calibri"/>
              </a:rPr>
            </a:br>
            <a:r>
              <a:rPr sz="2000" b="1">
                <a:latin typeface="Calibri"/>
                <a:ea typeface="Calibri"/>
                <a:cs typeface="Calibri"/>
                <a:sym typeface="Calibri"/>
              </a:rPr>
              <a:t> “father of Computer Science”</a:t>
            </a:r>
            <a:br>
              <a:rPr sz="2000" b="1">
                <a:latin typeface="Calibri"/>
                <a:ea typeface="Calibri"/>
                <a:cs typeface="Calibri"/>
                <a:sym typeface="Calibri"/>
              </a:rPr>
            </a:br>
            <a:r>
              <a:rPr sz="2000" b="1">
                <a:latin typeface="Calibri"/>
                <a:ea typeface="Calibri"/>
                <a:cs typeface="Calibri"/>
                <a:sym typeface="Calibri"/>
              </a:rPr>
              <a:t> who built the first Bombe machine</a:t>
            </a:r>
          </a:p>
          <a:p>
            <a:pPr lvl="0">
              <a:defRPr sz="1800" b="0"/>
            </a:pPr>
            <a:r>
              <a:rPr sz="2000" b="1">
                <a:latin typeface="Calibri"/>
                <a:ea typeface="Calibri"/>
                <a:cs typeface="Calibri"/>
                <a:sym typeface="Calibri"/>
              </a:rPr>
              <a:t>BTW, remember the “Turing test”?</a:t>
            </a:r>
          </a:p>
        </p:txBody>
      </p:sp>
      <p:pic>
        <p:nvPicPr>
          <p:cNvPr id="1033" name="image31.jpg" descr="dsc00048.jpg"/>
          <p:cNvPicPr/>
          <p:nvPr/>
        </p:nvPicPr>
        <p:blipFill>
          <a:blip r:embed="rId3">
            <a:extLst/>
          </a:blip>
          <a:stretch>
            <a:fillRect/>
          </a:stretch>
        </p:blipFill>
        <p:spPr>
          <a:xfrm>
            <a:off x="5235575" y="1417637"/>
            <a:ext cx="2190750" cy="3251201"/>
          </a:xfrm>
          <a:prstGeom prst="rect">
            <a:avLst/>
          </a:prstGeom>
          <a:ln w="12700">
            <a:miter lim="400000"/>
          </a:ln>
        </p:spPr>
      </p:pic>
      <p:pic>
        <p:nvPicPr>
          <p:cNvPr id="1034" name="image32.png"/>
          <p:cNvPicPr/>
          <p:nvPr/>
        </p:nvPicPr>
        <p:blipFill>
          <a:blip r:embed="rId4">
            <a:extLst/>
          </a:blip>
          <a:stretch>
            <a:fillRect/>
          </a:stretch>
        </p:blipFill>
        <p:spPr>
          <a:xfrm>
            <a:off x="5805487" y="3476625"/>
            <a:ext cx="2190751" cy="1693864"/>
          </a:xfrm>
          <a:prstGeom prst="rect">
            <a:avLst/>
          </a:prstGeom>
          <a:ln w="12700">
            <a:miter lim="400000"/>
          </a:ln>
        </p:spPr>
      </p:pic>
      <p:pic>
        <p:nvPicPr>
          <p:cNvPr id="1035" name="image33.jpg" descr="14lede_turing.190.jpg"/>
          <p:cNvPicPr/>
          <p:nvPr/>
        </p:nvPicPr>
        <p:blipFill>
          <a:blip r:embed="rId5">
            <a:extLst/>
          </a:blip>
          <a:stretch>
            <a:fillRect/>
          </a:stretch>
        </p:blipFill>
        <p:spPr>
          <a:xfrm>
            <a:off x="6829425" y="3703637"/>
            <a:ext cx="2012950" cy="29352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3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0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1" build="p" animBg="1" advAuto="0"/>
      <p:bldP spid="1035" grpId="2"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Shape 1039"/>
          <p:cNvSpPr>
            <a:spLocks noGrp="1"/>
          </p:cNvSpPr>
          <p:nvPr>
            <p:ph type="title"/>
          </p:nvPr>
        </p:nvSpPr>
        <p:spPr>
          <a:xfrm>
            <a:off x="304800" y="228600"/>
            <a:ext cx="8677275" cy="1219200"/>
          </a:xfrm>
          <a:prstGeom prst="rect">
            <a:avLst/>
          </a:prstGeom>
        </p:spPr>
        <p:txBody>
          <a:bodyPr/>
          <a:lstStyle/>
          <a:p>
            <a:pPr lvl="0" defTabSz="813816">
              <a:defRPr sz="1800" cap="none" spc="0">
                <a:solidFill>
                  <a:srgbClr val="000000"/>
                </a:solidFill>
              </a:defRPr>
            </a:pPr>
            <a:r>
              <a:rPr sz="3204" cap="all" spc="-89">
                <a:solidFill>
                  <a:srgbClr val="D1282E"/>
                </a:solidFill>
                <a:latin typeface="Comic Sans MS"/>
                <a:ea typeface="Comic Sans MS"/>
                <a:cs typeface="Comic Sans MS"/>
                <a:sym typeface="Comic Sans MS"/>
              </a:rPr>
              <a:t>DES: </a:t>
            </a:r>
            <a:br>
              <a:rPr sz="3204" cap="all" spc="-89">
                <a:solidFill>
                  <a:srgbClr val="D1282E"/>
                </a:solidFill>
                <a:latin typeface="Comic Sans MS"/>
                <a:ea typeface="Comic Sans MS"/>
                <a:cs typeface="Comic Sans MS"/>
                <a:sym typeface="Comic Sans MS"/>
              </a:rPr>
            </a:br>
            <a:r>
              <a:rPr sz="3204" cap="all" spc="-89">
                <a:solidFill>
                  <a:srgbClr val="D1282E"/>
                </a:solidFill>
                <a:latin typeface="Comic Sans MS"/>
                <a:ea typeface="Comic Sans MS"/>
                <a:cs typeface="Comic Sans MS"/>
                <a:sym typeface="Comic Sans MS"/>
              </a:rPr>
              <a:t>The Data Encryption Standard</a:t>
            </a:r>
          </a:p>
        </p:txBody>
      </p:sp>
      <p:sp>
        <p:nvSpPr>
          <p:cNvPr id="1040" name="Shape 1040" descr="Rectangle: Click to edit Master text styles&#10;Second level&#10;Third level&#10;Fourth level&#10;Fifth level"/>
          <p:cNvSpPr>
            <a:spLocks noGrp="1"/>
          </p:cNvSpPr>
          <p:nvPr>
            <p:ph type="body" idx="1"/>
          </p:nvPr>
        </p:nvSpPr>
        <p:spPr>
          <a:xfrm>
            <a:off x="589550" y="1447800"/>
            <a:ext cx="6687152" cy="4876800"/>
          </a:xfrm>
          <a:prstGeom prst="rect">
            <a:avLst/>
          </a:prstGeom>
        </p:spPr>
        <p:txBody>
          <a:bodyPr lIns="0" tIns="0" rIns="0" bIns="0">
            <a:normAutofit/>
          </a:bodyPr>
          <a:lstStyle/>
          <a:p>
            <a:pPr lvl="0" defTabSz="850391">
              <a:lnSpc>
                <a:spcPct val="90000"/>
              </a:lnSpc>
              <a:defRPr sz="1800" b="0"/>
            </a:pPr>
            <a:r>
              <a:rPr sz="2604" b="1" dirty="0">
                <a:latin typeface="Calibri"/>
                <a:ea typeface="Calibri"/>
                <a:cs typeface="Calibri"/>
                <a:sym typeface="Calibri"/>
              </a:rPr>
              <a:t>A 1976 public standard </a:t>
            </a:r>
          </a:p>
          <a:p>
            <a:pPr lvl="0" defTabSz="850391">
              <a:lnSpc>
                <a:spcPct val="90000"/>
              </a:lnSpc>
              <a:defRPr sz="1800" b="0"/>
            </a:pPr>
            <a:r>
              <a:rPr sz="2604" b="1" dirty="0">
                <a:latin typeface="Calibri"/>
                <a:ea typeface="Calibri"/>
                <a:cs typeface="Calibri"/>
                <a:sym typeface="Calibri"/>
              </a:rPr>
              <a:t>56 bit key – has to be kept secret!</a:t>
            </a:r>
          </a:p>
          <a:p>
            <a:pPr lvl="0" defTabSz="850391">
              <a:lnSpc>
                <a:spcPct val="90000"/>
              </a:lnSpc>
              <a:defRPr sz="1800" b="0"/>
            </a:pPr>
            <a:r>
              <a:rPr sz="2604" b="1" dirty="0">
                <a:latin typeface="Calibri"/>
                <a:ea typeface="Calibri"/>
                <a:cs typeface="Calibri"/>
                <a:sym typeface="Calibri"/>
              </a:rPr>
              <a:t>Key was long enough in 1976</a:t>
            </a:r>
          </a:p>
          <a:p>
            <a:pPr lvl="0" defTabSz="850391">
              <a:lnSpc>
                <a:spcPct val="90000"/>
              </a:lnSpc>
              <a:defRPr sz="1800" b="0"/>
            </a:pPr>
            <a:r>
              <a:rPr sz="2604" b="1" dirty="0">
                <a:latin typeface="Calibri"/>
                <a:ea typeface="Calibri"/>
                <a:cs typeface="Calibri"/>
                <a:sym typeface="Calibri"/>
              </a:rPr>
              <a:t>With today’s more powerful computers </a:t>
            </a:r>
            <a:br>
              <a:rPr sz="2604" b="1" dirty="0">
                <a:latin typeface="Calibri"/>
                <a:ea typeface="Calibri"/>
                <a:cs typeface="Calibri"/>
                <a:sym typeface="Calibri"/>
              </a:rPr>
            </a:br>
            <a:r>
              <a:rPr sz="2604" b="1" dirty="0">
                <a:latin typeface="Calibri"/>
                <a:ea typeface="Calibri"/>
                <a:cs typeface="Calibri"/>
                <a:sym typeface="Calibri"/>
              </a:rPr>
              <a:t>brute force search through possible keys takes only a day</a:t>
            </a:r>
          </a:p>
          <a:p>
            <a:pPr lvl="0" defTabSz="850391">
              <a:lnSpc>
                <a:spcPct val="90000"/>
              </a:lnSpc>
              <a:defRPr sz="1800" b="0"/>
            </a:pPr>
            <a:r>
              <a:rPr sz="2604" b="1" dirty="0">
                <a:latin typeface="Calibri"/>
                <a:ea typeface="Calibri"/>
                <a:cs typeface="Calibri"/>
                <a:sym typeface="Calibri"/>
              </a:rPr>
              <a:t>Superseded by Advanced Encryption Standard or “AES”: </a:t>
            </a:r>
            <a:br>
              <a:rPr sz="2604" b="1" dirty="0">
                <a:latin typeface="Calibri"/>
                <a:ea typeface="Calibri"/>
                <a:cs typeface="Calibri"/>
                <a:sym typeface="Calibri"/>
              </a:rPr>
            </a:br>
            <a:r>
              <a:rPr sz="2604" b="1" dirty="0">
                <a:latin typeface="Calibri"/>
                <a:ea typeface="Calibri"/>
                <a:cs typeface="Calibri"/>
                <a:sym typeface="Calibri"/>
              </a:rPr>
              <a:t>128</a:t>
            </a:r>
            <a:r>
              <a:rPr lang="en-US" sz="2604" b="1" dirty="0">
                <a:latin typeface="Calibri"/>
                <a:ea typeface="Calibri"/>
                <a:cs typeface="Calibri"/>
                <a:sym typeface="Calibri"/>
              </a:rPr>
              <a:t> (or 192,256) bit</a:t>
            </a:r>
            <a:r>
              <a:rPr sz="2604" b="1" dirty="0">
                <a:latin typeface="Calibri"/>
                <a:ea typeface="Calibri"/>
                <a:cs typeface="Calibri"/>
                <a:sym typeface="Calibri"/>
              </a:rPr>
              <a:t> key – still needs to be secret</a:t>
            </a:r>
          </a:p>
          <a:p>
            <a:pPr lvl="0" defTabSz="850391">
              <a:lnSpc>
                <a:spcPct val="90000"/>
              </a:lnSpc>
              <a:defRPr sz="1800" b="0"/>
            </a:pPr>
            <a:r>
              <a:rPr sz="2604" b="1" dirty="0">
                <a:latin typeface="Calibri"/>
                <a:ea typeface="Calibri"/>
                <a:cs typeface="Calibri"/>
                <a:sym typeface="Calibri"/>
              </a:rPr>
              <a:t>Used today in every https communication</a:t>
            </a:r>
          </a:p>
          <a:p>
            <a:pPr lvl="0" defTabSz="850391">
              <a:lnSpc>
                <a:spcPct val="90000"/>
              </a:lnSpc>
              <a:defRPr sz="1800" b="0"/>
            </a:pPr>
            <a:r>
              <a:rPr sz="2604" b="1" dirty="0">
                <a:latin typeface="Calibri"/>
                <a:ea typeface="Calibri"/>
                <a:cs typeface="Calibri"/>
                <a:sym typeface="Calibri"/>
              </a:rPr>
              <a:t>AES not cracked </a:t>
            </a:r>
            <a:r>
              <a:rPr sz="2604" b="1" u="sng" dirty="0">
                <a:latin typeface="Calibri"/>
                <a:ea typeface="Calibri"/>
                <a:cs typeface="Calibri"/>
                <a:sym typeface="Calibri"/>
              </a:rPr>
              <a:t>as far as we know</a:t>
            </a:r>
          </a:p>
        </p:txBody>
      </p:sp>
      <p:sp>
        <p:nvSpPr>
          <p:cNvPr id="1041" name="Shape 1041"/>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38</a:t>
            </a:fld>
            <a:endParaRPr sz="1400" b="1"/>
          </a:p>
        </p:txBody>
      </p:sp>
      <p:pic>
        <p:nvPicPr>
          <p:cNvPr id="1042" name="image34.png"/>
          <p:cNvPicPr/>
          <p:nvPr/>
        </p:nvPicPr>
        <p:blipFill>
          <a:blip r:embed="rId2">
            <a:extLst/>
          </a:blip>
          <a:stretch>
            <a:fillRect/>
          </a:stretch>
        </p:blipFill>
        <p:spPr>
          <a:xfrm>
            <a:off x="7239000" y="1474787"/>
            <a:ext cx="1743075" cy="3902076"/>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Shape 1044"/>
          <p:cNvSpPr>
            <a:spLocks noGrp="1"/>
          </p:cNvSpPr>
          <p:nvPr>
            <p:ph type="title"/>
          </p:nvPr>
        </p:nvSpPr>
        <p:spPr>
          <a:xfrm>
            <a:off x="228600" y="0"/>
            <a:ext cx="8915400" cy="1143000"/>
          </a:xfrm>
          <a:prstGeom prst="rect">
            <a:avLst/>
          </a:prstGeom>
        </p:spPr>
        <p:txBody>
          <a:bodyPr/>
          <a:lstStyle/>
          <a:p>
            <a:pPr lvl="0" defTabSz="841247">
              <a:defRPr sz="1800" cap="none" spc="0">
                <a:solidFill>
                  <a:srgbClr val="000000"/>
                </a:solidFill>
              </a:defRPr>
            </a:pPr>
            <a:r>
              <a:rPr sz="2944" cap="all" spc="-92">
                <a:solidFill>
                  <a:srgbClr val="D1282E"/>
                </a:solidFill>
                <a:latin typeface="Comic Sans MS"/>
                <a:ea typeface="Comic Sans MS"/>
                <a:cs typeface="Comic Sans MS"/>
                <a:sym typeface="Comic Sans MS"/>
              </a:rPr>
              <a:t>One-Time Pad: </a:t>
            </a:r>
            <a:br>
              <a:rPr sz="2944" cap="all" spc="-92">
                <a:solidFill>
                  <a:srgbClr val="D1282E"/>
                </a:solidFill>
                <a:latin typeface="Comic Sans MS"/>
                <a:ea typeface="Comic Sans MS"/>
                <a:cs typeface="Comic Sans MS"/>
                <a:sym typeface="Comic Sans MS"/>
              </a:rPr>
            </a:br>
            <a:r>
              <a:rPr sz="2944" cap="all" spc="-92">
                <a:solidFill>
                  <a:srgbClr val="D1282E"/>
                </a:solidFill>
                <a:latin typeface="Comic Sans MS"/>
                <a:ea typeface="Comic Sans MS"/>
                <a:cs typeface="Comic Sans MS"/>
                <a:sym typeface="Comic Sans MS"/>
              </a:rPr>
              <a:t>Key is as long as the plaintext!</a:t>
            </a:r>
          </a:p>
        </p:txBody>
      </p:sp>
      <p:sp>
        <p:nvSpPr>
          <p:cNvPr id="1045" name="Shape 1045" descr="Rectangle: Click to edit Master text styles&#10;Second level&#10;Third level&#10;Fourth level&#10;Fifth level"/>
          <p:cNvSpPr>
            <a:spLocks noGrp="1"/>
          </p:cNvSpPr>
          <p:nvPr>
            <p:ph type="body" idx="1"/>
          </p:nvPr>
        </p:nvSpPr>
        <p:spPr>
          <a:xfrm>
            <a:off x="304800" y="3200400"/>
            <a:ext cx="8610600" cy="3276600"/>
          </a:xfrm>
          <a:prstGeom prst="rect">
            <a:avLst/>
          </a:prstGeom>
        </p:spPr>
        <p:txBody>
          <a:bodyPr lIns="0" tIns="0" rIns="0" bIns="0">
            <a:normAutofit/>
          </a:bodyPr>
          <a:lstStyle/>
          <a:p>
            <a:pPr lvl="0">
              <a:lnSpc>
                <a:spcPct val="90000"/>
              </a:lnSpc>
              <a:defRPr sz="1800" b="0"/>
            </a:pPr>
            <a:r>
              <a:rPr sz="2800" b="1">
                <a:latin typeface="Calibri"/>
                <a:ea typeface="Calibri"/>
                <a:cs typeface="Calibri"/>
                <a:sym typeface="Calibri"/>
              </a:rPr>
              <a:t>The Only Provably Secure Cryptosystem – in theory</a:t>
            </a:r>
          </a:p>
          <a:p>
            <a:pPr lvl="1">
              <a:lnSpc>
                <a:spcPct val="90000"/>
              </a:lnSpc>
              <a:spcBef>
                <a:spcPts val="400"/>
              </a:spcBef>
              <a:buClr>
                <a:srgbClr val="D1282E"/>
              </a:buClr>
              <a:buFont typeface="Arial"/>
              <a:defRPr sz="1800" b="0"/>
            </a:pPr>
            <a:r>
              <a:rPr sz="2000">
                <a:latin typeface="Calibri"/>
                <a:ea typeface="Calibri"/>
                <a:cs typeface="Calibri"/>
                <a:sym typeface="Calibri"/>
              </a:rPr>
              <a:t>“In theory, there is no difference between theory and practice. </a:t>
            </a:r>
            <a:br>
              <a:rPr sz="2000">
                <a:latin typeface="Calibri"/>
                <a:ea typeface="Calibri"/>
                <a:cs typeface="Calibri"/>
                <a:sym typeface="Calibri"/>
              </a:rPr>
            </a:br>
            <a:r>
              <a:rPr sz="2000">
                <a:latin typeface="Calibri"/>
                <a:ea typeface="Calibri"/>
                <a:cs typeface="Calibri"/>
                <a:sym typeface="Calibri"/>
              </a:rPr>
              <a:t>In practice, there is” – Yogi Berra</a:t>
            </a:r>
            <a:endParaRPr sz="2000"/>
          </a:p>
          <a:p>
            <a:pPr lvl="0">
              <a:lnSpc>
                <a:spcPct val="90000"/>
              </a:lnSpc>
              <a:defRPr sz="1800" b="0"/>
            </a:pPr>
            <a:r>
              <a:rPr sz="2800" b="1">
                <a:latin typeface="Calibri"/>
                <a:ea typeface="Calibri"/>
                <a:cs typeface="Calibri"/>
                <a:sym typeface="Calibri"/>
              </a:rPr>
              <a:t>No patterns, so nothing to analyze</a:t>
            </a:r>
          </a:p>
          <a:p>
            <a:pPr lvl="0">
              <a:lnSpc>
                <a:spcPct val="90000"/>
              </a:lnSpc>
              <a:defRPr sz="1800" b="0"/>
            </a:pPr>
            <a:r>
              <a:rPr sz="2800" b="1">
                <a:latin typeface="Calibri"/>
                <a:ea typeface="Calibri"/>
                <a:cs typeface="Calibri"/>
                <a:sym typeface="Calibri"/>
              </a:rPr>
              <a:t>But getting the </a:t>
            </a:r>
            <a:r>
              <a:rPr sz="2800" b="1" i="1">
                <a:latin typeface="Calibri"/>
                <a:ea typeface="Calibri"/>
                <a:cs typeface="Calibri"/>
                <a:sym typeface="Calibri"/>
              </a:rPr>
              <a:t>key</a:t>
            </a:r>
            <a:r>
              <a:rPr sz="2800" b="1">
                <a:latin typeface="Calibri"/>
                <a:ea typeface="Calibri"/>
                <a:cs typeface="Calibri"/>
                <a:sym typeface="Calibri"/>
              </a:rPr>
              <a:t> from Alice to Bob securely </a:t>
            </a:r>
            <a:br>
              <a:rPr sz="2800" b="1">
                <a:latin typeface="Calibri"/>
                <a:ea typeface="Calibri"/>
                <a:cs typeface="Calibri"/>
                <a:sym typeface="Calibri"/>
              </a:rPr>
            </a:br>
            <a:r>
              <a:rPr sz="2800" b="1">
                <a:latin typeface="Calibri"/>
                <a:ea typeface="Calibri"/>
                <a:cs typeface="Calibri"/>
                <a:sym typeface="Calibri"/>
              </a:rPr>
              <a:t>is just as hard as getting an unencrypted message!</a:t>
            </a:r>
          </a:p>
          <a:p>
            <a:pPr lvl="0">
              <a:lnSpc>
                <a:spcPct val="90000"/>
              </a:lnSpc>
              <a:defRPr sz="1800" b="0"/>
            </a:pPr>
            <a:r>
              <a:rPr sz="2800" b="1">
                <a:latin typeface="Calibri"/>
                <a:ea typeface="Calibri"/>
                <a:cs typeface="Calibri"/>
                <a:sym typeface="Calibri"/>
              </a:rPr>
              <a:t>Unsuitable for e-commerce</a:t>
            </a:r>
          </a:p>
          <a:p>
            <a:pPr marL="493712" lvl="1" indent="-219075">
              <a:lnSpc>
                <a:spcPct val="90000"/>
              </a:lnSpc>
              <a:spcBef>
                <a:spcPts val="500"/>
              </a:spcBef>
              <a:buClr>
                <a:srgbClr val="D1282E"/>
              </a:buClr>
              <a:buFont typeface="Arial"/>
              <a:defRPr sz="1800" b="0"/>
            </a:pPr>
            <a:r>
              <a:rPr sz="2400">
                <a:latin typeface="Calibri"/>
                <a:ea typeface="Calibri"/>
                <a:cs typeface="Calibri"/>
                <a:sym typeface="Calibri"/>
              </a:rPr>
              <a:t>“Meet” Amazon to get a key?</a:t>
            </a:r>
          </a:p>
        </p:txBody>
      </p:sp>
      <p:sp>
        <p:nvSpPr>
          <p:cNvPr id="1046" name="Shape 1046"/>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39</a:t>
            </a:fld>
            <a:endParaRPr sz="1400" b="1"/>
          </a:p>
        </p:txBody>
      </p:sp>
      <p:pic>
        <p:nvPicPr>
          <p:cNvPr id="1047" name="image35.jpg" descr="pad"/>
          <p:cNvPicPr/>
          <p:nvPr/>
        </p:nvPicPr>
        <p:blipFill>
          <a:blip r:embed="rId3">
            <a:extLst/>
          </a:blip>
          <a:stretch>
            <a:fillRect/>
          </a:stretch>
        </p:blipFill>
        <p:spPr>
          <a:xfrm>
            <a:off x="1981200" y="1143000"/>
            <a:ext cx="4859338" cy="20193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4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45">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10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0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0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045">
                                            <p:txEl>
                                              <p:pRg st="4" end="4"/>
                                            </p:txEl>
                                          </p:spTgt>
                                        </p:tgtEl>
                                        <p:attrNameLst>
                                          <p:attrName>style.visibility</p:attrName>
                                        </p:attrNameLst>
                                      </p:cBhvr>
                                      <p:to>
                                        <p:strVal val="visible"/>
                                      </p:to>
                                    </p:set>
                                  </p:childTnLst>
                                </p:cTn>
                              </p:par>
                              <p:par>
                                <p:cTn id="23" presetID="1" presetClass="entr" presetSubtype="0" fill="hold" grpId="1">
                                  <p:stCondLst>
                                    <p:cond delay="0"/>
                                  </p:stCondLst>
                                  <p:iterate>
                                    <p:tmAbs val="0"/>
                                  </p:iterate>
                                  <p:childTnLst>
                                    <p:set>
                                      <p:cBhvr>
                                        <p:cTn id="24" fill="hold"/>
                                        <p:tgtEl>
                                          <p:spTgt spid="10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 </a:t>
            </a:r>
          </a:p>
        </p:txBody>
      </p:sp>
      <p:pic>
        <p:nvPicPr>
          <p:cNvPr id="80" name="image9.jpeg" descr="freeh"/>
          <p:cNvPicPr/>
          <p:nvPr/>
        </p:nvPicPr>
        <p:blipFill>
          <a:blip r:embed="rId2">
            <a:extLst/>
          </a:blip>
          <a:stretch>
            <a:fillRect/>
          </a:stretch>
        </p:blipFill>
        <p:spPr>
          <a:xfrm>
            <a:off x="533400" y="2101850"/>
            <a:ext cx="2058989" cy="2846389"/>
          </a:xfrm>
          <a:prstGeom prst="rect">
            <a:avLst/>
          </a:prstGeom>
          <a:ln w="12700">
            <a:miter lim="400000"/>
          </a:ln>
        </p:spPr>
      </p:pic>
      <p:sp>
        <p:nvSpPr>
          <p:cNvPr id="81" name="Shape 81"/>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4</a:t>
            </a:fld>
            <a:endParaRPr sz="1400" b="1"/>
          </a:p>
        </p:txBody>
      </p:sp>
      <p:sp>
        <p:nvSpPr>
          <p:cNvPr id="82" name="Shape 82"/>
          <p:cNvSpPr/>
          <p:nvPr/>
        </p:nvSpPr>
        <p:spPr>
          <a:xfrm>
            <a:off x="2743200" y="2017713"/>
            <a:ext cx="5943600" cy="305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90000"/>
              </a:lnSpc>
            </a:pPr>
            <a:r>
              <a:rPr sz="2800"/>
              <a:t>Unless the issue of encryption is resolved soon, </a:t>
            </a:r>
            <a:br>
              <a:rPr sz="2800"/>
            </a:br>
            <a:r>
              <a:rPr sz="2800"/>
              <a:t>criminal conversations over the telephone … will become indecipherable by law enforcement.  This, as much as any issue, jeopardizes the public safety and national security of this country.</a:t>
            </a:r>
            <a:r>
              <a:rPr sz="1600"/>
              <a:t>  </a:t>
            </a:r>
          </a:p>
        </p:txBody>
      </p:sp>
      <p:pic>
        <p:nvPicPr>
          <p:cNvPr id="83" name="image10.png" descr="fbilogo2"/>
          <p:cNvPicPr/>
          <p:nvPr/>
        </p:nvPicPr>
        <p:blipFill>
          <a:blip r:embed="rId3">
            <a:extLst/>
          </a:blip>
          <a:stretch>
            <a:fillRect/>
          </a:stretch>
        </p:blipFill>
        <p:spPr>
          <a:xfrm>
            <a:off x="2168525" y="590550"/>
            <a:ext cx="5013325" cy="835025"/>
          </a:xfrm>
          <a:prstGeom prst="rect">
            <a:avLst/>
          </a:prstGeom>
          <a:ln w="12700">
            <a:miter lim="400000"/>
          </a:ln>
        </p:spPr>
      </p:pic>
      <p:sp>
        <p:nvSpPr>
          <p:cNvPr id="84" name="Shape 84"/>
          <p:cNvSpPr/>
          <p:nvPr/>
        </p:nvSpPr>
        <p:spPr>
          <a:xfrm>
            <a:off x="533400" y="4948237"/>
            <a:ext cx="2819400" cy="18462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90000"/>
              </a:lnSpc>
              <a:spcBef>
                <a:spcPts val="400"/>
              </a:spcBef>
            </a:pPr>
            <a:r>
              <a:t>Louis Freeh, </a:t>
            </a:r>
            <a:endParaRPr sz="2400"/>
          </a:p>
          <a:p>
            <a:pPr lvl="0">
              <a:lnSpc>
                <a:spcPct val="90000"/>
              </a:lnSpc>
              <a:spcBef>
                <a:spcPts val="400"/>
              </a:spcBef>
            </a:pPr>
            <a:r>
              <a:t>FBI Director </a:t>
            </a:r>
            <a:endParaRPr sz="2400"/>
          </a:p>
          <a:p>
            <a:pPr lvl="0">
              <a:lnSpc>
                <a:spcPct val="90000"/>
              </a:lnSpc>
              <a:spcBef>
                <a:spcPts val="400"/>
              </a:spcBef>
            </a:pPr>
            <a:r>
              <a:t>March 30, 1995</a:t>
            </a:r>
            <a:endParaRPr sz="2400"/>
          </a:p>
          <a:p>
            <a:pPr lvl="0">
              <a:lnSpc>
                <a:spcPct val="90000"/>
              </a:lnSpc>
              <a:spcBef>
                <a:spcPts val="500"/>
              </a:spcBef>
            </a:pPr>
            <a:endParaRPr sz="24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381000" y="304800"/>
            <a:ext cx="6781800" cy="1143000"/>
          </a:xfrm>
          <a:prstGeom prst="rect">
            <a:avLst/>
          </a:prstGeom>
        </p:spPr>
        <p:txBody>
          <a:bodyPr/>
          <a:lstStyle>
            <a:lvl1pPr>
              <a:defRPr sz="3200" spc="-100">
                <a:latin typeface="Comic Sans MS"/>
                <a:ea typeface="Comic Sans MS"/>
                <a:cs typeface="Comic Sans MS"/>
                <a:sym typeface="Comic Sans MS"/>
              </a:defRPr>
            </a:lvl1pPr>
          </a:lstStyle>
          <a:p>
            <a:pPr lvl="0">
              <a:defRPr sz="1800" cap="none" spc="0">
                <a:solidFill>
                  <a:srgbClr val="000000"/>
                </a:solidFill>
              </a:defRPr>
            </a:pPr>
            <a:r>
              <a:rPr sz="3200" cap="all" spc="-100">
                <a:solidFill>
                  <a:srgbClr val="D1282E"/>
                </a:solidFill>
              </a:rPr>
              <a:t>The Stakes Rise After 9/11</a:t>
            </a:r>
          </a:p>
        </p:txBody>
      </p:sp>
      <p:sp>
        <p:nvSpPr>
          <p:cNvPr id="87" name="Shape 87" descr="Rectangle: Click to edit Master text styles&#10;Second level&#10;Third level&#10;Fourth level&#10;Fifth level"/>
          <p:cNvSpPr>
            <a:spLocks noGrp="1"/>
          </p:cNvSpPr>
          <p:nvPr>
            <p:ph type="body" idx="1"/>
          </p:nvPr>
        </p:nvSpPr>
        <p:spPr>
          <a:xfrm>
            <a:off x="608012" y="1512887"/>
            <a:ext cx="7772401" cy="4908551"/>
          </a:xfrm>
          <a:prstGeom prst="rect">
            <a:avLst/>
          </a:prstGeom>
        </p:spPr>
        <p:txBody>
          <a:bodyPr lIns="0" tIns="0" rIns="0" bIns="0">
            <a:normAutofit/>
          </a:bodyPr>
          <a:lstStyle/>
          <a:p>
            <a:pPr lvl="0">
              <a:lnSpc>
                <a:spcPct val="80000"/>
              </a:lnSpc>
              <a:spcBef>
                <a:spcPts val="700"/>
              </a:spcBef>
              <a:defRPr sz="1800" b="0"/>
            </a:pPr>
            <a:r>
              <a:rPr sz="3000" b="1">
                <a:latin typeface="Calibri"/>
                <a:ea typeface="Calibri"/>
                <a:cs typeface="Calibri"/>
                <a:sym typeface="Calibri"/>
              </a:rPr>
              <a:t>Sept. 13, 2001: Sen. Judd Gregg (NH) </a:t>
            </a:r>
            <a:br>
              <a:rPr sz="3000" b="1">
                <a:latin typeface="Calibri"/>
                <a:ea typeface="Calibri"/>
                <a:cs typeface="Calibri"/>
                <a:sym typeface="Calibri"/>
              </a:rPr>
            </a:br>
            <a:r>
              <a:rPr sz="3000" b="1">
                <a:latin typeface="Calibri"/>
                <a:ea typeface="Calibri"/>
                <a:cs typeface="Calibri"/>
                <a:sym typeface="Calibri"/>
              </a:rPr>
              <a:t>calls for encryption regulations, saying encryption makers should be required </a:t>
            </a:r>
            <a:br>
              <a:rPr sz="3000" b="1">
                <a:latin typeface="Calibri"/>
                <a:ea typeface="Calibri"/>
                <a:cs typeface="Calibri"/>
                <a:sym typeface="Calibri"/>
              </a:rPr>
            </a:br>
            <a:r>
              <a:rPr sz="3000" b="1">
                <a:latin typeface="Calibri"/>
                <a:ea typeface="Calibri"/>
                <a:cs typeface="Calibri"/>
                <a:sym typeface="Calibri"/>
              </a:rPr>
              <a:t>to include decryption methods </a:t>
            </a:r>
            <a:br>
              <a:rPr sz="3000" b="1">
                <a:latin typeface="Calibri"/>
                <a:ea typeface="Calibri"/>
                <a:cs typeface="Calibri"/>
                <a:sym typeface="Calibri"/>
              </a:rPr>
            </a:br>
            <a:r>
              <a:rPr sz="3000" b="1">
                <a:latin typeface="Calibri"/>
                <a:ea typeface="Calibri"/>
                <a:cs typeface="Calibri"/>
                <a:sym typeface="Calibri"/>
              </a:rPr>
              <a:t>for government agents.</a:t>
            </a:r>
          </a:p>
          <a:p>
            <a:pPr lvl="0">
              <a:lnSpc>
                <a:spcPct val="80000"/>
              </a:lnSpc>
              <a:defRPr sz="1800" b="0"/>
            </a:pPr>
            <a:endParaRPr sz="3000" b="1">
              <a:latin typeface="Calibri"/>
              <a:ea typeface="Calibri"/>
              <a:cs typeface="Calibri"/>
              <a:sym typeface="Calibri"/>
            </a:endParaRPr>
          </a:p>
          <a:p>
            <a:pPr lvl="0">
              <a:lnSpc>
                <a:spcPct val="80000"/>
              </a:lnSpc>
              <a:spcBef>
                <a:spcPts val="700"/>
              </a:spcBef>
              <a:defRPr sz="1800" b="0"/>
            </a:pPr>
            <a:r>
              <a:rPr sz="3000" b="1">
                <a:latin typeface="Calibri"/>
                <a:ea typeface="Calibri"/>
                <a:cs typeface="Calibri"/>
                <a:sym typeface="Calibri"/>
              </a:rPr>
              <a:t>US market force would be used to constrain foreign makers of encryption products</a:t>
            </a:r>
          </a:p>
          <a:p>
            <a:pPr lvl="0">
              <a:lnSpc>
                <a:spcPct val="80000"/>
              </a:lnSpc>
              <a:defRPr sz="1800" b="0"/>
            </a:pPr>
            <a:endParaRPr sz="3000" b="1">
              <a:latin typeface="Calibri"/>
              <a:ea typeface="Calibri"/>
              <a:cs typeface="Calibri"/>
              <a:sym typeface="Calibri"/>
            </a:endParaRPr>
          </a:p>
          <a:p>
            <a:pPr lvl="0">
              <a:lnSpc>
                <a:spcPct val="80000"/>
              </a:lnSpc>
              <a:spcBef>
                <a:spcPts val="700"/>
              </a:spcBef>
              <a:defRPr sz="1800" b="0"/>
            </a:pPr>
            <a:r>
              <a:rPr sz="3000" b="1">
                <a:latin typeface="Calibri"/>
                <a:ea typeface="Calibri"/>
                <a:cs typeface="Calibri"/>
                <a:sym typeface="Calibri"/>
              </a:rPr>
              <a:t>Selling encryption software to foreigners should be considered treason!</a:t>
            </a:r>
          </a:p>
        </p:txBody>
      </p:sp>
      <p:sp>
        <p:nvSpPr>
          <p:cNvPr id="88" name="Shape 88"/>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5</a:t>
            </a:fld>
            <a:endParaRPr sz="1400" b="1"/>
          </a:p>
        </p:txBody>
      </p:sp>
      <p:pic>
        <p:nvPicPr>
          <p:cNvPr id="89" name="image11.jpg" descr="wtc"/>
          <p:cNvPicPr/>
          <p:nvPr/>
        </p:nvPicPr>
        <p:blipFill>
          <a:blip r:embed="rId3">
            <a:extLst/>
          </a:blip>
          <a:stretch>
            <a:fillRect/>
          </a:stretch>
        </p:blipFill>
        <p:spPr>
          <a:xfrm>
            <a:off x="7446963" y="65088"/>
            <a:ext cx="1631951" cy="244475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685800" y="609600"/>
            <a:ext cx="7772400" cy="841375"/>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A month later…</a:t>
            </a:r>
          </a:p>
        </p:txBody>
      </p:sp>
      <p:sp>
        <p:nvSpPr>
          <p:cNvPr id="94" name="Shape 94" descr="Rectangle: Click to edit Master text styles&#10;Second level&#10;Third level&#10;Fourth level&#10;Fifth level"/>
          <p:cNvSpPr>
            <a:spLocks noGrp="1"/>
          </p:cNvSpPr>
          <p:nvPr>
            <p:ph type="body" idx="1"/>
          </p:nvPr>
        </p:nvSpPr>
        <p:spPr>
          <a:xfrm>
            <a:off x="685800" y="1708150"/>
            <a:ext cx="7772400" cy="4648200"/>
          </a:xfrm>
          <a:prstGeom prst="rect">
            <a:avLst/>
          </a:prstGeom>
        </p:spPr>
        <p:txBody>
          <a:bodyPr lIns="0" tIns="0" rIns="0" bIns="0">
            <a:normAutofit/>
          </a:bodyPr>
          <a:lstStyle/>
          <a:p>
            <a:pPr lvl="0">
              <a:lnSpc>
                <a:spcPct val="80000"/>
              </a:lnSpc>
              <a:defRPr sz="1800" b="0"/>
            </a:pPr>
            <a:r>
              <a:rPr sz="2800" b="1">
                <a:latin typeface="Calibri"/>
                <a:ea typeface="Calibri"/>
                <a:cs typeface="Calibri"/>
                <a:sym typeface="Calibri"/>
              </a:rPr>
              <a:t>October 24, 2001: USA PATRIOT Act passes</a:t>
            </a:r>
          </a:p>
          <a:p>
            <a:pPr lvl="0">
              <a:lnSpc>
                <a:spcPct val="80000"/>
              </a:lnSpc>
              <a:defRPr sz="1800" b="0"/>
            </a:pPr>
            <a:endParaRPr sz="2800" b="1">
              <a:latin typeface="Calibri"/>
              <a:ea typeface="Calibri"/>
              <a:cs typeface="Calibri"/>
              <a:sym typeface="Calibri"/>
            </a:endParaRPr>
          </a:p>
          <a:p>
            <a:pPr lvl="0">
              <a:lnSpc>
                <a:spcPct val="80000"/>
              </a:lnSpc>
              <a:defRPr sz="1800" b="0"/>
            </a:pPr>
            <a:r>
              <a:rPr sz="2800" b="1">
                <a:latin typeface="Calibri"/>
                <a:ea typeface="Calibri"/>
                <a:cs typeface="Calibri"/>
                <a:sym typeface="Calibri"/>
              </a:rPr>
              <a:t>Vastly enhanced authorization for government surveillance in the interest of national security</a:t>
            </a:r>
          </a:p>
          <a:p>
            <a:pPr lvl="0">
              <a:lnSpc>
                <a:spcPct val="80000"/>
              </a:lnSpc>
              <a:defRPr sz="1800" b="0"/>
            </a:pPr>
            <a:endParaRPr sz="2800" b="1">
              <a:latin typeface="Calibri"/>
              <a:ea typeface="Calibri"/>
              <a:cs typeface="Calibri"/>
              <a:sym typeface="Calibri"/>
            </a:endParaRPr>
          </a:p>
          <a:p>
            <a:pPr lvl="0">
              <a:lnSpc>
                <a:spcPct val="80000"/>
              </a:lnSpc>
              <a:defRPr sz="1800" b="0"/>
            </a:pPr>
            <a:r>
              <a:rPr sz="2800" b="1" i="1">
                <a:latin typeface="Calibri"/>
                <a:ea typeface="Calibri"/>
                <a:cs typeface="Calibri"/>
                <a:sym typeface="Calibri"/>
              </a:rPr>
              <a:t>What does it say about encryption?</a:t>
            </a:r>
          </a:p>
          <a:p>
            <a:pPr lvl="0">
              <a:lnSpc>
                <a:spcPct val="80000"/>
              </a:lnSpc>
              <a:defRPr sz="1800" b="0"/>
            </a:pPr>
            <a:endParaRPr sz="2800" b="1">
              <a:latin typeface="Calibri"/>
              <a:ea typeface="Calibri"/>
              <a:cs typeface="Calibri"/>
              <a:sym typeface="Calibri"/>
            </a:endParaRPr>
          </a:p>
          <a:p>
            <a:pPr lvl="0">
              <a:lnSpc>
                <a:spcPct val="80000"/>
              </a:lnSpc>
              <a:defRPr sz="1800" b="0"/>
            </a:pPr>
            <a:r>
              <a:rPr sz="2800" b="1">
                <a:latin typeface="Calibri"/>
                <a:ea typeface="Calibri"/>
                <a:cs typeface="Calibri"/>
                <a:sym typeface="Calibri"/>
              </a:rPr>
              <a:t>Why did US Congress drop its efforts to control encryption, </a:t>
            </a:r>
            <a:br>
              <a:rPr sz="2800" b="1">
                <a:latin typeface="Calibri"/>
                <a:ea typeface="Calibri"/>
                <a:cs typeface="Calibri"/>
                <a:sym typeface="Calibri"/>
              </a:rPr>
            </a:br>
            <a:r>
              <a:rPr sz="2800" b="1">
                <a:latin typeface="Calibri"/>
                <a:ea typeface="Calibri"/>
                <a:cs typeface="Calibri"/>
                <a:sym typeface="Calibri"/>
              </a:rPr>
              <a:t>barely a month after the attack on the US?</a:t>
            </a:r>
          </a:p>
        </p:txBody>
      </p:sp>
      <p:sp>
        <p:nvSpPr>
          <p:cNvPr id="95" name="Shape 95"/>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6</a:t>
            </a:fld>
            <a:endParaRPr sz="1400" b="1"/>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9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9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9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9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685800" y="228600"/>
            <a:ext cx="7772400" cy="1624013"/>
          </a:xfrm>
          <a:prstGeom prst="rect">
            <a:avLst/>
          </a:prstGeom>
        </p:spPr>
        <p:txBody>
          <a:bodyPr/>
          <a:lstStyle/>
          <a:p>
            <a:pPr lvl="0" defTabSz="832104">
              <a:defRPr sz="1800" cap="none" spc="0">
                <a:solidFill>
                  <a:srgbClr val="000000"/>
                </a:solidFill>
              </a:defRPr>
            </a:pPr>
            <a:r>
              <a:rPr sz="2912" cap="all" spc="-91">
                <a:solidFill>
                  <a:srgbClr val="D1282E"/>
                </a:solidFill>
                <a:latin typeface="Comic Sans MS"/>
                <a:ea typeface="Comic Sans MS"/>
                <a:cs typeface="Comic Sans MS"/>
                <a:sym typeface="Comic Sans MS"/>
              </a:rPr>
              <a:t>(WKH IXQ DQG WKH IHDU RI…) </a:t>
            </a:r>
            <a:br>
              <a:rPr sz="2912" cap="all" spc="-91">
                <a:solidFill>
                  <a:srgbClr val="D1282E"/>
                </a:solidFill>
                <a:latin typeface="Comic Sans MS"/>
                <a:ea typeface="Comic Sans MS"/>
                <a:cs typeface="Comic Sans MS"/>
                <a:sym typeface="Comic Sans MS"/>
              </a:rPr>
            </a:br>
            <a:r>
              <a:rPr sz="2912" cap="all" spc="-91">
                <a:solidFill>
                  <a:srgbClr val="D1282E"/>
                </a:solidFill>
                <a:latin typeface="Comic Sans MS"/>
                <a:ea typeface="Comic Sans MS"/>
                <a:cs typeface="Comic Sans MS"/>
                <a:sym typeface="Comic Sans MS"/>
              </a:rPr>
              <a:t>FUBSWRJUDSKB</a:t>
            </a:r>
            <a:br>
              <a:rPr sz="2912" cap="all" spc="-91">
                <a:solidFill>
                  <a:srgbClr val="D1282E"/>
                </a:solidFill>
                <a:latin typeface="Comic Sans MS"/>
                <a:ea typeface="Comic Sans MS"/>
                <a:cs typeface="Comic Sans MS"/>
                <a:sym typeface="Comic Sans MS"/>
              </a:rPr>
            </a:br>
            <a:r>
              <a:rPr sz="2912" cap="all" spc="-91">
                <a:solidFill>
                  <a:srgbClr val="D1282E"/>
                </a:solidFill>
                <a:latin typeface="Comic Sans MS"/>
                <a:ea typeface="Comic Sans MS"/>
                <a:cs typeface="Comic Sans MS"/>
                <a:sym typeface="Comic Sans MS"/>
              </a:rPr>
              <a:t>LQ WKH VRFLDO ZHE HUD</a:t>
            </a:r>
          </a:p>
        </p:txBody>
      </p:sp>
      <p:sp>
        <p:nvSpPr>
          <p:cNvPr id="100" name="Shape 100" descr="Rectangle: Click to edit Master text styles&#10;Second level&#10;Third level&#10;Fourth level&#10;Fifth level"/>
          <p:cNvSpPr>
            <a:spLocks noGrp="1"/>
          </p:cNvSpPr>
          <p:nvPr>
            <p:ph type="body" idx="1"/>
          </p:nvPr>
        </p:nvSpPr>
        <p:spPr>
          <a:xfrm>
            <a:off x="2487613" y="2241550"/>
            <a:ext cx="6656387" cy="4114800"/>
          </a:xfrm>
          <a:prstGeom prst="rect">
            <a:avLst/>
          </a:prstGeom>
        </p:spPr>
        <p:txBody>
          <a:bodyPr lIns="0" tIns="0" rIns="0" bIns="0">
            <a:normAutofit/>
          </a:bodyPr>
          <a:lstStyle/>
          <a:p>
            <a:pPr lvl="0">
              <a:lnSpc>
                <a:spcPct val="90000"/>
              </a:lnSpc>
              <a:defRPr sz="1800" b="0"/>
            </a:pPr>
            <a:r>
              <a:rPr sz="2800">
                <a:latin typeface="Bodoni SvtyTwo ITC TT-Bold"/>
                <a:ea typeface="Bodoni SvtyTwo ITC TT-Bold"/>
                <a:cs typeface="Bodoni SvtyTwo ITC TT-Bold"/>
                <a:sym typeface="Bodoni SvtyTwo ITC TT-Bold"/>
              </a:rPr>
              <a:t>“If Caesar had anything confidential to say,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he wrote it in cipher, that is,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by so changing the order of the letters of the alphabet,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that not a word could be made out.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If anyone wishes to decipher these,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and get at their meaning,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he must substitute the fourth letter of the alphabet, namely D, for A, </a:t>
            </a:r>
            <a:br>
              <a:rPr sz="2800">
                <a:latin typeface="Bodoni SvtyTwo ITC TT-Bold"/>
                <a:ea typeface="Bodoni SvtyTwo ITC TT-Bold"/>
                <a:cs typeface="Bodoni SvtyTwo ITC TT-Bold"/>
                <a:sym typeface="Bodoni SvtyTwo ITC TT-Bold"/>
              </a:rPr>
            </a:br>
            <a:r>
              <a:rPr sz="2800">
                <a:latin typeface="Bodoni SvtyTwo ITC TT-Bold"/>
                <a:ea typeface="Bodoni SvtyTwo ITC TT-Bold"/>
                <a:cs typeface="Bodoni SvtyTwo ITC TT-Bold"/>
                <a:sym typeface="Bodoni SvtyTwo ITC TT-Bold"/>
              </a:rPr>
              <a:t>and so with the others.”</a:t>
            </a:r>
          </a:p>
        </p:txBody>
      </p:sp>
      <p:sp>
        <p:nvSpPr>
          <p:cNvPr id="101" name="Shape 101"/>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7</a:t>
            </a:fld>
            <a:endParaRPr sz="1400" b="1"/>
          </a:p>
        </p:txBody>
      </p:sp>
      <p:pic>
        <p:nvPicPr>
          <p:cNvPr id="102" name="image12.png"/>
          <p:cNvPicPr/>
          <p:nvPr/>
        </p:nvPicPr>
        <p:blipFill>
          <a:blip r:embed="rId3">
            <a:extLst/>
          </a:blip>
          <a:stretch>
            <a:fillRect/>
          </a:stretch>
        </p:blipFill>
        <p:spPr>
          <a:xfrm>
            <a:off x="273050" y="2384425"/>
            <a:ext cx="2051050" cy="33162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152400"/>
            <a:ext cx="7620000" cy="1084762"/>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Caesar cipher</a:t>
            </a:r>
          </a:p>
        </p:txBody>
      </p:sp>
      <p:sp>
        <p:nvSpPr>
          <p:cNvPr id="107" name="Shape 107" descr="Rectangle: Click to edit Master text styles&#10;Second level&#10;Third level&#10;Fourth level&#10;Fifth level"/>
          <p:cNvSpPr>
            <a:spLocks noGrp="1"/>
          </p:cNvSpPr>
          <p:nvPr>
            <p:ph type="body" idx="1"/>
          </p:nvPr>
        </p:nvSpPr>
        <p:spPr>
          <a:xfrm>
            <a:off x="914400" y="1752600"/>
            <a:ext cx="7772400" cy="1143000"/>
          </a:xfrm>
          <a:prstGeom prst="rect">
            <a:avLst/>
          </a:prstGeom>
        </p:spPr>
        <p:txBody>
          <a:bodyPr lIns="0" tIns="0" rIns="0" bIns="0">
            <a:normAutofit/>
          </a:bodyPr>
          <a:lstStyle>
            <a:lvl1pPr>
              <a:lnSpc>
                <a:spcPct val="90000"/>
              </a:lnSpc>
              <a:defRPr>
                <a:latin typeface="Calibri"/>
                <a:ea typeface="Calibri"/>
                <a:cs typeface="Calibri"/>
                <a:sym typeface="Calibri"/>
              </a:defRPr>
            </a:lvl1pPr>
          </a:lstStyle>
          <a:p>
            <a:pPr lvl="0">
              <a:defRPr sz="1800" b="0"/>
            </a:pPr>
            <a:r>
              <a:rPr sz="2000" b="1"/>
              <a:t>Replace each letter by the letter that comes some fixed distance before or after it in the alphabet.</a:t>
            </a:r>
          </a:p>
        </p:txBody>
      </p:sp>
      <p:sp>
        <p:nvSpPr>
          <p:cNvPr id="108" name="Shape 108"/>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8</a:t>
            </a:fld>
            <a:endParaRPr sz="1400" b="1"/>
          </a:p>
        </p:txBody>
      </p:sp>
      <p:sp>
        <p:nvSpPr>
          <p:cNvPr id="109" name="Shape 109"/>
          <p:cNvSpPr/>
          <p:nvPr/>
        </p:nvSpPr>
        <p:spPr>
          <a:xfrm>
            <a:off x="228600" y="3124200"/>
            <a:ext cx="13716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lvl1pPr>
          </a:lstStyle>
          <a:p>
            <a:pPr lvl="0"/>
            <a:r>
              <a:t>Shift = 3</a:t>
            </a:r>
          </a:p>
        </p:txBody>
      </p:sp>
      <p:sp>
        <p:nvSpPr>
          <p:cNvPr id="110" name="Shape 110"/>
          <p:cNvSpPr/>
          <p:nvPr/>
        </p:nvSpPr>
        <p:spPr>
          <a:xfrm>
            <a:off x="1674813" y="4705350"/>
            <a:ext cx="6053138" cy="13970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pPr>
            <a:r>
              <a:rPr b="1">
                <a:latin typeface="Courier New"/>
                <a:ea typeface="Courier New"/>
                <a:cs typeface="Courier New"/>
                <a:sym typeface="Courier New"/>
              </a:rPr>
              <a:t>GALLIA EST OMNIS DIVISA IN PARTES TRES</a:t>
            </a:r>
            <a:endParaRPr sz="2400"/>
          </a:p>
          <a:p>
            <a:pPr lvl="0">
              <a:spcBef>
                <a:spcPts val="1400"/>
              </a:spcBef>
            </a:pPr>
            <a:endParaRPr sz="2400" b="1">
              <a:latin typeface="Courier New"/>
              <a:ea typeface="Courier New"/>
              <a:cs typeface="Courier New"/>
              <a:sym typeface="Courier New"/>
            </a:endParaRPr>
          </a:p>
        </p:txBody>
      </p:sp>
      <p:sp>
        <p:nvSpPr>
          <p:cNvPr id="111" name="Shape 111"/>
          <p:cNvSpPr/>
          <p:nvPr/>
        </p:nvSpPr>
        <p:spPr>
          <a:xfrm>
            <a:off x="4183062" y="5080000"/>
            <a:ext cx="485776" cy="749301"/>
          </a:xfrm>
          <a:custGeom>
            <a:avLst/>
            <a:gdLst/>
            <a:ahLst/>
            <a:cxnLst>
              <a:cxn ang="0">
                <a:pos x="wd2" y="hd2"/>
              </a:cxn>
              <a:cxn ang="5400000">
                <a:pos x="wd2" y="hd2"/>
              </a:cxn>
              <a:cxn ang="10800000">
                <a:pos x="wd2" y="hd2"/>
              </a:cxn>
              <a:cxn ang="16200000">
                <a:pos x="wd2" y="hd2"/>
              </a:cxn>
            </a:cxnLst>
            <a:rect l="0" t="0" r="r" b="b"/>
            <a:pathLst>
              <a:path w="21600" h="21600" extrusionOk="0">
                <a:moveTo>
                  <a:pt x="0" y="14564"/>
                </a:moveTo>
                <a:lnTo>
                  <a:pt x="5400" y="14564"/>
                </a:lnTo>
                <a:lnTo>
                  <a:pt x="5400" y="0"/>
                </a:lnTo>
                <a:lnTo>
                  <a:pt x="16200" y="0"/>
                </a:lnTo>
                <a:lnTo>
                  <a:pt x="16200" y="14564"/>
                </a:lnTo>
                <a:lnTo>
                  <a:pt x="21600" y="14564"/>
                </a:lnTo>
                <a:lnTo>
                  <a:pt x="10800" y="21600"/>
                </a:lnTo>
                <a:close/>
              </a:path>
            </a:pathLst>
          </a:custGeom>
          <a:solidFill>
            <a:srgbClr val="7A7A7A"/>
          </a:solidFill>
          <a:ln>
            <a:solidFill/>
            <a:miter/>
          </a:ln>
        </p:spPr>
        <p:txBody>
          <a:bodyPr lIns="0" tIns="0" rIns="0" bIns="0" anchor="ctr"/>
          <a:lstStyle/>
          <a:p>
            <a:pPr lvl="0"/>
            <a:endParaRPr/>
          </a:p>
        </p:txBody>
      </p:sp>
      <p:graphicFrame>
        <p:nvGraphicFramePr>
          <p:cNvPr id="112" name="Table 112"/>
          <p:cNvGraphicFramePr/>
          <p:nvPr/>
        </p:nvGraphicFramePr>
        <p:xfrm>
          <a:off x="1524000" y="2836863"/>
          <a:ext cx="6096000" cy="854077"/>
        </p:xfrm>
        <a:graphic>
          <a:graphicData uri="http://schemas.openxmlformats.org/drawingml/2006/table">
            <a:tbl>
              <a:tblPr>
                <a:tableStyleId>{4C3C2611-4C71-4FC5-86AE-919BDF0F9419}</a:tableStyleId>
              </a:tblPr>
              <a:tblGrid>
                <a:gridCol w="234950">
                  <a:extLst>
                    <a:ext uri="{9D8B030D-6E8A-4147-A177-3AD203B41FA5}">
                      <a16:colId xmlns:a16="http://schemas.microsoft.com/office/drawing/2014/main" val="20000"/>
                    </a:ext>
                  </a:extLst>
                </a:gridCol>
                <a:gridCol w="233363">
                  <a:extLst>
                    <a:ext uri="{9D8B030D-6E8A-4147-A177-3AD203B41FA5}">
                      <a16:colId xmlns:a16="http://schemas.microsoft.com/office/drawing/2014/main" val="20001"/>
                    </a:ext>
                  </a:extLst>
                </a:gridCol>
                <a:gridCol w="234950">
                  <a:extLst>
                    <a:ext uri="{9D8B030D-6E8A-4147-A177-3AD203B41FA5}">
                      <a16:colId xmlns:a16="http://schemas.microsoft.com/office/drawing/2014/main" val="20002"/>
                    </a:ext>
                  </a:extLst>
                </a:gridCol>
                <a:gridCol w="234950">
                  <a:extLst>
                    <a:ext uri="{9D8B030D-6E8A-4147-A177-3AD203B41FA5}">
                      <a16:colId xmlns:a16="http://schemas.microsoft.com/office/drawing/2014/main" val="20003"/>
                    </a:ext>
                  </a:extLst>
                </a:gridCol>
                <a:gridCol w="233361">
                  <a:extLst>
                    <a:ext uri="{9D8B030D-6E8A-4147-A177-3AD203B41FA5}">
                      <a16:colId xmlns:a16="http://schemas.microsoft.com/office/drawing/2014/main" val="20004"/>
                    </a:ext>
                  </a:extLst>
                </a:gridCol>
                <a:gridCol w="234950">
                  <a:extLst>
                    <a:ext uri="{9D8B030D-6E8A-4147-A177-3AD203B41FA5}">
                      <a16:colId xmlns:a16="http://schemas.microsoft.com/office/drawing/2014/main" val="20005"/>
                    </a:ext>
                  </a:extLst>
                </a:gridCol>
                <a:gridCol w="234950">
                  <a:extLst>
                    <a:ext uri="{9D8B030D-6E8A-4147-A177-3AD203B41FA5}">
                      <a16:colId xmlns:a16="http://schemas.microsoft.com/office/drawing/2014/main" val="20006"/>
                    </a:ext>
                  </a:extLst>
                </a:gridCol>
                <a:gridCol w="234950">
                  <a:extLst>
                    <a:ext uri="{9D8B030D-6E8A-4147-A177-3AD203B41FA5}">
                      <a16:colId xmlns:a16="http://schemas.microsoft.com/office/drawing/2014/main" val="20007"/>
                    </a:ext>
                  </a:extLst>
                </a:gridCol>
                <a:gridCol w="233363">
                  <a:extLst>
                    <a:ext uri="{9D8B030D-6E8A-4147-A177-3AD203B41FA5}">
                      <a16:colId xmlns:a16="http://schemas.microsoft.com/office/drawing/2014/main" val="20008"/>
                    </a:ext>
                  </a:extLst>
                </a:gridCol>
                <a:gridCol w="234950">
                  <a:extLst>
                    <a:ext uri="{9D8B030D-6E8A-4147-A177-3AD203B41FA5}">
                      <a16:colId xmlns:a16="http://schemas.microsoft.com/office/drawing/2014/main" val="20009"/>
                    </a:ext>
                  </a:extLst>
                </a:gridCol>
                <a:gridCol w="234950">
                  <a:extLst>
                    <a:ext uri="{9D8B030D-6E8A-4147-A177-3AD203B41FA5}">
                      <a16:colId xmlns:a16="http://schemas.microsoft.com/office/drawing/2014/main" val="20010"/>
                    </a:ext>
                  </a:extLst>
                </a:gridCol>
                <a:gridCol w="233361">
                  <a:extLst>
                    <a:ext uri="{9D8B030D-6E8A-4147-A177-3AD203B41FA5}">
                      <a16:colId xmlns:a16="http://schemas.microsoft.com/office/drawing/2014/main" val="20011"/>
                    </a:ext>
                  </a:extLst>
                </a:gridCol>
                <a:gridCol w="234950">
                  <a:extLst>
                    <a:ext uri="{9D8B030D-6E8A-4147-A177-3AD203B41FA5}">
                      <a16:colId xmlns:a16="http://schemas.microsoft.com/office/drawing/2014/main" val="20012"/>
                    </a:ext>
                  </a:extLst>
                </a:gridCol>
                <a:gridCol w="234950">
                  <a:extLst>
                    <a:ext uri="{9D8B030D-6E8A-4147-A177-3AD203B41FA5}">
                      <a16:colId xmlns:a16="http://schemas.microsoft.com/office/drawing/2014/main" val="20013"/>
                    </a:ext>
                  </a:extLst>
                </a:gridCol>
                <a:gridCol w="233363">
                  <a:extLst>
                    <a:ext uri="{9D8B030D-6E8A-4147-A177-3AD203B41FA5}">
                      <a16:colId xmlns:a16="http://schemas.microsoft.com/office/drawing/2014/main" val="20014"/>
                    </a:ext>
                  </a:extLst>
                </a:gridCol>
                <a:gridCol w="234950">
                  <a:extLst>
                    <a:ext uri="{9D8B030D-6E8A-4147-A177-3AD203B41FA5}">
                      <a16:colId xmlns:a16="http://schemas.microsoft.com/office/drawing/2014/main" val="20015"/>
                    </a:ext>
                  </a:extLst>
                </a:gridCol>
                <a:gridCol w="234950">
                  <a:extLst>
                    <a:ext uri="{9D8B030D-6E8A-4147-A177-3AD203B41FA5}">
                      <a16:colId xmlns:a16="http://schemas.microsoft.com/office/drawing/2014/main" val="20016"/>
                    </a:ext>
                  </a:extLst>
                </a:gridCol>
                <a:gridCol w="233361">
                  <a:extLst>
                    <a:ext uri="{9D8B030D-6E8A-4147-A177-3AD203B41FA5}">
                      <a16:colId xmlns:a16="http://schemas.microsoft.com/office/drawing/2014/main" val="20017"/>
                    </a:ext>
                  </a:extLst>
                </a:gridCol>
                <a:gridCol w="234950">
                  <a:extLst>
                    <a:ext uri="{9D8B030D-6E8A-4147-A177-3AD203B41FA5}">
                      <a16:colId xmlns:a16="http://schemas.microsoft.com/office/drawing/2014/main" val="20018"/>
                    </a:ext>
                  </a:extLst>
                </a:gridCol>
                <a:gridCol w="234950">
                  <a:extLst>
                    <a:ext uri="{9D8B030D-6E8A-4147-A177-3AD203B41FA5}">
                      <a16:colId xmlns:a16="http://schemas.microsoft.com/office/drawing/2014/main" val="20019"/>
                    </a:ext>
                  </a:extLst>
                </a:gridCol>
                <a:gridCol w="234950">
                  <a:extLst>
                    <a:ext uri="{9D8B030D-6E8A-4147-A177-3AD203B41FA5}">
                      <a16:colId xmlns:a16="http://schemas.microsoft.com/office/drawing/2014/main" val="20020"/>
                    </a:ext>
                  </a:extLst>
                </a:gridCol>
                <a:gridCol w="233363">
                  <a:extLst>
                    <a:ext uri="{9D8B030D-6E8A-4147-A177-3AD203B41FA5}">
                      <a16:colId xmlns:a16="http://schemas.microsoft.com/office/drawing/2014/main" val="20021"/>
                    </a:ext>
                  </a:extLst>
                </a:gridCol>
                <a:gridCol w="234950">
                  <a:extLst>
                    <a:ext uri="{9D8B030D-6E8A-4147-A177-3AD203B41FA5}">
                      <a16:colId xmlns:a16="http://schemas.microsoft.com/office/drawing/2014/main" val="20022"/>
                    </a:ext>
                  </a:extLst>
                </a:gridCol>
                <a:gridCol w="234950">
                  <a:extLst>
                    <a:ext uri="{9D8B030D-6E8A-4147-A177-3AD203B41FA5}">
                      <a16:colId xmlns:a16="http://schemas.microsoft.com/office/drawing/2014/main" val="20023"/>
                    </a:ext>
                  </a:extLst>
                </a:gridCol>
                <a:gridCol w="233361">
                  <a:extLst>
                    <a:ext uri="{9D8B030D-6E8A-4147-A177-3AD203B41FA5}">
                      <a16:colId xmlns:a16="http://schemas.microsoft.com/office/drawing/2014/main" val="20024"/>
                    </a:ext>
                  </a:extLst>
                </a:gridCol>
                <a:gridCol w="234950">
                  <a:extLst>
                    <a:ext uri="{9D8B030D-6E8A-4147-A177-3AD203B41FA5}">
                      <a16:colId xmlns:a16="http://schemas.microsoft.com/office/drawing/2014/main" val="20025"/>
                    </a:ext>
                  </a:extLst>
                </a:gridCol>
              </a:tblGrid>
              <a:tr h="427038">
                <a:tc>
                  <a:txBody>
                    <a:bodyPr/>
                    <a:lstStyle/>
                    <a:p>
                      <a:pPr lvl="0" defTabSz="914400">
                        <a:defRPr sz="1800" b="0" i="0"/>
                      </a:pPr>
                      <a:r>
                        <a:rPr sz="2200"/>
                        <a:t>A</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B</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C</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D</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E</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F</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G</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H</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I</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J</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K</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L</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M</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N</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O</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P</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Q</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R</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S</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T</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U</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V</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W</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X</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Y</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tc>
                  <a:txBody>
                    <a:bodyPr/>
                    <a:lstStyle/>
                    <a:p>
                      <a:pPr lvl="0" defTabSz="914400">
                        <a:defRPr sz="1800" b="0" i="0"/>
                      </a:pPr>
                      <a:r>
                        <a:rPr sz="2200"/>
                        <a:t>Z</a:t>
                      </a:r>
                    </a:p>
                  </a:txBody>
                  <a:tcPr marL="45720" marR="4572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7A7A7A"/>
                    </a:solidFill>
                  </a:tcPr>
                </a:tc>
                <a:extLst>
                  <a:ext uri="{0D108BD9-81ED-4DB2-BD59-A6C34878D82A}">
                    <a16:rowId xmlns:a16="http://schemas.microsoft.com/office/drawing/2014/main" val="10000"/>
                  </a:ext>
                </a:extLst>
              </a:tr>
              <a:tr h="427038">
                <a:tc>
                  <a:txBody>
                    <a:bodyPr/>
                    <a:lstStyle/>
                    <a:p>
                      <a:pPr lvl="0" defTabSz="914400">
                        <a:defRPr sz="1800" b="0" i="0"/>
                      </a:pPr>
                      <a:r>
                        <a:rPr sz="2200"/>
                        <a:t>D</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E</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F</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G</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H</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I</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J</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K</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L</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M</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N</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O</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P</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Q</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R</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S</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T</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U</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V</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W</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X</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Y</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Z</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A</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B</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tc>
                  <a:txBody>
                    <a:bodyPr/>
                    <a:lstStyle/>
                    <a:p>
                      <a:pPr lvl="0" defTabSz="914400">
                        <a:defRPr sz="1800" b="0" i="0"/>
                      </a:pPr>
                      <a:r>
                        <a:rPr sz="2200"/>
                        <a:t>C</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F8F0D8"/>
                    </a:solidFill>
                  </a:tcPr>
                </a:tc>
                <a:extLst>
                  <a:ext uri="{0D108BD9-81ED-4DB2-BD59-A6C34878D82A}">
                    <a16:rowId xmlns:a16="http://schemas.microsoft.com/office/drawing/2014/main" val="10001"/>
                  </a:ext>
                </a:extLst>
              </a:tr>
            </a:tbl>
          </a:graphicData>
        </a:graphic>
      </p:graphicFrame>
      <p:sp>
        <p:nvSpPr>
          <p:cNvPr id="113" name="Shape 113"/>
          <p:cNvSpPr/>
          <p:nvPr/>
        </p:nvSpPr>
        <p:spPr>
          <a:xfrm>
            <a:off x="1674813" y="5915025"/>
            <a:ext cx="5499979" cy="6883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Courier New"/>
                <a:ea typeface="Courier New"/>
                <a:cs typeface="Courier New"/>
                <a:sym typeface="Courier New"/>
              </a:defRPr>
            </a:lvl1pPr>
          </a:lstStyle>
          <a:p>
            <a:pPr lvl="0">
              <a:defRPr b="0"/>
            </a:pPr>
            <a:r>
              <a:rPr b="1"/>
              <a:t>JDOOLD HVW RPQLV GLYLVD LQ SDUWHV WUHV</a:t>
            </a:r>
            <a:endParaRPr sz="2400" b="1"/>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152400"/>
            <a:ext cx="7620000" cy="1084762"/>
          </a:xfrm>
          <a:prstGeom prst="rect">
            <a:avLst/>
          </a:prstGeom>
        </p:spPr>
        <p:txBody>
          <a:bodyPr/>
          <a:lstStyle>
            <a:lvl1pPr>
              <a:defRPr sz="3200" spc="-100">
                <a:latin typeface="Comic Sans MS"/>
                <a:ea typeface="Comic Sans MS"/>
                <a:cs typeface="Comic Sans MS"/>
                <a:sym typeface="Comic Sans MS"/>
              </a:defRPr>
            </a:lvl1pPr>
          </a:lstStyle>
          <a:p>
            <a:pPr lvl="0">
              <a:defRPr sz="1800" cap="none" spc="0">
                <a:solidFill>
                  <a:srgbClr val="000000"/>
                </a:solidFill>
              </a:defRPr>
            </a:pPr>
            <a:r>
              <a:rPr sz="3200" cap="all" spc="-100">
                <a:solidFill>
                  <a:srgbClr val="D1282E"/>
                </a:solidFill>
              </a:rPr>
              <a:t>Still in use fairly recently…</a:t>
            </a:r>
          </a:p>
        </p:txBody>
      </p:sp>
      <p:sp>
        <p:nvSpPr>
          <p:cNvPr id="118" name="Shape 118"/>
          <p:cNvSpPr>
            <a:spLocks noGrp="1"/>
          </p:cNvSpPr>
          <p:nvPr>
            <p:ph type="sldNum" sz="quarter" idx="2"/>
          </p:nvPr>
        </p:nvSpPr>
        <p:spPr>
          <a:xfrm rot="16200000">
            <a:off x="8227218" y="5885655"/>
            <a:ext cx="1316039"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1400">
                <a:solidFill>
                  <a:srgbClr val="000000"/>
                </a:solidFill>
              </a:defRPr>
            </a:lvl1pPr>
          </a:lstStyle>
          <a:p>
            <a:pPr lvl="0">
              <a:defRPr sz="1800" b="0"/>
            </a:pPr>
            <a:fld id="{86CB4B4D-7CA3-9044-876B-883B54F8677D}" type="slidenum">
              <a:rPr sz="1400" b="1"/>
              <a:t>9</a:t>
            </a:fld>
            <a:endParaRPr sz="1400" b="1"/>
          </a:p>
        </p:txBody>
      </p:sp>
      <p:pic>
        <p:nvPicPr>
          <p:cNvPr id="119" name="image13.png"/>
          <p:cNvPicPr/>
          <p:nvPr/>
        </p:nvPicPr>
        <p:blipFill>
          <a:blip r:embed="rId3">
            <a:extLst/>
          </a:blip>
          <a:stretch>
            <a:fillRect/>
          </a:stretch>
        </p:blipFill>
        <p:spPr>
          <a:xfrm>
            <a:off x="152400" y="1300162"/>
            <a:ext cx="8839200" cy="5056189"/>
          </a:xfrm>
          <a:prstGeom prst="rect">
            <a:avLst/>
          </a:prstGeom>
          <a:ln w="12700">
            <a:miter lim="400000"/>
          </a:ln>
        </p:spPr>
      </p:pic>
      <p:grpSp>
        <p:nvGrpSpPr>
          <p:cNvPr id="122" name="Group 122"/>
          <p:cNvGrpSpPr/>
          <p:nvPr/>
        </p:nvGrpSpPr>
        <p:grpSpPr>
          <a:xfrm>
            <a:off x="152400" y="5950525"/>
            <a:ext cx="8839200" cy="914401"/>
            <a:chOff x="0" y="0"/>
            <a:chExt cx="8839200" cy="914400"/>
          </a:xfrm>
        </p:grpSpPr>
        <p:sp>
          <p:nvSpPr>
            <p:cNvPr id="120" name="Shape 120"/>
            <p:cNvSpPr/>
            <p:nvPr/>
          </p:nvSpPr>
          <p:spPr>
            <a:xfrm>
              <a:off x="0" y="0"/>
              <a:ext cx="8839200" cy="914400"/>
            </a:xfrm>
            <a:prstGeom prst="rect">
              <a:avLst/>
            </a:prstGeom>
            <a:gradFill flip="none" rotWithShape="1">
              <a:gsLst>
                <a:gs pos="0">
                  <a:srgbClr val="7A7A7A"/>
                </a:gs>
                <a:gs pos="100000">
                  <a:srgbClr val="CACACA"/>
                </a:gs>
              </a:gsLst>
              <a:lin ang="16200000" scaled="0"/>
            </a:gradFill>
            <a:ln w="9525" cap="flat">
              <a:solidFill>
                <a:srgbClr val="777777"/>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defRPr>
                  <a:solidFill>
                    <a:srgbClr val="FFFFFF"/>
                  </a:solidFill>
                </a:defRPr>
              </a:pPr>
              <a:endParaRPr/>
            </a:p>
          </p:txBody>
        </p:sp>
        <p:sp>
          <p:nvSpPr>
            <p:cNvPr id="121" name="Shape 121"/>
            <p:cNvSpPr/>
            <p:nvPr/>
          </p:nvSpPr>
          <p:spPr>
            <a:xfrm>
              <a:off x="0" y="281869"/>
              <a:ext cx="883920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a:solidFill>
                    <a:srgbClr val="FFFFFF"/>
                  </a:solidFill>
                </a:rPr>
                <a:t>Il capo di capi was using Caesar’s cipher to encrypt everything, even his laundry list. </a:t>
              </a:r>
            </a:p>
          </p:txBody>
        </p:sp>
      </p:gr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A7A7A"/>
      </a:accent1>
      <a:accent2>
        <a:srgbClr val="F5C201"/>
      </a:accent2>
      <a:accent3>
        <a:srgbClr val="526DB0"/>
      </a:accent3>
      <a:accent4>
        <a:srgbClr val="989AAC"/>
      </a:accent4>
      <a:accent5>
        <a:srgbClr val="DC5924"/>
      </a:accent5>
      <a:accent6>
        <a:srgbClr val="B4B39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rotWithShape="0">
              <a:srgbClr val="000000">
                <a:alpha val="40000"/>
              </a:srgbClr>
            </a:outerShdw>
          </a:effectLst>
        </a:effectStyle>
        <a:effectStyle>
          <a:effectLst>
            <a:outerShdw blurRad="38100" dist="23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rgbClr val="7A7A7A"/>
          </a:solidFill>
          <a:prstDash val="solid"/>
          <a:bevel/>
        </a:ln>
        <a:effectLst>
          <a:outerShdw blurRad="38100" dist="23000" rotWithShape="0">
            <a:srgbClr val="000000">
              <a:alpha val="4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rgbClr val="7A7A7A"/>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A7A7A"/>
      </a:accent1>
      <a:accent2>
        <a:srgbClr val="F5C201"/>
      </a:accent2>
      <a:accent3>
        <a:srgbClr val="526DB0"/>
      </a:accent3>
      <a:accent4>
        <a:srgbClr val="989AAC"/>
      </a:accent4>
      <a:accent5>
        <a:srgbClr val="DC5924"/>
      </a:accent5>
      <a:accent6>
        <a:srgbClr val="B4B39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rotWithShape="0">
              <a:srgbClr val="000000">
                <a:alpha val="40000"/>
              </a:srgbClr>
            </a:outerShdw>
          </a:effectLst>
        </a:effectStyle>
        <a:effectStyle>
          <a:effectLst>
            <a:outerShdw blurRad="38100" dist="23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rgbClr val="7A7A7A"/>
          </a:solidFill>
          <a:prstDash val="solid"/>
          <a:bevel/>
        </a:ln>
        <a:effectLst>
          <a:outerShdw blurRad="38100" dist="23000" rotWithShape="0">
            <a:srgbClr val="000000">
              <a:alpha val="4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rgbClr val="7A7A7A"/>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1793</Words>
  <Application>Microsoft Office PowerPoint</Application>
  <PresentationFormat>On-screen Show (4:3)</PresentationFormat>
  <Paragraphs>790</Paragraphs>
  <Slides>39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Bodoni SvtyTwo ITC TT-Bold</vt:lpstr>
      <vt:lpstr>Calibri</vt:lpstr>
      <vt:lpstr>Comic Sans MS</vt:lpstr>
      <vt:lpstr>Courier New</vt:lpstr>
      <vt:lpstr>Helvetica Neue</vt:lpstr>
      <vt:lpstr>Perpetua</vt:lpstr>
      <vt:lpstr>Default</vt:lpstr>
      <vt:lpstr>CS 115: COMPUTING FOR The Socio-Techno Web</vt:lpstr>
      <vt:lpstr>Why do you need Cryptography?</vt:lpstr>
      <vt:lpstr>PowerPoint Presentation</vt:lpstr>
      <vt:lpstr> </vt:lpstr>
      <vt:lpstr>The Stakes Rise After 9/11</vt:lpstr>
      <vt:lpstr>A month later…</vt:lpstr>
      <vt:lpstr>(WKH IXQ DQG WKH IHDU RI…)  FUBSWRJUDSKB LQ WKH VRFLDO ZHE HUD</vt:lpstr>
      <vt:lpstr>Caesar cipher</vt:lpstr>
      <vt:lpstr>Still in use fairly recently…</vt:lpstr>
      <vt:lpstr>Can you do better than Caesar?</vt:lpstr>
      <vt:lpstr>PowerPoint Presentation</vt:lpstr>
      <vt:lpstr>Letter Frequencies can break substitution ciphers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Substitution ciphers</vt:lpstr>
      <vt:lpstr>Introducing…</vt:lpstr>
      <vt:lpstr>Private key </vt:lpstr>
      <vt:lpstr>The Solution…</vt:lpstr>
      <vt:lpstr>We’ll look at a few private key encryptions….</vt:lpstr>
      <vt:lpstr>Private key </vt:lpstr>
      <vt:lpstr>Substitution cipher  cracked in 850</vt:lpstr>
      <vt:lpstr>Mary Stuart did not know  in 1587</vt:lpstr>
      <vt:lpstr>Vigenère Encryption: Better!</vt:lpstr>
      <vt:lpstr>Vigenère: The Tabula Recta</vt:lpstr>
      <vt:lpstr>PowerPoint Presentation</vt:lpstr>
      <vt:lpstr>Breaking Vigenère – (1)</vt:lpstr>
      <vt:lpstr>Breaking Vigenère – (2)</vt:lpstr>
      <vt:lpstr>But it was still considered “new” in 1917</vt:lpstr>
      <vt:lpstr>Cryptologic lessons</vt:lpstr>
      <vt:lpstr>The Enigma Machine</vt:lpstr>
      <vt:lpstr>DES:  The Data Encryption Standard</vt:lpstr>
      <vt:lpstr>One-Time Pad:  Key is as long as the plaintext!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115: COMPUTING FOR The Socio-Techno Web</dc:title>
  <cp:lastModifiedBy>start</cp:lastModifiedBy>
  <cp:revision>1</cp:revision>
  <dcterms:modified xsi:type="dcterms:W3CDTF">2018-11-29T18:33:09Z</dcterms:modified>
</cp:coreProperties>
</file>