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97" r:id="rId3"/>
    <p:sldId id="315" r:id="rId4"/>
    <p:sldId id="316" r:id="rId5"/>
    <p:sldId id="264" r:id="rId6"/>
    <p:sldId id="324" r:id="rId7"/>
    <p:sldId id="317" r:id="rId8"/>
    <p:sldId id="305" r:id="rId9"/>
    <p:sldId id="306" r:id="rId10"/>
    <p:sldId id="307" r:id="rId11"/>
    <p:sldId id="310" r:id="rId12"/>
    <p:sldId id="309" r:id="rId13"/>
    <p:sldId id="314" r:id="rId14"/>
    <p:sldId id="311" r:id="rId15"/>
    <p:sldId id="313" r:id="rId16"/>
    <p:sldId id="312" r:id="rId17"/>
    <p:sldId id="318" r:id="rId18"/>
    <p:sldId id="322" r:id="rId19"/>
    <p:sldId id="319" r:id="rId20"/>
    <p:sldId id="320" r:id="rId21"/>
    <p:sldId id="323" r:id="rId22"/>
  </p:sldIdLst>
  <p:sldSz cx="9144000" cy="6858000" type="screen4x3"/>
  <p:notesSz cx="6858000" cy="9144000"/>
  <p:defaultTextStyle>
    <a:lvl1pPr defTabSz="457200">
      <a:defRPr>
        <a:latin typeface="Arial"/>
        <a:ea typeface="Arial"/>
        <a:cs typeface="Arial"/>
        <a:sym typeface="Arial"/>
      </a:defRPr>
    </a:lvl1pPr>
    <a:lvl2pPr indent="457200" defTabSz="457200">
      <a:defRPr>
        <a:latin typeface="Arial"/>
        <a:ea typeface="Arial"/>
        <a:cs typeface="Arial"/>
        <a:sym typeface="Arial"/>
      </a:defRPr>
    </a:lvl2pPr>
    <a:lvl3pPr indent="914400" defTabSz="457200">
      <a:defRPr>
        <a:latin typeface="Arial"/>
        <a:ea typeface="Arial"/>
        <a:cs typeface="Arial"/>
        <a:sym typeface="Arial"/>
      </a:defRPr>
    </a:lvl3pPr>
    <a:lvl4pPr indent="1371600" defTabSz="457200">
      <a:defRPr>
        <a:latin typeface="Arial"/>
        <a:ea typeface="Arial"/>
        <a:cs typeface="Arial"/>
        <a:sym typeface="Arial"/>
      </a:defRPr>
    </a:lvl4pPr>
    <a:lvl5pPr indent="1828800" defTabSz="457200">
      <a:defRPr>
        <a:latin typeface="Arial"/>
        <a:ea typeface="Arial"/>
        <a:cs typeface="Arial"/>
        <a:sym typeface="Arial"/>
      </a:defRPr>
    </a:lvl5pPr>
    <a:lvl6pPr indent="2286000" defTabSz="457200">
      <a:defRPr>
        <a:latin typeface="Arial"/>
        <a:ea typeface="Arial"/>
        <a:cs typeface="Arial"/>
        <a:sym typeface="Arial"/>
      </a:defRPr>
    </a:lvl6pPr>
    <a:lvl7pPr indent="2743200" defTabSz="457200">
      <a:defRPr>
        <a:latin typeface="Arial"/>
        <a:ea typeface="Arial"/>
        <a:cs typeface="Arial"/>
        <a:sym typeface="Arial"/>
      </a:defRPr>
    </a:lvl7pPr>
    <a:lvl8pPr indent="3200400" defTabSz="457200">
      <a:defRPr>
        <a:latin typeface="Arial"/>
        <a:ea typeface="Arial"/>
        <a:cs typeface="Arial"/>
        <a:sym typeface="Arial"/>
      </a:defRPr>
    </a:lvl8pPr>
    <a:lvl9pPr indent="3657600" defTabSz="457200"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6D6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3E3"/>
          </a:solidFill>
        </a:fill>
      </a:tcStyle>
    </a:wholeTbl>
    <a:band2H>
      <a:tcTxStyle/>
      <a:tcStyle>
        <a:tcBdr/>
        <a:fill>
          <a:solidFill>
            <a:srgbClr val="E9EAF2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E4DB"/>
          </a:solidFill>
        </a:fill>
      </a:tcStyle>
    </a:wholeTbl>
    <a:band2H>
      <a:tcTxStyle/>
      <a:tcStyle>
        <a:tcBdr/>
        <a:fill>
          <a:solidFill>
            <a:srgbClr val="F2F2EE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A7A7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A7A7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58497"/>
  </p:normalViewPr>
  <p:slideViewPr>
    <p:cSldViewPr snapToGrid="0">
      <p:cViewPr varScale="1">
        <p:scale>
          <a:sx n="39" d="100"/>
          <a:sy n="39" d="100"/>
        </p:scale>
        <p:origin x="1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image source: http://www.igenii.com/blog/Social%20Media/social-media/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twitter.com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http://www.worthofweb.com/blog/case-study-this-revolution-will-be-tweeted/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http://foxwoodonlinemarketing.typepad.com/my-blog/social-media/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ECCBBF-7CB7-DF45-8FD9-ABEAD291FCFD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45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10B62F-624E-1B4E-BBC0-D12FD7F72312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0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06A52A-5BBB-A549-B9E0-03A76B02ED91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6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95906-1168-0846-B5A0-059927E4EB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3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4C4A8F-1BBB-F14A-BA61-AF6B60676A85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95906-1168-0846-B5A0-059927E4EB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7D61DE-3B09-364D-A1B9-E63B62794F4B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8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E1700F-B2D3-5744-9FD6-39301177B351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crucial invention was the concept of 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one-way computation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—a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compu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with two important properties: It can be done quickly, but it can’t be undone quickly. To be more precise, the computation quickly combines two numbers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x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to produce a third number, which we’ll call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x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∗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If you know the value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x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∗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there is no quick way to figure out what value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was used to produce it, even if you also know the value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That is, if you know the values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x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and the result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the only way to find a value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so that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z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=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x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∗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is trial and error search. Such an exhaustive search would take time that grows exponentially with the number of digits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—practically impossible, for numbers of a few hundred digits.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Diffie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Hellman’s one- way computation also has an important third property: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x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∗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) ∗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z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always pro-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duces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the same result as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x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∗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) ∗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Exploiting this difference in computational effort was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Diffie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Hellman,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Merkle’s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breakthrough. They showed how to create shared secret keys, with- out requiring secure channels. </a:t>
            </a:r>
            <a:endParaRPr lang="en-US" dirty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87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Suppose Alice wants to have a way for anyone in the world to send her encrypted messages that only she can decrypt. She can do this with a small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variation of the key-agreement protocol. All the computations are the same as in the key agreement protocol, except they take place in a slightly differ-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order.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Alice picks a secret key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and computes the corresponding public key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She publishes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 a directory.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If Bob (or anyone) now wants to send Alice an encrypted message, he gets Alice’s public key from the directory. Next, he picks his own secret key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and computes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as before. He also uses Alice’s public key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from the directory to compute an encryption key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just as with the key-agreement protocol: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=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∗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Bob uses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as a key to encrypt a message to Alice, and he sends Alice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ciphertext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along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Because he uses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only once,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is like a one- time pad.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When Alice receives Bob’s encrypted message, she takes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 came with message, together with her secret key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just as in the key agreement protocol, and com-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putesthesame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=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∗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.Alicenowuses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as the key for decrypting the message. Eve can’t decrypt it, because she doesn’t know the secret keys. </a:t>
            </a:r>
            <a:endParaRPr lang="en-US" dirty="0"/>
          </a:p>
          <a:p>
            <a:endParaRPr lang="en-US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 public-key encryption,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anyone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can send encrypted mail to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anyone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over an insecure, publicly exposed communication path. The only thing on which they need to agree is to use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Diffie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-Hellman-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Merkle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method—and knowing that is of no use to an adversary trying to decipher an intercepted message.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anyone can encrypt a message, but only the person with the secret key can decrypt it. </a:t>
            </a:r>
            <a:endParaRPr lang="en-US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Diffie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Hellman introduced the concept of digital signatures in their 1976 paper. They suggested an approach to designing signatures, but they did not present a concrete method. The problem of devising a practical digital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signa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scheme was left as a challenge to the computer science community.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challenge was met in 1977 by Ron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Rivest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Shamir, and Len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Adleman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of the MIT Laboratory for Computer Science. Not only was the RSA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Rivest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-Shamir-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Adleman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) algorithm a practical digital signature scheme, but it could also be used for confidential messaging. With RSA, each person generates a pair of keys—a public key and a secret key. We’ll again call Alice’s public key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and her secret key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The public and private keys are inverses: If you transform a value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then transforming the result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recovers the original value. If you transform a value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then transforming the result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recovers the original value.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Here’s how RSA key pairs are used. People publish their public keys and keep their secret keys to themselves. If Bob wants to send Alice a message, he picks a standard algorithm such as DES and a key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and transforms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using Alice’s public key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Alice transforms the result using her secret key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to recover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As with all public-key encryption, only Alice knows her secret key, so only Alice can recover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and decrypt the message. </a:t>
            </a:r>
            <a:endParaRPr lang="en-US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95906-1168-0846-B5A0-059927E4EBD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24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7C8CDC-B241-254E-8215-B1E7FAB3D653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1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9001125" y="4846637"/>
            <a:ext cx="142875" cy="2011362"/>
          </a:xfrm>
          <a:prstGeom prst="rect">
            <a:avLst/>
          </a:prstGeom>
          <a:solidFill>
            <a:srgbClr val="D1282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57200" y="228598"/>
            <a:ext cx="7772400" cy="457200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800" spc="-79">
                <a:solidFill>
                  <a:srgbClr val="000000"/>
                </a:solidFill>
              </a:defRPr>
            </a:lvl1pPr>
          </a:lstStyle>
          <a:p>
            <a:pPr lvl="0">
              <a:defRPr sz="1800" cap="none" spc="0"/>
            </a:pPr>
            <a:r>
              <a:rPr sz="8800" cap="all" spc="-79"/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6858000" cy="2057400"/>
          </a:xfrm>
          <a:prstGeom prst="rect">
            <a:avLst/>
          </a:prstGeom>
        </p:spPr>
        <p:txBody>
          <a:bodyPr/>
          <a:lstStyle>
            <a:lvl1pPr>
              <a:defRPr b="0" cap="all" spc="12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000" cap="all" spc="120">
                <a:solidFill>
                  <a:srgbClr val="D1282E"/>
                </a:solidFill>
              </a:rPr>
              <a:t>Click to edit Master subtitle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600" cap="all" spc="-60">
                <a:solidFill>
                  <a:srgbClr val="D1282E"/>
                </a:solidFill>
              </a:rPr>
              <a:t>Click to edit Master title style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000" b="1"/>
              <a:t>Click to edit Master text styles</a:t>
            </a:r>
          </a:p>
          <a:p>
            <a:pPr lvl="1">
              <a:defRPr sz="1800" b="0"/>
            </a:pPr>
            <a:r>
              <a:rPr sz="2000" b="1"/>
              <a:t>Second level</a:t>
            </a:r>
          </a:p>
          <a:p>
            <a:pPr lvl="2">
              <a:defRPr sz="1800" b="0"/>
            </a:pPr>
            <a:r>
              <a:rPr sz="2000" b="1"/>
              <a:t>Third level</a:t>
            </a:r>
          </a:p>
          <a:p>
            <a:pPr lvl="3">
              <a:defRPr sz="1800" b="0"/>
            </a:pPr>
            <a:r>
              <a:rPr sz="2000" b="1"/>
              <a:t>Fourth level</a:t>
            </a:r>
          </a:p>
          <a:p>
            <a:pPr lvl="4">
              <a:defRPr sz="1800" b="0"/>
            </a:pPr>
            <a:r>
              <a:rPr sz="2000" b="1"/>
              <a:t>Fifth level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237162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600" cap="all" spc="-60">
                <a:solidFill>
                  <a:srgbClr val="D1282E"/>
                </a:solidFill>
              </a:rPr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5105400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000" b="1"/>
              <a:t>Click to edit Master text styles</a:t>
            </a:r>
          </a:p>
          <a:p>
            <a:pPr lvl="1">
              <a:defRPr sz="1800" b="0"/>
            </a:pPr>
            <a:r>
              <a:rPr sz="2000" b="1"/>
              <a:t>Second level</a:t>
            </a:r>
          </a:p>
          <a:p>
            <a:pPr lvl="2">
              <a:defRPr sz="1800" b="0"/>
            </a:pPr>
            <a:r>
              <a:rPr sz="2000" b="1"/>
              <a:t>Third level</a:t>
            </a:r>
          </a:p>
          <a:p>
            <a:pPr lvl="3">
              <a:defRPr sz="1800" b="0"/>
            </a:pPr>
            <a:r>
              <a:rPr sz="2000" b="1"/>
              <a:t>Fourth level</a:t>
            </a:r>
          </a:p>
          <a:p>
            <a:pPr lvl="4">
              <a:defRPr sz="1800" b="0"/>
            </a:pPr>
            <a:r>
              <a:rPr sz="2000" b="1"/>
              <a:t>Fifth level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1295400"/>
            <a:ext cx="7772400" cy="462597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800" spc="-79">
                <a:solidFill>
                  <a:srgbClr val="000000"/>
                </a:solidFill>
              </a:defRPr>
            </a:lvl1pPr>
          </a:lstStyle>
          <a:p>
            <a:pPr lvl="0">
              <a:defRPr sz="1800" cap="none" spc="0"/>
            </a:pPr>
            <a:r>
              <a:rPr sz="8800" cap="all" spc="-79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7772400" cy="1295401"/>
          </a:xfrm>
          <a:prstGeom prst="rect">
            <a:avLst/>
          </a:prstGeom>
        </p:spPr>
        <p:txBody>
          <a:bodyPr anchor="b"/>
          <a:lstStyle>
            <a:lvl1pPr>
              <a:defRPr b="0" cap="all" spc="12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000" cap="all" spc="120">
                <a:solidFill>
                  <a:srgbClr val="D1282E"/>
                </a:solidFill>
              </a:rPr>
              <a:t>Click to edit Master text styles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237162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600" cap="all" spc="-60">
                <a:solidFill>
                  <a:srgbClr val="D1282E"/>
                </a:solidFill>
              </a:rPr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630679" y="1574800"/>
            <a:ext cx="3291842" cy="5283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87627" indent="-21299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 lvl="0">
              <a:defRPr sz="1800" b="0"/>
            </a:pPr>
            <a:r>
              <a:rPr sz="2800" b="1"/>
              <a:t>Click to edit Master text styles</a:t>
            </a:r>
          </a:p>
          <a:p>
            <a:pPr lvl="1">
              <a:defRPr sz="1800" b="0"/>
            </a:pPr>
            <a:r>
              <a:rPr sz="2800" b="1"/>
              <a:t>Second level</a:t>
            </a:r>
          </a:p>
          <a:p>
            <a:pPr lvl="2">
              <a:defRPr sz="1800" b="0"/>
            </a:pPr>
            <a:r>
              <a:rPr sz="2800" b="1"/>
              <a:t>Third level</a:t>
            </a:r>
          </a:p>
          <a:p>
            <a:pPr lvl="3">
              <a:defRPr sz="1800" b="0"/>
            </a:pPr>
            <a:r>
              <a:rPr sz="2800" b="1"/>
              <a:t>Fourth level</a:t>
            </a:r>
          </a:p>
          <a:p>
            <a:pPr lvl="4">
              <a:defRPr sz="1800" b="0"/>
            </a:pPr>
            <a:r>
              <a:rPr sz="2800" b="1"/>
              <a:t>Fifth level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237162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600" cap="all" spc="-60">
                <a:solidFill>
                  <a:srgbClr val="D1282E"/>
                </a:solidFill>
              </a:rPr>
              <a:t>Click to edit Master title style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627632" y="1237161"/>
            <a:ext cx="3291841" cy="975369"/>
          </a:xfrm>
          <a:prstGeom prst="rect">
            <a:avLst/>
          </a:prstGeom>
        </p:spPr>
        <p:txBody>
          <a:bodyPr anchor="b"/>
          <a:lstStyle>
            <a:lvl1pPr>
              <a:defRPr sz="1800" b="0" cap="all" spc="1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cap="none" spc="0"/>
            </a:pPr>
            <a:r>
              <a:rPr cap="all" spc="100"/>
              <a:t>Click to edit Master text styles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237162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600" cap="all" spc="-60">
                <a:solidFill>
                  <a:srgbClr val="D1282E"/>
                </a:solidFill>
              </a:rPr>
              <a:t>Click to edit Master title style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575050" y="1600200"/>
            <a:ext cx="511175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280" indent="-208643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 b="0"/>
            </a:pPr>
            <a:r>
              <a:rPr sz="3200" b="1"/>
              <a:t>Click to edit Master text styles</a:t>
            </a:r>
          </a:p>
          <a:p>
            <a:pPr lvl="1">
              <a:defRPr sz="1800" b="0"/>
            </a:pPr>
            <a:r>
              <a:rPr sz="3200" b="1"/>
              <a:t>Second level</a:t>
            </a:r>
          </a:p>
          <a:p>
            <a:pPr lvl="2">
              <a:defRPr sz="1800" b="0"/>
            </a:pPr>
            <a:r>
              <a:rPr sz="3200" b="1"/>
              <a:t>Third level</a:t>
            </a:r>
          </a:p>
          <a:p>
            <a:pPr lvl="3">
              <a:defRPr sz="1800" b="0"/>
            </a:pPr>
            <a:r>
              <a:rPr sz="3200" b="1"/>
              <a:t>Fourth level</a:t>
            </a:r>
          </a:p>
          <a:p>
            <a:pPr lvl="4">
              <a:defRPr sz="1800" b="0"/>
            </a:pPr>
            <a:r>
              <a:rPr sz="3200" b="1"/>
              <a:t>Fifth level</a:t>
            </a:r>
          </a:p>
        </p:txBody>
      </p: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237162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600" cap="all" spc="-60">
                <a:solidFill>
                  <a:srgbClr val="D1282E"/>
                </a:solidFill>
              </a:rPr>
              <a:t>Click to edit Master title style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9001125" y="4846637"/>
            <a:ext cx="142875" cy="2011362"/>
          </a:xfrm>
          <a:prstGeom prst="rect">
            <a:avLst/>
          </a:prstGeom>
          <a:solidFill>
            <a:srgbClr val="D1282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57150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>
              <a:defRPr sz="1800" b="0"/>
            </a:pPr>
            <a:r>
              <a:rPr sz="1600" b="1"/>
              <a:t>Click to edit Master text styles</a:t>
            </a:r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200" cap="all" spc="-60">
                <a:solidFill>
                  <a:srgbClr val="D1282E"/>
                </a:solidFill>
              </a:rPr>
              <a:t>Click to edit Master title style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237162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600" cap="all" spc="-60">
                <a:solidFill>
                  <a:srgbClr val="D1282E"/>
                </a:solidFill>
              </a:rPr>
              <a:t>Click to edit Master title style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5105400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000" b="1"/>
              <a:t>Click to edit Master text styles</a:t>
            </a:r>
          </a:p>
          <a:p>
            <a:pPr lvl="1">
              <a:defRPr sz="1800" b="0"/>
            </a:pPr>
            <a:r>
              <a:rPr sz="2000" b="1"/>
              <a:t>Second level</a:t>
            </a:r>
          </a:p>
          <a:p>
            <a:pPr lvl="2">
              <a:defRPr sz="1800" b="0"/>
            </a:pPr>
            <a:r>
              <a:rPr sz="2000" b="1"/>
              <a:t>Third level</a:t>
            </a:r>
          </a:p>
          <a:p>
            <a:pPr lvl="3">
              <a:defRPr sz="1800" b="0"/>
            </a:pPr>
            <a:r>
              <a:rPr sz="2000" b="1"/>
              <a:t>Fourth level</a:t>
            </a:r>
          </a:p>
          <a:p>
            <a:pPr lvl="4">
              <a:defRPr sz="1800" b="0"/>
            </a:pPr>
            <a:r>
              <a:rPr sz="2000" b="1"/>
              <a:t>Fifth level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rgbClr val="D1282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126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600" cap="all" spc="-60">
                <a:solidFill>
                  <a:srgbClr val="D1282E"/>
                </a:solidFill>
              </a:rPr>
              <a:t>Click to edit Master title style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 b="0"/>
            </a:pPr>
            <a:r>
              <a:rPr sz="2000" b="1"/>
              <a:t>Click to edit Master text styles</a:t>
            </a:r>
          </a:p>
          <a:p>
            <a:pPr lvl="1">
              <a:defRPr sz="1800" b="0"/>
            </a:pPr>
            <a:r>
              <a:rPr sz="2000" b="1"/>
              <a:t>Second level</a:t>
            </a:r>
          </a:p>
          <a:p>
            <a:pPr lvl="2">
              <a:defRPr sz="1800" b="0"/>
            </a:pPr>
            <a:r>
              <a:rPr sz="2000" b="1"/>
              <a:t>Third level</a:t>
            </a:r>
          </a:p>
          <a:p>
            <a:pPr lvl="3">
              <a:defRPr sz="1800" b="0"/>
            </a:pPr>
            <a:r>
              <a:rPr sz="2000" b="1"/>
              <a:t>Fourth level</a:t>
            </a:r>
          </a:p>
          <a:p>
            <a:pPr lvl="4">
              <a:defRPr sz="1800" b="0"/>
            </a:pPr>
            <a:r>
              <a:rPr sz="2000" b="1"/>
              <a:t>Fifth level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 rot="16200000">
            <a:off x="8227218" y="5849684"/>
            <a:ext cx="1316039" cy="437069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2400" b="1">
                <a:solidFill>
                  <a:srgbClr val="D1282E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>
        <a:defRPr sz="3600" cap="all" spc="-6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1pPr>
      <a:lvl2pPr>
        <a:defRPr sz="3600" cap="all" spc="-6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2pPr>
      <a:lvl3pPr>
        <a:defRPr sz="3600" cap="all" spc="-6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3pPr>
      <a:lvl4pPr>
        <a:defRPr sz="3600" cap="all" spc="-6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4pPr>
      <a:lvl5pPr>
        <a:defRPr sz="3600" cap="all" spc="-6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5pPr>
      <a:lvl6pPr indent="457200">
        <a:defRPr sz="3600" cap="all" spc="-6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6pPr>
      <a:lvl7pPr indent="914400">
        <a:defRPr sz="3600" cap="all" spc="-6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7pPr>
      <a:lvl8pPr indent="1371600">
        <a:defRPr sz="3600" cap="all" spc="-6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8pPr>
      <a:lvl9pPr indent="1828800">
        <a:defRPr sz="3600" cap="all" spc="-6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9pPr>
    </p:titleStyle>
    <p:bodyStyle>
      <a:lvl1pPr>
        <a:spcBef>
          <a:spcPts val="600"/>
        </a:spcBef>
        <a:defRPr sz="2000" b="1">
          <a:latin typeface="Arial"/>
          <a:ea typeface="Arial"/>
          <a:cs typeface="Arial"/>
          <a:sym typeface="Arial"/>
        </a:defRPr>
      </a:lvl1pPr>
      <a:lvl2pPr marL="457200" indent="-182562">
        <a:spcBef>
          <a:spcPts val="600"/>
        </a:spcBef>
        <a:buSzPct val="100000"/>
        <a:buChar char="•"/>
        <a:defRPr sz="2000" b="1">
          <a:latin typeface="Arial"/>
          <a:ea typeface="Arial"/>
          <a:cs typeface="Arial"/>
          <a:sym typeface="Arial"/>
        </a:defRPr>
      </a:lvl2pPr>
      <a:lvl3pPr marL="1168400" indent="-254000">
        <a:spcBef>
          <a:spcPts val="600"/>
        </a:spcBef>
        <a:buSzPct val="100000"/>
        <a:buChar char="•"/>
        <a:defRPr sz="2000" b="1">
          <a:latin typeface="Arial"/>
          <a:ea typeface="Arial"/>
          <a:cs typeface="Arial"/>
          <a:sym typeface="Arial"/>
        </a:defRPr>
      </a:lvl3pPr>
      <a:lvl4pPr marL="1625600" indent="-254000">
        <a:spcBef>
          <a:spcPts val="600"/>
        </a:spcBef>
        <a:buSzPct val="100000"/>
        <a:buChar char="•"/>
        <a:defRPr sz="2000" b="1">
          <a:latin typeface="Arial"/>
          <a:ea typeface="Arial"/>
          <a:cs typeface="Arial"/>
          <a:sym typeface="Arial"/>
        </a:defRPr>
      </a:lvl4pPr>
      <a:lvl5pPr marL="2082800" indent="-254000">
        <a:spcBef>
          <a:spcPts val="600"/>
        </a:spcBef>
        <a:buSzPct val="100000"/>
        <a:buChar char="•"/>
        <a:defRPr sz="2000" b="1">
          <a:latin typeface="Arial"/>
          <a:ea typeface="Arial"/>
          <a:cs typeface="Arial"/>
          <a:sym typeface="Arial"/>
        </a:defRPr>
      </a:lvl5pPr>
      <a:lvl6pPr marL="2571750" indent="-285750">
        <a:spcBef>
          <a:spcPts val="600"/>
        </a:spcBef>
        <a:buSzPct val="100000"/>
        <a:buChar char="•"/>
        <a:defRPr sz="2000" b="1">
          <a:latin typeface="Arial"/>
          <a:ea typeface="Arial"/>
          <a:cs typeface="Arial"/>
          <a:sym typeface="Arial"/>
        </a:defRPr>
      </a:lvl6pPr>
      <a:lvl7pPr marL="3028950" indent="-285750">
        <a:spcBef>
          <a:spcPts val="600"/>
        </a:spcBef>
        <a:buSzPct val="100000"/>
        <a:buChar char="•"/>
        <a:defRPr sz="2000" b="1">
          <a:latin typeface="Arial"/>
          <a:ea typeface="Arial"/>
          <a:cs typeface="Arial"/>
          <a:sym typeface="Arial"/>
        </a:defRPr>
      </a:lvl7pPr>
      <a:lvl8pPr marL="3486150" indent="-285750">
        <a:spcBef>
          <a:spcPts val="600"/>
        </a:spcBef>
        <a:buSzPct val="100000"/>
        <a:buChar char="•"/>
        <a:defRPr sz="2000" b="1">
          <a:latin typeface="Arial"/>
          <a:ea typeface="Arial"/>
          <a:cs typeface="Arial"/>
          <a:sym typeface="Arial"/>
        </a:defRPr>
      </a:lvl8pPr>
      <a:lvl9pPr marL="3943350" indent="-285750">
        <a:spcBef>
          <a:spcPts val="600"/>
        </a:spcBef>
        <a:buSzPct val="100000"/>
        <a:buChar char="•"/>
        <a:defRPr sz="2000" b="1">
          <a:latin typeface="Arial"/>
          <a:ea typeface="Arial"/>
          <a:cs typeface="Arial"/>
          <a:sym typeface="Arial"/>
        </a:defRPr>
      </a:lvl9pPr>
    </p:bodyStyle>
    <p:otherStyle>
      <a:lvl1pPr defTabSz="457200">
        <a:defRPr sz="2400" b="1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defTabSz="457200">
        <a:defRPr sz="2400" b="1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defTabSz="457200">
        <a:defRPr sz="2400" b="1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defTabSz="457200">
        <a:defRPr sz="2400" b="1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defTabSz="457200">
        <a:defRPr sz="2400" b="1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defTabSz="457200">
        <a:defRPr sz="2400" b="1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defTabSz="457200">
        <a:defRPr sz="2400" b="1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defTabSz="457200">
        <a:defRPr sz="2400" b="1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defTabSz="457200">
        <a:defRPr sz="2400" b="1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304799" y="4572000"/>
            <a:ext cx="7265990" cy="933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77240">
              <a:defRPr sz="2380" spc="-85"/>
            </a:lvl1pPr>
          </a:lstStyle>
          <a:p>
            <a:pPr lvl="0">
              <a:defRPr sz="1800" cap="none" spc="0"/>
            </a:pPr>
            <a:r>
              <a:rPr sz="2380" cap="all" spc="-85"/>
              <a:t>CS 115: COMPUTING FOR The Socio-Techno Web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838200" y="5562600"/>
            <a:ext cx="7467600" cy="922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32104">
              <a:lnSpc>
                <a:spcPct val="90000"/>
              </a:lnSpc>
              <a:defRPr sz="2548" spc="91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548" cap="all" spc="91">
                <a:solidFill>
                  <a:srgbClr val="D1282E"/>
                </a:solidFill>
              </a:rPr>
              <a:t>Cryptography and Cryptanalysis</a:t>
            </a:r>
          </a:p>
        </p:txBody>
      </p:sp>
      <p:pic>
        <p:nvPicPr>
          <p:cNvPr id="61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075" y="533400"/>
            <a:ext cx="4098925" cy="3551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5825" y="533400"/>
            <a:ext cx="1884364" cy="1223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5825" y="2424113"/>
            <a:ext cx="1928814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04025" y="2681288"/>
            <a:ext cx="2035175" cy="140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04025" y="280988"/>
            <a:ext cx="2143125" cy="2143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62D9-C857-4E02-B2FA-7953C83F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mix your secret color with the public color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5AC81-0355-4F39-86F0-E1762DA00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2" y="2492667"/>
            <a:ext cx="7480678" cy="42027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B84D75-E38F-4963-AF49-79BEDC3B9311}"/>
              </a:ext>
            </a:extLst>
          </p:cNvPr>
          <p:cNvSpPr/>
          <p:nvPr/>
        </p:nvSpPr>
        <p:spPr>
          <a:xfrm>
            <a:off x="279133" y="5825917"/>
            <a:ext cx="3465094" cy="408620"/>
          </a:xfrm>
          <a:prstGeom prst="roundRect">
            <a:avLst/>
          </a:prstGeom>
          <a:solidFill>
            <a:srgbClr val="FFFFFF"/>
          </a:solidFill>
          <a:ln w="28575" cap="flat">
            <a:solidFill>
              <a:srgbClr val="7A7A7A"/>
            </a:solidFill>
            <a:prstDash val="solid"/>
            <a:bevel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This mixture is your 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public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key!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BB5CBC-F078-4F36-B7C1-D1AAD4932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5105400"/>
          </a:xfrm>
        </p:spPr>
        <p:txBody>
          <a:bodyPr/>
          <a:lstStyle/>
          <a:p>
            <a:r>
              <a:rPr lang="en-US" dirty="0"/>
              <a:t>Make sure it is in equal parts</a:t>
            </a:r>
          </a:p>
          <a:p>
            <a:r>
              <a:rPr lang="en-US" dirty="0"/>
              <a:t>Keep one of your 3 pieces unmixed.  Mix the other two.</a:t>
            </a:r>
          </a:p>
        </p:txBody>
      </p:sp>
    </p:spTree>
    <p:extLst>
      <p:ext uri="{BB962C8B-B14F-4D97-AF65-F5344CB8AC3E}">
        <p14:creationId xmlns:p14="http://schemas.microsoft.com/office/powerpoint/2010/main" val="1663756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5402-94A3-4786-8F2A-5BCF2234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send your mixture to the other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0B4B8-03EB-4506-8DFF-A1494632B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the “network”---meaning through Eve!</a:t>
            </a:r>
          </a:p>
          <a:p>
            <a:endParaRPr lang="en-US" dirty="0"/>
          </a:p>
          <a:p>
            <a:r>
              <a:rPr lang="en-US" dirty="0"/>
              <a:t>Eve can see the mixture (and take a piece)</a:t>
            </a:r>
          </a:p>
          <a:p>
            <a:endParaRPr lang="en-US" dirty="0"/>
          </a:p>
          <a:p>
            <a:r>
              <a:rPr lang="en-US" dirty="0"/>
              <a:t>She can’t add to the mixture or modify it</a:t>
            </a:r>
          </a:p>
        </p:txBody>
      </p:sp>
    </p:spTree>
    <p:extLst>
      <p:ext uri="{BB962C8B-B14F-4D97-AF65-F5344CB8AC3E}">
        <p14:creationId xmlns:p14="http://schemas.microsoft.com/office/powerpoint/2010/main" val="982667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7497-F32D-406C-B0A1-3E160692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5438"/>
            <a:ext cx="7620000" cy="1237162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4: combine the other group’s mixture with your secret mixture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EE42C-8ED4-442D-BA3B-63A4A355E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52312"/>
            <a:ext cx="7620000" cy="4605688"/>
          </a:xfrm>
        </p:spPr>
        <p:txBody>
          <a:bodyPr/>
          <a:lstStyle/>
          <a:p>
            <a:r>
              <a:rPr lang="en-US" dirty="0"/>
              <a:t>What does your mixture consist of now?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 part your secret mixture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 part the other group’s secret mixture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 part the public color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The other group has the same final mixture!</a:t>
            </a:r>
          </a:p>
        </p:txBody>
      </p:sp>
    </p:spTree>
    <p:extLst>
      <p:ext uri="{BB962C8B-B14F-4D97-AF65-F5344CB8AC3E}">
        <p14:creationId xmlns:p14="http://schemas.microsoft.com/office/powerpoint/2010/main" val="381070968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2F12-0208-4FB1-ABEA-1AD1ABA3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of what we did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CE80A-1F58-4C9A-8582-DBE32BEE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2" y="1373354"/>
            <a:ext cx="35718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85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B26D-4758-4EF3-B246-E0F1ED22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7A989-A95D-49EB-9799-C39E1EC3E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Create a secret color</a:t>
            </a:r>
          </a:p>
          <a:p>
            <a:pPr marL="457200" indent="-457200">
              <a:buAutoNum type="arabicPeriod"/>
            </a:pPr>
            <a:r>
              <a:rPr lang="en-US" dirty="0"/>
              <a:t>Mix your secret color with the public color</a:t>
            </a:r>
          </a:p>
          <a:p>
            <a:pPr marL="800100" lvl="1" indent="-342900"/>
            <a:r>
              <a:rPr lang="en-US" dirty="0"/>
              <a:t>(this is your public key)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Send this public key mixture to the other group</a:t>
            </a:r>
          </a:p>
          <a:p>
            <a:pPr marL="914400" lvl="1" indent="-457200"/>
            <a:r>
              <a:rPr lang="en-US" dirty="0"/>
              <a:t>Eve can steal some!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Receive the other group’s mixture.  Combine it with your secret color.</a:t>
            </a:r>
          </a:p>
        </p:txBody>
      </p:sp>
    </p:spTree>
    <p:extLst>
      <p:ext uri="{BB962C8B-B14F-4D97-AF65-F5344CB8AC3E}">
        <p14:creationId xmlns:p14="http://schemas.microsoft.com/office/powerpoint/2010/main" val="112786443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AC49-2290-49E6-8CFF-1A75878A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 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B361D-C534-444D-B175-4491E51CB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Instead of colors, we have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Rather than mixing, we use “modular exponentiation”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raise to a power and then take a modulo (like % in </a:t>
            </a:r>
            <a:r>
              <a:rPr lang="en-US" dirty="0" err="1"/>
              <a:t>Javascript</a:t>
            </a:r>
            <a:r>
              <a:rPr lang="en-US" dirty="0"/>
              <a:t>)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Diffie-Hellman was the first public “key exchange” system.  It works </a:t>
            </a:r>
            <a:r>
              <a:rPr lang="en-US" i="1" dirty="0"/>
              <a:t>exactly</a:t>
            </a:r>
            <a:r>
              <a:rPr lang="en-US" dirty="0"/>
              <a:t> like our class activity, with these changes!</a:t>
            </a:r>
          </a:p>
        </p:txBody>
      </p:sp>
    </p:spTree>
    <p:extLst>
      <p:ext uri="{BB962C8B-B14F-4D97-AF65-F5344CB8AC3E}">
        <p14:creationId xmlns:p14="http://schemas.microsoft.com/office/powerpoint/2010/main" val="4529295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2479-0C00-4D0C-A0F2-23BAF21B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B3553-FBD6-42CC-B31C-AA0938683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Can’t unmix paint!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Even though Eve knows that what you sent was a combination of your secret color, mixed with the public color, she can’t “unmix” it to get your secret color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Does anyone have ideas for what Eve can do to try to get the shared secret mixture?  Do they work?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348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Instead of paint: </a:t>
            </a:r>
            <a:br>
              <a:rPr lang="en-US" sz="3200" dirty="0"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One-Way Computation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503363"/>
            <a:ext cx="8534400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Easy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 compute, 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Hard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 reverse computation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Easy: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is 28487532223 </a:t>
            </a:r>
            <a:r>
              <a:rPr lang="en-US" sz="1800" dirty="0">
                <a:latin typeface="Calibri" charset="0"/>
                <a:ea typeface="ＭＳ ゴシック" charset="0"/>
                <a:cs typeface="ＭＳ ゴシック" charset="0"/>
              </a:rPr>
              <a:t>*</a:t>
            </a:r>
            <a:r>
              <a:rPr lang="en-US" sz="1400" dirty="0">
                <a:latin typeface="Calibri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72342452989?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Easy on a computer -- about 100 digit-by-digit multiplications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Hard: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are the factors of </a:t>
            </a:r>
            <a:r>
              <a:rPr lang="en-US" dirty="0">
                <a:latin typeface="Calibri" charset="0"/>
                <a:ea typeface="ＭＳ Ｐゴシック" charset="0"/>
              </a:rPr>
              <a:t>206085796112139733547?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Seems to require vast numbers of trial divisions</a:t>
            </a:r>
            <a:br>
              <a:rPr lang="en-US" sz="1800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NOTE: https does not use simple multiplication, 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 uses exponentiation in modulo arithmetic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21050" y="5738813"/>
            <a:ext cx="292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f(a) = q</a:t>
            </a:r>
            <a:r>
              <a:rPr lang="en-US" sz="2800" i="1" baseline="30000"/>
              <a:t>a</a:t>
            </a:r>
            <a:r>
              <a:rPr lang="en-US" sz="2800" i="1"/>
              <a:t> </a:t>
            </a:r>
            <a:r>
              <a:rPr lang="en-US" sz="2800"/>
              <a:t> (mod </a:t>
            </a:r>
            <a:r>
              <a:rPr lang="en-US" sz="2800" i="1"/>
              <a:t>p</a:t>
            </a:r>
            <a:r>
              <a:rPr lang="en-US" sz="280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94211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Our  friends…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strike="sngStrike" dirty="0"/>
              <a:t>Alice and Bob “meet” somewhere</a:t>
            </a:r>
          </a:p>
        </p:txBody>
      </p:sp>
      <p:pic>
        <p:nvPicPr>
          <p:cNvPr id="5" name="Picture 4" descr="bo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2271713"/>
            <a:ext cx="21526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li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47925"/>
            <a:ext cx="2032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1" descr="blueke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5000" y="41544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" descr="redke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35488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Box 13"/>
          <p:cNvSpPr txBox="1">
            <a:spLocks noChangeArrowheads="1"/>
          </p:cNvSpPr>
          <p:nvPr/>
        </p:nvSpPr>
        <p:spPr bwMode="auto">
          <a:xfrm>
            <a:off x="1593850" y="435133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(A) PUBLIC</a:t>
            </a:r>
          </a:p>
        </p:txBody>
      </p:sp>
      <p:sp>
        <p:nvSpPr>
          <p:cNvPr id="48136" name="TextBox 14"/>
          <p:cNvSpPr txBox="1">
            <a:spLocks noChangeArrowheads="1"/>
          </p:cNvSpPr>
          <p:nvPr/>
        </p:nvSpPr>
        <p:spPr bwMode="auto">
          <a:xfrm>
            <a:off x="1593850" y="4732338"/>
            <a:ext cx="1484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(a) PRIVATE</a:t>
            </a:r>
          </a:p>
        </p:txBody>
      </p:sp>
      <p:pic>
        <p:nvPicPr>
          <p:cNvPr id="48137" name="Picture 15" descr="blueke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29388" y="397033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6" descr="redke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351338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7488238" y="4167188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(B) PUBLIC</a:t>
            </a:r>
          </a:p>
        </p:txBody>
      </p:sp>
      <p:sp>
        <p:nvSpPr>
          <p:cNvPr id="48140" name="TextBox 18"/>
          <p:cNvSpPr txBox="1">
            <a:spLocks noChangeArrowheads="1"/>
          </p:cNvSpPr>
          <p:nvPr/>
        </p:nvSpPr>
        <p:spPr bwMode="auto">
          <a:xfrm>
            <a:off x="7488238" y="4548188"/>
            <a:ext cx="1484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(b) PRIVATE</a:t>
            </a:r>
          </a:p>
        </p:txBody>
      </p:sp>
    </p:spTree>
    <p:extLst>
      <p:ext uri="{BB962C8B-B14F-4D97-AF65-F5344CB8AC3E}">
        <p14:creationId xmlns:p14="http://schemas.microsoft.com/office/powerpoint/2010/main" val="2025869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181600" y="2605088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Compute  </a:t>
            </a:r>
            <a:r>
              <a:rPr lang="en-US" sz="1800" i="1"/>
              <a:t>B = f(b)</a:t>
            </a:r>
            <a:r>
              <a:rPr lang="en-US" sz="1800"/>
              <a:t>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29718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Shout out </a:t>
            </a:r>
            <a:r>
              <a:rPr lang="en-US" sz="1800">
                <a:solidFill>
                  <a:srgbClr val="FF0000"/>
                </a:solidFill>
              </a:rPr>
              <a:t>publicly</a:t>
            </a:r>
            <a:r>
              <a:rPr lang="en-US" sz="1800"/>
              <a:t>:  </a:t>
            </a:r>
            <a:r>
              <a:rPr lang="en-US" sz="1800" i="1">
                <a:latin typeface="Times" charset="0"/>
              </a:rPr>
              <a:t>A</a:t>
            </a:r>
            <a:endParaRPr lang="en-US" sz="18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33400" y="34305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Compute </a:t>
            </a:r>
            <a:r>
              <a:rPr lang="en-US" sz="1800" i="1"/>
              <a:t>B*a</a:t>
            </a:r>
            <a:r>
              <a:rPr lang="en-US" sz="1800"/>
              <a:t> 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181600" y="34417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Compute </a:t>
            </a:r>
            <a:r>
              <a:rPr lang="en-US" sz="1800" i="1"/>
              <a:t>A*b</a:t>
            </a:r>
            <a:r>
              <a:rPr lang="en-US" sz="1800"/>
              <a:t> 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181600" y="29718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Shout out </a:t>
            </a:r>
            <a:r>
              <a:rPr lang="en-US" sz="1800">
                <a:solidFill>
                  <a:srgbClr val="FF0000"/>
                </a:solidFill>
              </a:rPr>
              <a:t>publicly</a:t>
            </a:r>
            <a:r>
              <a:rPr lang="en-US" sz="1800"/>
              <a:t>: </a:t>
            </a:r>
            <a:r>
              <a:rPr lang="en-US" sz="1800" i="1">
                <a:latin typeface="Times" charset="0"/>
              </a:rPr>
              <a:t>B</a:t>
            </a:r>
            <a:endParaRPr lang="en-US" sz="1800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2319338" y="828675"/>
            <a:ext cx="914400" cy="533400"/>
          </a:xfrm>
          <a:prstGeom prst="wedgeRoundRectCallout">
            <a:avLst>
              <a:gd name="adj1" fmla="val -43750"/>
              <a:gd name="adj2" fmla="val 69940"/>
              <a:gd name="adj3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Times" charset="0"/>
              </a:rPr>
              <a:t>A</a:t>
            </a:r>
            <a:endParaRPr lang="en-US" i="1">
              <a:latin typeface="Times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33400" y="2590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Compute  </a:t>
            </a:r>
            <a:r>
              <a:rPr lang="en-US" sz="1800" i="1"/>
              <a:t>A = f(a)</a:t>
            </a:r>
            <a:endParaRPr lang="en-US" sz="1800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533400" y="22098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Pick a </a:t>
            </a:r>
            <a:r>
              <a:rPr lang="en-US" sz="2000">
                <a:solidFill>
                  <a:srgbClr val="FF0000"/>
                </a:solidFill>
              </a:rPr>
              <a:t>secret </a:t>
            </a:r>
            <a:r>
              <a:rPr lang="en-US" sz="2000"/>
              <a:t>number </a:t>
            </a:r>
            <a:r>
              <a:rPr lang="en-US" sz="2000" i="1"/>
              <a:t>a</a:t>
            </a:r>
            <a:endParaRPr lang="en-US" sz="1800"/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5181600" y="22098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Pick a </a:t>
            </a:r>
            <a:r>
              <a:rPr lang="en-US" sz="2000">
                <a:solidFill>
                  <a:srgbClr val="FF0000"/>
                </a:solidFill>
              </a:rPr>
              <a:t>secret </a:t>
            </a:r>
            <a:r>
              <a:rPr lang="en-US" sz="2000"/>
              <a:t>number </a:t>
            </a:r>
            <a:r>
              <a:rPr lang="en-US" sz="2000" i="1"/>
              <a:t>b</a:t>
            </a:r>
            <a:endParaRPr lang="en-US" sz="2000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81000" y="4191000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Main point:  Alice and Bob have computed the same number, </a:t>
            </a:r>
            <a:br>
              <a:rPr lang="en-US" sz="2000"/>
            </a:br>
            <a:r>
              <a:rPr lang="en-US" sz="2000"/>
              <a:t>because it turns out that</a:t>
            </a:r>
            <a:br>
              <a:rPr lang="en-US" sz="2000"/>
            </a:br>
            <a:r>
              <a:rPr lang="en-US" sz="2000"/>
              <a:t>    </a:t>
            </a:r>
            <a:br>
              <a:rPr lang="en-US" sz="2000"/>
            </a:br>
            <a:r>
              <a:rPr lang="en-US" sz="2800" i="1"/>
              <a:t>B*a  = A*b</a:t>
            </a:r>
            <a:endParaRPr lang="en-US" sz="1800"/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 flipH="1">
            <a:off x="5595938" y="828675"/>
            <a:ext cx="914400" cy="533400"/>
          </a:xfrm>
          <a:prstGeom prst="wedgeRoundRectCallout">
            <a:avLst>
              <a:gd name="adj1" fmla="val -43750"/>
              <a:gd name="adj2" fmla="val 69940"/>
              <a:gd name="adj3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Times" charset="0"/>
              </a:rPr>
              <a:t>B</a:t>
            </a:r>
            <a:endParaRPr lang="en-US" i="1">
              <a:latin typeface="Times" charset="0"/>
            </a:endParaRP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1905000" y="5594350"/>
            <a:ext cx="5932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Use this number as the encryption Key (= A*b = a*B) !</a:t>
            </a:r>
          </a:p>
        </p:txBody>
      </p:sp>
      <p:sp>
        <p:nvSpPr>
          <p:cNvPr id="44045" name="Rectangle 41"/>
          <p:cNvSpPr>
            <a:spLocks noGrp="1" noChangeArrowheads="1"/>
          </p:cNvSpPr>
          <p:nvPr>
            <p:ph type="title"/>
          </p:nvPr>
        </p:nvSpPr>
        <p:spPr>
          <a:xfrm>
            <a:off x="685800" y="46182"/>
            <a:ext cx="8191500" cy="762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If you have f(a), a one-way function…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000" y="1238250"/>
            <a:ext cx="1960563" cy="898525"/>
            <a:chOff x="642938" y="1362075"/>
            <a:chExt cx="1960972" cy="898072"/>
          </a:xfrm>
        </p:grpSpPr>
        <p:sp>
          <p:nvSpPr>
            <p:cNvPr id="44050" name="Text Box 19"/>
            <p:cNvSpPr txBox="1">
              <a:spLocks noChangeArrowheads="1"/>
            </p:cNvSpPr>
            <p:nvPr/>
          </p:nvSpPr>
          <p:spPr bwMode="auto">
            <a:xfrm>
              <a:off x="642938" y="1362075"/>
              <a:ext cx="7620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Alice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(you)</a:t>
              </a:r>
            </a:p>
          </p:txBody>
        </p:sp>
        <p:pic>
          <p:nvPicPr>
            <p:cNvPr id="44051" name="Picture 21" descr="Alic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938" y="1362075"/>
              <a:ext cx="1198972" cy="89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50013" y="1352550"/>
            <a:ext cx="2187575" cy="784225"/>
            <a:chOff x="6269167" y="1238250"/>
            <a:chExt cx="2189033" cy="784225"/>
          </a:xfrm>
        </p:grpSpPr>
        <p:sp>
          <p:nvSpPr>
            <p:cNvPr id="44048" name="Text Box 16"/>
            <p:cNvSpPr txBox="1">
              <a:spLocks noChangeArrowheads="1"/>
            </p:cNvSpPr>
            <p:nvPr/>
          </p:nvSpPr>
          <p:spPr bwMode="auto">
            <a:xfrm>
              <a:off x="7310829" y="1238250"/>
              <a:ext cx="1147371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Bob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(Amazon)</a:t>
              </a:r>
            </a:p>
          </p:txBody>
        </p:sp>
        <p:pic>
          <p:nvPicPr>
            <p:cNvPr id="44049" name="Picture 23" descr="bob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167" y="1242234"/>
              <a:ext cx="1041662" cy="780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4288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utoUpdateAnimBg="0"/>
      <p:bldP spid="16392" grpId="0"/>
      <p:bldP spid="16395" grpId="0"/>
      <p:bldP spid="16397" grpId="0"/>
      <p:bldP spid="16404" grpId="0" animBg="1" autoUpdateAnimBg="0"/>
      <p:bldP spid="16407" grpId="0"/>
      <p:bldP spid="16409" grpId="0"/>
      <p:bldP spid="16412" grpId="0"/>
      <p:bldP spid="16415" grpId="0"/>
      <p:bldP spid="16419" grpId="0" animBg="1" autoUpdateAnimBg="0"/>
      <p:bldP spid="164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65DB-3D0E-46DD-A68B-6ABD490D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key encryption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9C627-6B58-4840-B33E-90DF2BE75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time pad – provably secure!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Cannot be “cracked”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But key is very big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Fast, efficient, small key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 one (?) knows how to crack</a:t>
            </a:r>
          </a:p>
        </p:txBody>
      </p:sp>
    </p:spTree>
    <p:extLst>
      <p:ext uri="{BB962C8B-B14F-4D97-AF65-F5344CB8AC3E}">
        <p14:creationId xmlns:p14="http://schemas.microsoft.com/office/powerpoint/2010/main" val="76826593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Alice and Bob can now use the shared Key for encrypted communication</a:t>
            </a:r>
            <a:endParaRPr lang="en-US" sz="1800" dirty="0">
              <a:solidFill>
                <a:srgbClr val="FF0066"/>
              </a:solidFill>
            </a:endParaRPr>
          </a:p>
        </p:txBody>
      </p:sp>
      <p:sp>
        <p:nvSpPr>
          <p:cNvPr id="46082" name="AutoShape 13"/>
          <p:cNvSpPr>
            <a:spLocks noChangeArrowheads="1"/>
          </p:cNvSpPr>
          <p:nvPr/>
        </p:nvSpPr>
        <p:spPr bwMode="auto">
          <a:xfrm>
            <a:off x="2319338" y="815975"/>
            <a:ext cx="914400" cy="533400"/>
          </a:xfrm>
          <a:prstGeom prst="wedgeRoundRectCallout">
            <a:avLst>
              <a:gd name="adj1" fmla="val -43750"/>
              <a:gd name="adj2" fmla="val 69940"/>
              <a:gd name="adj3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Times" charset="0"/>
              </a:rPr>
              <a:t>A</a:t>
            </a:r>
            <a:endParaRPr lang="en-US" i="1">
              <a:latin typeface="Times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646238" y="4754563"/>
            <a:ext cx="6507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Eve the eavesdropper knows </a:t>
            </a:r>
            <a:r>
              <a:rPr lang="en-US" sz="2000" i="1"/>
              <a:t>A </a:t>
            </a:r>
            <a:r>
              <a:rPr lang="en-US" sz="2000"/>
              <a:t>and </a:t>
            </a:r>
            <a:r>
              <a:rPr lang="en-US" sz="2000" i="1"/>
              <a:t>B</a:t>
            </a:r>
            <a:r>
              <a:rPr lang="en-US" sz="1400"/>
              <a:t>  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28600" y="574675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But going from these back to  </a:t>
            </a:r>
            <a:r>
              <a:rPr lang="en-US" sz="1800" i="1">
                <a:solidFill>
                  <a:srgbClr val="FF0000"/>
                </a:solidFill>
              </a:rPr>
              <a:t>a</a:t>
            </a:r>
            <a:r>
              <a:rPr lang="en-US" sz="1800">
                <a:solidFill>
                  <a:srgbClr val="FF0000"/>
                </a:solidFill>
              </a:rPr>
              <a:t>   </a:t>
            </a:r>
            <a:r>
              <a:rPr lang="en-US" sz="1800"/>
              <a:t>or </a:t>
            </a:r>
            <a:r>
              <a:rPr lang="en-US" sz="1800" i="1"/>
              <a:t>  </a:t>
            </a:r>
            <a:r>
              <a:rPr lang="en-US" sz="1800" i="1">
                <a:solidFill>
                  <a:srgbClr val="FF0000"/>
                </a:solidFill>
              </a:rPr>
              <a:t>b  </a:t>
            </a:r>
            <a:r>
              <a:rPr lang="en-US" sz="1800"/>
              <a:t>requires reversing a one-way computation</a:t>
            </a:r>
            <a:br>
              <a:rPr lang="en-US" sz="1800"/>
            </a:br>
            <a:r>
              <a:rPr lang="en-US" sz="1800"/>
              <a:t>(and this is not doable with current technology). </a:t>
            </a:r>
          </a:p>
        </p:txBody>
      </p:sp>
      <p:sp>
        <p:nvSpPr>
          <p:cNvPr id="46085" name="AutoShape 23"/>
          <p:cNvSpPr>
            <a:spLocks noChangeArrowheads="1"/>
          </p:cNvSpPr>
          <p:nvPr/>
        </p:nvSpPr>
        <p:spPr bwMode="auto">
          <a:xfrm flipH="1">
            <a:off x="5595938" y="815975"/>
            <a:ext cx="914400" cy="533400"/>
          </a:xfrm>
          <a:prstGeom prst="wedgeRoundRectCallout">
            <a:avLst>
              <a:gd name="adj1" fmla="val -43750"/>
              <a:gd name="adj2" fmla="val 69940"/>
              <a:gd name="adj3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Times" charset="0"/>
              </a:rPr>
              <a:t>B</a:t>
            </a:r>
            <a:endParaRPr lang="en-US" i="1">
              <a:latin typeface="Times" charset="0"/>
            </a:endParaRP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3559175" y="1292225"/>
            <a:ext cx="2014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Key = B*a = A*b</a:t>
            </a:r>
            <a:endParaRPr lang="en-US" sz="1800"/>
          </a:p>
        </p:txBody>
      </p:sp>
      <p:sp>
        <p:nvSpPr>
          <p:cNvPr id="46087" name="Rectangle 2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… Eve has a major headache</a:t>
            </a:r>
          </a:p>
        </p:txBody>
      </p:sp>
      <p:sp>
        <p:nvSpPr>
          <p:cNvPr id="46088" name="Text Box 28"/>
          <p:cNvSpPr txBox="1">
            <a:spLocks noChangeArrowheads="1"/>
          </p:cNvSpPr>
          <p:nvPr/>
        </p:nvSpPr>
        <p:spPr bwMode="auto">
          <a:xfrm>
            <a:off x="1938338" y="229235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646238" y="5162550"/>
            <a:ext cx="6507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Eve also knows what method used to compute them</a:t>
            </a:r>
            <a:r>
              <a:rPr lang="en-US" sz="2000" i="1"/>
              <a:t>.</a:t>
            </a:r>
            <a:endParaRPr lang="en-US" sz="1400"/>
          </a:p>
        </p:txBody>
      </p:sp>
      <p:grpSp>
        <p:nvGrpSpPr>
          <p:cNvPr id="46090" name="Group 24"/>
          <p:cNvGrpSpPr>
            <a:grpSpLocks/>
          </p:cNvGrpSpPr>
          <p:nvPr/>
        </p:nvGrpSpPr>
        <p:grpSpPr bwMode="auto">
          <a:xfrm>
            <a:off x="488950" y="1349375"/>
            <a:ext cx="1962150" cy="898525"/>
            <a:chOff x="642938" y="1362075"/>
            <a:chExt cx="1960972" cy="898072"/>
          </a:xfrm>
        </p:grpSpPr>
        <p:sp>
          <p:nvSpPr>
            <p:cNvPr id="46098" name="Text Box 19"/>
            <p:cNvSpPr txBox="1">
              <a:spLocks noChangeArrowheads="1"/>
            </p:cNvSpPr>
            <p:nvPr/>
          </p:nvSpPr>
          <p:spPr bwMode="auto">
            <a:xfrm>
              <a:off x="642938" y="1362075"/>
              <a:ext cx="7620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Alice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(you)</a:t>
              </a:r>
            </a:p>
          </p:txBody>
        </p:sp>
        <p:pic>
          <p:nvPicPr>
            <p:cNvPr id="46099" name="Picture 26" descr="Alic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938" y="1362075"/>
              <a:ext cx="1198972" cy="89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91" name="Group 27"/>
          <p:cNvGrpSpPr>
            <a:grpSpLocks/>
          </p:cNvGrpSpPr>
          <p:nvPr/>
        </p:nvGrpSpPr>
        <p:grpSpPr bwMode="auto">
          <a:xfrm>
            <a:off x="6243638" y="1408113"/>
            <a:ext cx="2189162" cy="784225"/>
            <a:chOff x="6269167" y="1238250"/>
            <a:chExt cx="2189033" cy="784225"/>
          </a:xfrm>
        </p:grpSpPr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7310829" y="1238250"/>
              <a:ext cx="1147371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Bob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(Amazon)</a:t>
              </a:r>
            </a:p>
          </p:txBody>
        </p:sp>
        <p:pic>
          <p:nvPicPr>
            <p:cNvPr id="46097" name="Picture 29" descr="bob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167" y="1242234"/>
              <a:ext cx="1041662" cy="780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92" name="Text Box 29"/>
          <p:cNvSpPr txBox="1">
            <a:spLocks noChangeArrowheads="1"/>
          </p:cNvSpPr>
          <p:nvPr/>
        </p:nvSpPr>
        <p:spPr bwMode="auto">
          <a:xfrm>
            <a:off x="7010400" y="235585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59175" y="2192338"/>
            <a:ext cx="1365250" cy="985837"/>
            <a:chOff x="3559175" y="2191744"/>
            <a:chExt cx="1365434" cy="985934"/>
          </a:xfrm>
        </p:grpSpPr>
        <p:sp>
          <p:nvSpPr>
            <p:cNvPr id="46094" name="Text Box 5"/>
            <p:cNvSpPr txBox="1">
              <a:spLocks noChangeArrowheads="1"/>
            </p:cNvSpPr>
            <p:nvPr/>
          </p:nvSpPr>
          <p:spPr bwMode="auto">
            <a:xfrm>
              <a:off x="3559175" y="2435872"/>
              <a:ext cx="685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charset="0"/>
                </a:rPr>
                <a:t>Eve</a:t>
              </a:r>
              <a:endParaRPr lang="en-US" sz="1800">
                <a:latin typeface="Times New Roman" charset="0"/>
              </a:endParaRPr>
            </a:p>
          </p:txBody>
        </p:sp>
        <p:pic>
          <p:nvPicPr>
            <p:cNvPr id="46095" name="Picture 32" descr="ev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482" y="2191744"/>
              <a:ext cx="828127" cy="98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264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7" grpId="0"/>
      <p:bldP spid="18452" grpId="0"/>
      <p:bldP spid="1845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62975" cy="965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https: Secure Internet Communication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F16231-8DC7-964E-A559-039B9EB8D5C4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49155" name="TextBox 8"/>
          <p:cNvSpPr txBox="1">
            <a:spLocks noChangeArrowheads="1"/>
          </p:cNvSpPr>
          <p:nvPr/>
        </p:nvSpPr>
        <p:spPr bwMode="auto">
          <a:xfrm>
            <a:off x="620713" y="1516063"/>
            <a:ext cx="33226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Your browser makes an HTTP</a:t>
            </a:r>
            <a:r>
              <a:rPr lang="en-US" sz="1800">
                <a:solidFill>
                  <a:srgbClr val="FF0000"/>
                </a:solidFill>
                <a:latin typeface="Calibri" charset="0"/>
              </a:rPr>
              <a:t>S</a:t>
            </a:r>
            <a:r>
              <a:rPr lang="en-US" sz="1800">
                <a:latin typeface="Calibri" charset="0"/>
              </a:rPr>
              <a:t> request to the server, just like requesting any web page, </a:t>
            </a:r>
            <a:br>
              <a:rPr lang="en-US" sz="1800">
                <a:latin typeface="Calibri" charset="0"/>
              </a:rPr>
            </a:br>
            <a:r>
              <a:rPr lang="en-US" sz="1800">
                <a:latin typeface="Calibri" charset="0"/>
              </a:rPr>
              <a:t>plus its public key </a:t>
            </a:r>
            <a:r>
              <a:rPr lang="en-US" sz="1800">
                <a:solidFill>
                  <a:srgbClr val="FF0000"/>
                </a:solidFill>
                <a:latin typeface="Calibri" charset="0"/>
              </a:rPr>
              <a:t>A</a:t>
            </a:r>
            <a:r>
              <a:rPr lang="en-US" sz="1800">
                <a:latin typeface="Calibri" charset="0"/>
              </a:rPr>
              <a:t>. </a:t>
            </a:r>
          </a:p>
          <a:p>
            <a:pPr eaLnBrk="1" hangingPunct="1"/>
            <a:endParaRPr lang="en-US" sz="18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1150" y="2422525"/>
            <a:ext cx="3400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The server responds by sending</a:t>
            </a:r>
            <a:br>
              <a:rPr lang="en-US" sz="1800">
                <a:latin typeface="Calibri" charset="0"/>
              </a:rPr>
            </a:br>
            <a:r>
              <a:rPr lang="en-US" sz="1800">
                <a:latin typeface="Calibri" charset="0"/>
              </a:rPr>
              <a:t>its public key </a:t>
            </a:r>
            <a:r>
              <a:rPr lang="en-US" sz="1800">
                <a:solidFill>
                  <a:srgbClr val="FF0000"/>
                </a:solidFill>
                <a:latin typeface="Calibri" charset="0"/>
              </a:rPr>
              <a:t>B</a:t>
            </a:r>
            <a:r>
              <a:rPr lang="en-US" sz="1800">
                <a:latin typeface="Calibri" charset="0"/>
              </a:rPr>
              <a:t> as a digital "trunk." </a:t>
            </a:r>
            <a:br>
              <a:rPr lang="en-US" sz="1800">
                <a:latin typeface="Calibri" charset="0"/>
              </a:rPr>
            </a:br>
            <a:endParaRPr lang="en-US" sz="1800">
              <a:latin typeface="Calibri" charset="0"/>
            </a:endParaRPr>
          </a:p>
          <a:p>
            <a:pPr eaLnBrk="1" hangingPunct="1"/>
            <a:endParaRPr lang="en-US" sz="1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0713" y="3729038"/>
            <a:ext cx="3763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The browser makes up a </a:t>
            </a:r>
            <a:r>
              <a:rPr lang="en-US" sz="1800" i="1">
                <a:latin typeface="Calibri" charset="0"/>
              </a:rPr>
              <a:t>secret code</a:t>
            </a:r>
            <a:r>
              <a:rPr lang="en-US" sz="1800">
                <a:latin typeface="Calibri" charset="0"/>
              </a:rPr>
              <a:t>,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Calibri" charset="0"/>
              </a:rPr>
              <a:t>K = a*B</a:t>
            </a:r>
            <a:r>
              <a:rPr lang="en-US" sz="1800">
                <a:latin typeface="Calibri" charset="0"/>
              </a:rPr>
              <a:t>, and encodes its message using </a:t>
            </a:r>
            <a:r>
              <a:rPr lang="en-US" sz="1800">
                <a:solidFill>
                  <a:srgbClr val="FF0000"/>
                </a:solidFill>
                <a:latin typeface="Calibri" charset="0"/>
              </a:rPr>
              <a:t>K</a:t>
            </a:r>
            <a:r>
              <a:rPr lang="en-US" sz="1800">
                <a:latin typeface="Calibri" charset="0"/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1150" y="4800600"/>
            <a:ext cx="3419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The server computes </a:t>
            </a:r>
            <a:r>
              <a:rPr lang="en-US" sz="1800" i="1">
                <a:latin typeface="Calibri" charset="0"/>
              </a:rPr>
              <a:t>secret code</a:t>
            </a:r>
            <a:r>
              <a:rPr lang="en-US" sz="1800">
                <a:latin typeface="Calibri" charset="0"/>
              </a:rPr>
              <a:t>,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Calibri" charset="0"/>
              </a:rPr>
              <a:t>K = b*A</a:t>
            </a:r>
            <a:r>
              <a:rPr lang="en-US" sz="1800">
                <a:latin typeface="Calibri" charset="0"/>
              </a:rPr>
              <a:t>, and decodes the message </a:t>
            </a:r>
            <a:br>
              <a:rPr lang="en-US" sz="1800">
                <a:latin typeface="Calibri" charset="0"/>
              </a:rPr>
            </a:br>
            <a:r>
              <a:rPr lang="en-US" sz="1800">
                <a:latin typeface="Calibri" charset="0"/>
              </a:rPr>
              <a:t>using </a:t>
            </a:r>
            <a:r>
              <a:rPr lang="en-US" sz="1800">
                <a:solidFill>
                  <a:srgbClr val="FF0000"/>
                </a:solidFill>
                <a:latin typeface="Calibri" charset="0"/>
              </a:rPr>
              <a:t>K</a:t>
            </a:r>
            <a:endParaRPr lang="en-US" sz="1800">
              <a:latin typeface="Calibri" charset="0"/>
            </a:endParaRPr>
          </a:p>
          <a:p>
            <a:pPr eaLnBrk="1" hangingPunct="1"/>
            <a:endParaRPr lang="en-US" sz="18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0713" y="6000750"/>
            <a:ext cx="758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From now on, the server and browser can now communicate in both directions </a:t>
            </a:r>
            <a:br>
              <a:rPr lang="en-US" sz="1800">
                <a:latin typeface="Calibri" charset="0"/>
              </a:rPr>
            </a:br>
            <a:r>
              <a:rPr lang="en-US" sz="1800">
                <a:latin typeface="Calibri" charset="0"/>
              </a:rPr>
              <a:t>using the secret code </a:t>
            </a:r>
            <a:r>
              <a:rPr lang="en-US" sz="1800">
                <a:solidFill>
                  <a:srgbClr val="FF0000"/>
                </a:solidFill>
                <a:latin typeface="Calibri" charset="0"/>
              </a:rPr>
              <a:t>K</a:t>
            </a:r>
            <a:r>
              <a:rPr lang="en-US" sz="1800">
                <a:latin typeface="Calibri" charset="0"/>
              </a:rPr>
              <a:t>, and no one else can read their conversation. </a:t>
            </a:r>
          </a:p>
        </p:txBody>
      </p:sp>
      <p:cxnSp>
        <p:nvCxnSpPr>
          <p:cNvPr id="15" name="Straight Arrow Connector 14"/>
          <p:cNvCxnSpPr>
            <a:cxnSpLocks noChangeShapeType="1"/>
            <a:stCxn id="49155" idx="3"/>
            <a:endCxn id="10" idx="1"/>
          </p:cNvCxnSpPr>
          <p:nvPr/>
        </p:nvCxnSpPr>
        <p:spPr bwMode="auto">
          <a:xfrm>
            <a:off x="3943350" y="2254250"/>
            <a:ext cx="1447800" cy="768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  <a:stCxn id="10" idx="1"/>
          </p:cNvCxnSpPr>
          <p:nvPr/>
        </p:nvCxnSpPr>
        <p:spPr bwMode="auto">
          <a:xfrm rot="10800000" flipV="1">
            <a:off x="4384675" y="3022600"/>
            <a:ext cx="1006475" cy="143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  <a:endCxn id="12" idx="1"/>
          </p:cNvCxnSpPr>
          <p:nvPr/>
        </p:nvCxnSpPr>
        <p:spPr bwMode="auto">
          <a:xfrm>
            <a:off x="4384675" y="4454525"/>
            <a:ext cx="1006475" cy="946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2" name="Picture 21" descr="Screen shot 2009-11-18 at 4.22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683125"/>
            <a:ext cx="69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creen shot 2009-11-18 at 4.21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281363"/>
            <a:ext cx="927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755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DF6E3A-27C4-D94D-BE18-701CDCCB0953}" type="slidenum">
              <a:rPr lang="en-US" sz="1400"/>
              <a:pPr eaLnBrk="1" hangingPunct="1"/>
              <a:t>3</a:t>
            </a:fld>
            <a:endParaRPr lang="en-US" sz="1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3108043"/>
            <a:ext cx="4343400" cy="3521357"/>
            <a:chOff x="192" y="1950"/>
            <a:chExt cx="2736" cy="2304"/>
          </a:xfrm>
        </p:grpSpPr>
        <p:sp>
          <p:nvSpPr>
            <p:cNvPr id="34861" name="Text Box 4"/>
            <p:cNvSpPr txBox="1">
              <a:spLocks noChangeArrowheads="1"/>
            </p:cNvSpPr>
            <p:nvPr/>
          </p:nvSpPr>
          <p:spPr bwMode="auto">
            <a:xfrm>
              <a:off x="192" y="3744"/>
              <a:ext cx="1296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ATTACKER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(Identity thief)</a:t>
              </a:r>
            </a:p>
          </p:txBody>
        </p:sp>
        <p:cxnSp>
          <p:nvCxnSpPr>
            <p:cNvPr id="34862" name="AutoShape 5"/>
            <p:cNvCxnSpPr>
              <a:cxnSpLocks noChangeShapeType="1"/>
              <a:stCxn id="34861" idx="3"/>
              <a:endCxn id="34843" idx="2"/>
            </p:cNvCxnSpPr>
            <p:nvPr/>
          </p:nvCxnSpPr>
          <p:spPr bwMode="auto">
            <a:xfrm flipV="1">
              <a:off x="1488" y="1950"/>
              <a:ext cx="1440" cy="2049"/>
            </a:xfrm>
            <a:prstGeom prst="bentConnector2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324600" y="2209800"/>
            <a:ext cx="1143000" cy="1143000"/>
            <a:chOff x="3984" y="1152"/>
            <a:chExt cx="720" cy="720"/>
          </a:xfrm>
        </p:grpSpPr>
        <p:sp>
          <p:nvSpPr>
            <p:cNvPr id="34858" name="Line 7"/>
            <p:cNvSpPr>
              <a:spLocks noChangeShapeType="1"/>
            </p:cNvSpPr>
            <p:nvPr/>
          </p:nvSpPr>
          <p:spPr bwMode="auto">
            <a:xfrm>
              <a:off x="3984" y="1536"/>
              <a:ext cx="67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Text Box 8"/>
            <p:cNvSpPr txBox="1">
              <a:spLocks noChangeArrowheads="1"/>
            </p:cNvSpPr>
            <p:nvPr/>
          </p:nvSpPr>
          <p:spPr bwMode="auto">
            <a:xfrm>
              <a:off x="4032" y="115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34860" name="Text Box 9"/>
            <p:cNvSpPr txBox="1">
              <a:spLocks noChangeArrowheads="1"/>
            </p:cNvSpPr>
            <p:nvPr/>
          </p:nvSpPr>
          <p:spPr bwMode="auto">
            <a:xfrm>
              <a:off x="4032" y="1584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800">
                <a:latin typeface="Bookman Old Style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562600" y="2514600"/>
            <a:ext cx="762000" cy="533400"/>
            <a:chOff x="3504" y="1584"/>
            <a:chExt cx="480" cy="336"/>
          </a:xfrm>
        </p:grpSpPr>
        <p:sp>
          <p:nvSpPr>
            <p:cNvPr id="34856" name="Rectangle 11"/>
            <p:cNvSpPr>
              <a:spLocks noChangeArrowheads="1"/>
            </p:cNvSpPr>
            <p:nvPr/>
          </p:nvSpPr>
          <p:spPr bwMode="auto">
            <a:xfrm>
              <a:off x="3504" y="1584"/>
              <a:ext cx="480" cy="33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Text Box 12"/>
            <p:cNvSpPr txBox="1">
              <a:spLocks noChangeArrowheads="1"/>
            </p:cNvSpPr>
            <p:nvPr/>
          </p:nvSpPr>
          <p:spPr bwMode="auto">
            <a:xfrm>
              <a:off x="3552" y="1632"/>
              <a:ext cx="3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key</a:t>
              </a:r>
              <a:endParaRPr lang="en-US" sz="120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62000" y="2286000"/>
            <a:ext cx="2057400" cy="1066800"/>
            <a:chOff x="480" y="1200"/>
            <a:chExt cx="1296" cy="672"/>
          </a:xfrm>
        </p:grpSpPr>
        <p:sp>
          <p:nvSpPr>
            <p:cNvPr id="34851" name="Text Box 14"/>
            <p:cNvSpPr txBox="1">
              <a:spLocks noChangeArrowheads="1"/>
            </p:cNvSpPr>
            <p:nvPr/>
          </p:nvSpPr>
          <p:spPr bwMode="auto">
            <a:xfrm>
              <a:off x="1056" y="120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800"/>
            </a:p>
          </p:txBody>
        </p:sp>
        <p:grpSp>
          <p:nvGrpSpPr>
            <p:cNvPr id="34852" name="Group 15"/>
            <p:cNvGrpSpPr>
              <a:grpSpLocks/>
            </p:cNvGrpSpPr>
            <p:nvPr/>
          </p:nvGrpSpPr>
          <p:grpSpPr bwMode="auto">
            <a:xfrm>
              <a:off x="480" y="1440"/>
              <a:ext cx="1296" cy="432"/>
              <a:chOff x="480" y="1440"/>
              <a:chExt cx="1296" cy="432"/>
            </a:xfrm>
          </p:grpSpPr>
          <p:sp>
            <p:nvSpPr>
              <p:cNvPr id="34853" name="Line 16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67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4" name="Text Box 17"/>
              <p:cNvSpPr txBox="1">
                <a:spLocks noChangeArrowheads="1"/>
              </p:cNvSpPr>
              <p:nvPr/>
            </p:nvSpPr>
            <p:spPr bwMode="auto">
              <a:xfrm>
                <a:off x="1056" y="1584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1800">
                  <a:latin typeface="Bookman Old Style" charset="0"/>
                </a:endParaRPr>
              </a:p>
            </p:txBody>
          </p:sp>
          <p:sp>
            <p:nvSpPr>
              <p:cNvPr id="34855" name="Text Box 18"/>
              <p:cNvSpPr txBox="1">
                <a:spLocks noChangeArrowheads="1"/>
              </p:cNvSpPr>
              <p:nvPr/>
            </p:nvSpPr>
            <p:spPr bwMode="auto">
              <a:xfrm>
                <a:off x="480" y="1440"/>
                <a:ext cx="6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/>
                  <a:t>SENDER</a:t>
                </a:r>
                <a:endParaRPr lang="en-US" sz="1200"/>
              </a:p>
            </p:txBody>
          </p:sp>
        </p:grpSp>
      </p:grp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09600" y="30480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(Alice</a:t>
            </a:r>
            <a:r>
              <a:rPr lang="ja-JP" altLang="en-US" sz="2000"/>
              <a:t>’</a:t>
            </a:r>
            <a:r>
              <a:rPr lang="en-US" altLang="ja-JP" sz="2000"/>
              <a:t>s Credit Card #)</a:t>
            </a:r>
            <a:endParaRPr lang="en-US" sz="2000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733800" y="2971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chemeClr val="hlink"/>
                </a:solidFill>
              </a:rPr>
              <a:t>The Internet</a:t>
            </a:r>
            <a:endParaRPr lang="en-US" sz="1800" i="1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5867400" y="304800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(Alice</a:t>
            </a:r>
            <a:r>
              <a:rPr lang="ja-JP" altLang="en-US" sz="2000"/>
              <a:t>’</a:t>
            </a:r>
            <a:r>
              <a:rPr lang="en-US" altLang="ja-JP" sz="2000"/>
              <a:t>s Credit Card #)</a:t>
            </a:r>
            <a:endParaRPr lang="en-US" sz="2000"/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33400" y="2133600"/>
            <a:ext cx="3200400" cy="1600200"/>
            <a:chOff x="336" y="1344"/>
            <a:chExt cx="2016" cy="1008"/>
          </a:xfrm>
        </p:grpSpPr>
        <p:grpSp>
          <p:nvGrpSpPr>
            <p:cNvPr id="34846" name="Group 32"/>
            <p:cNvGrpSpPr>
              <a:grpSpLocks/>
            </p:cNvGrpSpPr>
            <p:nvPr/>
          </p:nvGrpSpPr>
          <p:grpSpPr bwMode="auto">
            <a:xfrm>
              <a:off x="336" y="1344"/>
              <a:ext cx="2016" cy="1008"/>
              <a:chOff x="336" y="1344"/>
              <a:chExt cx="2016" cy="1008"/>
            </a:xfrm>
          </p:grpSpPr>
          <p:sp>
            <p:nvSpPr>
              <p:cNvPr id="34848" name="Rectangle 33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480" cy="33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9" name="Text Box 34"/>
              <p:cNvSpPr txBox="1">
                <a:spLocks noChangeArrowheads="1"/>
              </p:cNvSpPr>
              <p:nvPr/>
            </p:nvSpPr>
            <p:spPr bwMode="auto">
              <a:xfrm>
                <a:off x="1824" y="1632"/>
                <a:ext cx="3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/>
                  <a:t>key</a:t>
                </a:r>
                <a:endParaRPr 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850" name="Rectangle 35"/>
              <p:cNvSpPr>
                <a:spLocks noChangeArrowheads="1"/>
              </p:cNvSpPr>
              <p:nvPr/>
            </p:nvSpPr>
            <p:spPr bwMode="auto">
              <a:xfrm>
                <a:off x="336" y="1344"/>
                <a:ext cx="2016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47" name="Text Box 36"/>
            <p:cNvSpPr txBox="1">
              <a:spLocks noChangeArrowheads="1"/>
            </p:cNvSpPr>
            <p:nvPr/>
          </p:nvSpPr>
          <p:spPr bwMode="auto">
            <a:xfrm>
              <a:off x="672" y="1392"/>
              <a:ext cx="14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1324-5465-2255-9988</a:t>
              </a:r>
              <a:endParaRPr lang="en-US" sz="1800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3581400" y="1736725"/>
            <a:ext cx="5029200" cy="1600200"/>
            <a:chOff x="2256" y="1296"/>
            <a:chExt cx="3168" cy="1008"/>
          </a:xfrm>
        </p:grpSpPr>
        <p:grpSp>
          <p:nvGrpSpPr>
            <p:cNvPr id="34837" name="Group 38"/>
            <p:cNvGrpSpPr>
              <a:grpSpLocks/>
            </p:cNvGrpSpPr>
            <p:nvPr/>
          </p:nvGrpSpPr>
          <p:grpSpPr bwMode="auto">
            <a:xfrm>
              <a:off x="2256" y="1296"/>
              <a:ext cx="3168" cy="1008"/>
              <a:chOff x="2256" y="1296"/>
              <a:chExt cx="3168" cy="1008"/>
            </a:xfrm>
          </p:grpSpPr>
          <p:grpSp>
            <p:nvGrpSpPr>
              <p:cNvPr id="34839" name="Group 39"/>
              <p:cNvGrpSpPr>
                <a:grpSpLocks/>
              </p:cNvGrpSpPr>
              <p:nvPr/>
            </p:nvGrpSpPr>
            <p:grpSpPr bwMode="auto">
              <a:xfrm>
                <a:off x="2256" y="1296"/>
                <a:ext cx="3168" cy="1008"/>
                <a:chOff x="2256" y="1296"/>
                <a:chExt cx="3168" cy="1008"/>
              </a:xfrm>
            </p:grpSpPr>
            <p:sp>
              <p:nvSpPr>
                <p:cNvPr id="34841" name="Line 40"/>
                <p:cNvSpPr>
                  <a:spLocks noChangeShapeType="1"/>
                </p:cNvSpPr>
                <p:nvPr/>
              </p:nvSpPr>
              <p:spPr bwMode="auto">
                <a:xfrm>
                  <a:off x="2256" y="1776"/>
                  <a:ext cx="1248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352" y="1536"/>
                  <a:ext cx="91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AES ciphertext</a:t>
                  </a:r>
                  <a:endParaRPr lang="en-US" sz="1800"/>
                </a:p>
              </p:txBody>
            </p:sp>
            <p:sp>
              <p:nvSpPr>
                <p:cNvPr id="3484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544" y="1872"/>
                  <a:ext cx="76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1800">
                    <a:latin typeface="Bookman Old Style" charset="0"/>
                  </a:endParaRPr>
                </a:p>
              </p:txBody>
            </p:sp>
            <p:sp>
              <p:nvSpPr>
                <p:cNvPr id="34844" name="Rectangle 43"/>
                <p:cNvSpPr>
                  <a:spLocks noChangeArrowheads="1"/>
                </p:cNvSpPr>
                <p:nvPr/>
              </p:nvSpPr>
              <p:spPr bwMode="auto">
                <a:xfrm>
                  <a:off x="3312" y="1296"/>
                  <a:ext cx="2064" cy="10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704" y="1680"/>
                  <a:ext cx="72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/>
                    <a:t>RECEIVER</a:t>
                  </a:r>
                  <a:endParaRPr lang="en-US" sz="1200"/>
                </a:p>
              </p:txBody>
            </p:sp>
          </p:grpSp>
          <p:sp>
            <p:nvSpPr>
              <p:cNvPr id="34840" name="Text Box 45"/>
              <p:cNvSpPr txBox="1">
                <a:spLocks noChangeArrowheads="1"/>
              </p:cNvSpPr>
              <p:nvPr/>
            </p:nvSpPr>
            <p:spPr bwMode="auto">
              <a:xfrm>
                <a:off x="3696" y="1344"/>
                <a:ext cx="1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/>
                  <a:t>1324-5465-2255-9988</a:t>
                </a:r>
                <a:endParaRPr lang="en-US" sz="1800"/>
              </a:p>
            </p:txBody>
          </p:sp>
        </p:grpSp>
        <p:sp>
          <p:nvSpPr>
            <p:cNvPr id="34838" name="Text Box 46"/>
            <p:cNvSpPr txBox="1">
              <a:spLocks noChangeArrowheads="1"/>
            </p:cNvSpPr>
            <p:nvPr/>
          </p:nvSpPr>
          <p:spPr bwMode="auto">
            <a:xfrm>
              <a:off x="2352" y="1344"/>
              <a:ext cx="1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Sf&amp;*&amp;3vv*+@@Q</a:t>
              </a:r>
              <a:endParaRPr lang="en-US" sz="1800"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92163" y="4114800"/>
            <a:ext cx="1960562" cy="898525"/>
            <a:chOff x="842168" y="4316980"/>
            <a:chExt cx="1960972" cy="898072"/>
          </a:xfrm>
        </p:grpSpPr>
        <p:sp>
          <p:nvSpPr>
            <p:cNvPr id="34835" name="Text Box 21"/>
            <p:cNvSpPr txBox="1">
              <a:spLocks noChangeArrowheads="1"/>
            </p:cNvSpPr>
            <p:nvPr/>
          </p:nvSpPr>
          <p:spPr bwMode="auto">
            <a:xfrm>
              <a:off x="842168" y="4371975"/>
              <a:ext cx="762000" cy="77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Alice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(You)</a:t>
              </a:r>
            </a:p>
          </p:txBody>
        </p:sp>
        <p:pic>
          <p:nvPicPr>
            <p:cNvPr id="34836" name="Picture 48" descr="Alic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168" y="4316980"/>
              <a:ext cx="1198972" cy="89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664200" y="4114800"/>
            <a:ext cx="3251200" cy="779463"/>
            <a:chOff x="5663938" y="4114800"/>
            <a:chExt cx="3251462" cy="780241"/>
          </a:xfrm>
        </p:grpSpPr>
        <p:sp>
          <p:nvSpPr>
            <p:cNvPr id="34833" name="Text Box 24"/>
            <p:cNvSpPr txBox="1">
              <a:spLocks noChangeArrowheads="1"/>
            </p:cNvSpPr>
            <p:nvPr/>
          </p:nvSpPr>
          <p:spPr bwMode="auto">
            <a:xfrm>
              <a:off x="6705600" y="4114800"/>
              <a:ext cx="2209800" cy="77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Bob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(An on-line store)</a:t>
              </a:r>
            </a:p>
          </p:txBody>
        </p:sp>
        <p:pic>
          <p:nvPicPr>
            <p:cNvPr id="34834" name="Picture 50" descr="bob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938" y="4114800"/>
              <a:ext cx="1041662" cy="780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581400" y="5356225"/>
            <a:ext cx="838200" cy="1347788"/>
            <a:chOff x="3581400" y="5356966"/>
            <a:chExt cx="838200" cy="1347126"/>
          </a:xfrm>
        </p:grpSpPr>
        <p:sp>
          <p:nvSpPr>
            <p:cNvPr id="34831" name="Text Box 27"/>
            <p:cNvSpPr txBox="1">
              <a:spLocks noChangeArrowheads="1"/>
            </p:cNvSpPr>
            <p:nvPr/>
          </p:nvSpPr>
          <p:spPr bwMode="auto">
            <a:xfrm>
              <a:off x="3733800" y="6337379"/>
              <a:ext cx="685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Eve</a:t>
              </a:r>
            </a:p>
          </p:txBody>
        </p:sp>
        <p:pic>
          <p:nvPicPr>
            <p:cNvPr id="34832" name="Picture 52" descr="ev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356966"/>
              <a:ext cx="828127" cy="98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A88519E-C64F-1342-B365-A8EFF0D9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Key Encryption</a:t>
            </a:r>
          </a:p>
        </p:txBody>
      </p:sp>
    </p:spTree>
    <p:extLst>
      <p:ext uri="{BB962C8B-B14F-4D97-AF65-F5344CB8AC3E}">
        <p14:creationId xmlns:p14="http://schemas.microsoft.com/office/powerpoint/2010/main" val="164111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8" grpId="0"/>
      <p:bldP spid="5149" grpId="0"/>
      <p:bldP spid="5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63525" y="304800"/>
            <a:ext cx="7772400" cy="762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Private key </a:t>
            </a:r>
          </a:p>
        </p:txBody>
      </p:sp>
      <p:sp>
        <p:nvSpPr>
          <p:cNvPr id="36866" name="Content Placeholder 3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Alice and Bob “meet” somewhere</a:t>
            </a:r>
          </a:p>
        </p:txBody>
      </p:sp>
      <p:pic>
        <p:nvPicPr>
          <p:cNvPr id="5" name="Picture 4" descr="bo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452688"/>
            <a:ext cx="2151062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li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52688"/>
            <a:ext cx="2032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447800" y="304800"/>
            <a:ext cx="1524000" cy="1822450"/>
          </a:xfrm>
          <a:prstGeom prst="cloudCallou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shhhh</a:t>
            </a:r>
            <a:r>
              <a:rPr lang="en-US" dirty="0"/>
              <a:t>… the key is </a:t>
            </a:r>
            <a:r>
              <a:rPr lang="en-US" dirty="0" err="1"/>
              <a:t>xcgcvdvhjve</a:t>
            </a:r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5362575" y="649288"/>
            <a:ext cx="1524000" cy="2011362"/>
          </a:xfrm>
          <a:prstGeom prst="cloudCallout">
            <a:avLst/>
          </a:prstGeom>
          <a:solidFill>
            <a:srgbClr val="657B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Got it! I’ll protect this with my life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D2B7E5-DF3C-4A7F-B2F2-4B53C86D7850}"/>
              </a:ext>
            </a:extLst>
          </p:cNvPr>
          <p:cNvSpPr/>
          <p:nvPr/>
        </p:nvSpPr>
        <p:spPr>
          <a:xfrm>
            <a:off x="4572000" y="5465277"/>
            <a:ext cx="3575957" cy="715087"/>
          </a:xfrm>
          <a:prstGeom prst="roundRect">
            <a:avLst/>
          </a:prstGeom>
          <a:solidFill>
            <a:srgbClr val="FFFFFF"/>
          </a:solidFill>
          <a:ln w="28575" cap="flat">
            <a:solidFill>
              <a:srgbClr val="7A7A7A"/>
            </a:solidFill>
            <a:prstDash val="solid"/>
            <a:bevel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But t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his doesn’t work very well for online shopping!</a:t>
            </a:r>
          </a:p>
        </p:txBody>
      </p:sp>
    </p:spTree>
    <p:extLst>
      <p:ext uri="{BB962C8B-B14F-4D97-AF65-F5344CB8AC3E}">
        <p14:creationId xmlns:p14="http://schemas.microsoft.com/office/powerpoint/2010/main" val="3143140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71525"/>
          </a:xfrm>
        </p:spPr>
        <p:txBody>
          <a:bodyPr/>
          <a:lstStyle/>
          <a:p>
            <a:pPr eaLnBrk="1" hangingPunct="1"/>
            <a:r>
              <a:rPr lang="en-US" dirty="0"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Public-Key Cryptography:</a:t>
            </a:r>
          </a:p>
        </p:txBody>
      </p:sp>
      <p:sp>
        <p:nvSpPr>
          <p:cNvPr id="378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5140325"/>
            <a:ext cx="3735388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  <a:ea typeface="ＭＳ Ｐゴシック" charset="0"/>
                <a:cs typeface="ＭＳ Ｐゴシック" charset="0"/>
              </a:rPr>
              <a:t>Whit Diffie and Marty Hellman, </a:t>
            </a:r>
            <a:r>
              <a:rPr lang="en-US" sz="2000" i="1">
                <a:latin typeface="Calibri" charset="0"/>
                <a:ea typeface="ＭＳ Ｐゴシック" charset="0"/>
                <a:cs typeface="ＭＳ Ｐゴシック" charset="0"/>
              </a:rPr>
              <a:t>New Directions in Cryptography, </a:t>
            </a:r>
            <a:r>
              <a:rPr lang="en-US" sz="2000">
                <a:latin typeface="Calibri" charset="0"/>
                <a:ea typeface="ＭＳ Ｐゴシック" charset="0"/>
                <a:cs typeface="ＭＳ Ｐゴシック" charset="0"/>
              </a:rPr>
              <a:t>1976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11D539-69E0-9147-922C-198B8CB0F0D8}" type="slidenum">
              <a:rPr lang="en-US" sz="1400"/>
              <a:pPr eaLnBrk="1" hangingPunct="1"/>
              <a:t>5</a:t>
            </a:fld>
            <a:endParaRPr lang="en-US" sz="1400"/>
          </a:p>
        </p:txBody>
      </p:sp>
      <p:pic>
        <p:nvPicPr>
          <p:cNvPr id="37892" name="Picture 4" descr="whitfield-diff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25725"/>
            <a:ext cx="14668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PR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25725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38675" y="2625725"/>
            <a:ext cx="4348163" cy="4038600"/>
            <a:chOff x="2922" y="1296"/>
            <a:chExt cx="2739" cy="2544"/>
          </a:xfrm>
        </p:grpSpPr>
        <p:sp>
          <p:nvSpPr>
            <p:cNvPr id="37896" name="Rectangle 7"/>
            <p:cNvSpPr>
              <a:spLocks noChangeArrowheads="1"/>
            </p:cNvSpPr>
            <p:nvPr/>
          </p:nvSpPr>
          <p:spPr bwMode="auto">
            <a:xfrm>
              <a:off x="2922" y="2880"/>
              <a:ext cx="2739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r>
                <a:rPr lang="en-US" sz="2000">
                  <a:latin typeface="Calibri" charset="0"/>
                  <a:cs typeface="Calibri" charset="0"/>
                </a:rPr>
                <a:t>Clifford Cocks and Malcolm Williamson, </a:t>
              </a:r>
              <a:br>
                <a:rPr lang="en-US" sz="2000">
                  <a:latin typeface="Calibri" charset="0"/>
                  <a:cs typeface="Calibri" charset="0"/>
                </a:rPr>
              </a:br>
              <a:r>
                <a:rPr lang="en-US" sz="2000">
                  <a:latin typeface="Calibri" charset="0"/>
                  <a:cs typeface="Calibri" charset="0"/>
                </a:rPr>
                <a:t>	secret work in the British GCHQ, 	1973-74, revealed in 1997</a:t>
              </a:r>
            </a:p>
          </p:txBody>
        </p:sp>
        <p:pic>
          <p:nvPicPr>
            <p:cNvPr id="37897" name="Picture 8" descr="cock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296"/>
              <a:ext cx="1141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8" name="Picture 9" descr="williamson_malcolm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" y="1344"/>
              <a:ext cx="1085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5" name="TextBox 12"/>
          <p:cNvSpPr txBox="1">
            <a:spLocks noChangeArrowheads="1"/>
          </p:cNvSpPr>
          <p:nvPr/>
        </p:nvSpPr>
        <p:spPr bwMode="auto">
          <a:xfrm>
            <a:off x="685800" y="1487488"/>
            <a:ext cx="5807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 way for Alice and Bob to agree on a secret key </a:t>
            </a:r>
            <a:br>
              <a:rPr lang="en-US" sz="2000"/>
            </a:br>
            <a:r>
              <a:rPr lang="en-US" sz="2000"/>
              <a:t>	without ever meeting and </a:t>
            </a:r>
            <a:br>
              <a:rPr lang="en-US" sz="2000"/>
            </a:br>
            <a:r>
              <a:rPr lang="en-US" sz="2000"/>
              <a:t>	through messages that are completely public!</a:t>
            </a:r>
          </a:p>
        </p:txBody>
      </p:sp>
    </p:spTree>
    <p:extLst>
      <p:ext uri="{BB962C8B-B14F-4D97-AF65-F5344CB8AC3E}">
        <p14:creationId xmlns:p14="http://schemas.microsoft.com/office/powerpoint/2010/main" val="1391664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Our  friends…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strike="sngStrike" dirty="0"/>
              <a:t>Alice and Bob “meet” somewhere</a:t>
            </a:r>
          </a:p>
        </p:txBody>
      </p:sp>
      <p:pic>
        <p:nvPicPr>
          <p:cNvPr id="5" name="Picture 4" descr="bo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2271713"/>
            <a:ext cx="21526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li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47925"/>
            <a:ext cx="2032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1" descr="blueke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5000" y="41544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" descr="redke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35488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Box 13"/>
          <p:cNvSpPr txBox="1">
            <a:spLocks noChangeArrowheads="1"/>
          </p:cNvSpPr>
          <p:nvPr/>
        </p:nvSpPr>
        <p:spPr bwMode="auto">
          <a:xfrm>
            <a:off x="1593850" y="435133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(A) PUBLIC</a:t>
            </a:r>
          </a:p>
        </p:txBody>
      </p:sp>
      <p:sp>
        <p:nvSpPr>
          <p:cNvPr id="48136" name="TextBox 14"/>
          <p:cNvSpPr txBox="1">
            <a:spLocks noChangeArrowheads="1"/>
          </p:cNvSpPr>
          <p:nvPr/>
        </p:nvSpPr>
        <p:spPr bwMode="auto">
          <a:xfrm>
            <a:off x="1593850" y="4732338"/>
            <a:ext cx="1484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(a) PRIVATE</a:t>
            </a:r>
          </a:p>
        </p:txBody>
      </p:sp>
      <p:pic>
        <p:nvPicPr>
          <p:cNvPr id="48137" name="Picture 15" descr="blueke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29388" y="397033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6" descr="redke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351338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7488238" y="4167188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(B) PUBLIC</a:t>
            </a:r>
          </a:p>
        </p:txBody>
      </p:sp>
      <p:sp>
        <p:nvSpPr>
          <p:cNvPr id="48140" name="TextBox 18"/>
          <p:cNvSpPr txBox="1">
            <a:spLocks noChangeArrowheads="1"/>
          </p:cNvSpPr>
          <p:nvPr/>
        </p:nvSpPr>
        <p:spPr bwMode="auto">
          <a:xfrm>
            <a:off x="7488238" y="4548188"/>
            <a:ext cx="1484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(b) PRIVATE</a:t>
            </a:r>
          </a:p>
        </p:txBody>
      </p:sp>
    </p:spTree>
    <p:extLst>
      <p:ext uri="{BB962C8B-B14F-4D97-AF65-F5344CB8AC3E}">
        <p14:creationId xmlns:p14="http://schemas.microsoft.com/office/powerpoint/2010/main" val="3792487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Diffie-Hellman key agreement</a:t>
            </a:r>
          </a:p>
        </p:txBody>
      </p:sp>
      <p:sp>
        <p:nvSpPr>
          <p:cNvPr id="399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564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  <a:cs typeface="ＭＳ Ｐゴシック" charset="0"/>
              </a:rPr>
              <a:t>Arrange things so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Alice has a secret number </a:t>
            </a:r>
            <a:r>
              <a:rPr lang="en-US" sz="22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a </a:t>
            </a:r>
            <a:r>
              <a:rPr lang="en-US" sz="2200">
                <a:latin typeface="Calibri" charset="0"/>
                <a:ea typeface="ＭＳ Ｐゴシック" charset="0"/>
              </a:rPr>
              <a:t>that </a:t>
            </a:r>
            <a:r>
              <a:rPr lang="en-US" sz="2200" b="1">
                <a:latin typeface="Calibri" charset="0"/>
                <a:ea typeface="ＭＳ Ｐゴシック" charset="0"/>
              </a:rPr>
              <a:t>only Alice knows</a:t>
            </a:r>
            <a:endParaRPr lang="en-US" sz="2200" b="1" i="1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Bob has a secret number </a:t>
            </a:r>
            <a:r>
              <a:rPr lang="en-US" sz="22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b </a:t>
            </a:r>
            <a:r>
              <a:rPr lang="en-US" sz="2200">
                <a:latin typeface="Calibri" charset="0"/>
                <a:ea typeface="ＭＳ Ｐゴシック" charset="0"/>
              </a:rPr>
              <a:t>that </a:t>
            </a:r>
            <a:r>
              <a:rPr lang="en-US" sz="2200" b="1">
                <a:latin typeface="Calibri" charset="0"/>
                <a:ea typeface="ＭＳ Ｐゴシック" charset="0"/>
              </a:rPr>
              <a:t>only Bob knows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Alice and Bob then communicate </a:t>
            </a:r>
            <a:r>
              <a:rPr lang="en-US" sz="2200" i="1">
                <a:solidFill>
                  <a:srgbClr val="FF0000"/>
                </a:solidFill>
                <a:latin typeface="Calibri" charset="0"/>
                <a:ea typeface="ＭＳ Ｐゴシック" charset="0"/>
              </a:rPr>
              <a:t>something</a:t>
            </a:r>
            <a:r>
              <a:rPr lang="en-US" sz="22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200">
                <a:latin typeface="Calibri" charset="0"/>
                <a:ea typeface="ＭＳ Ｐゴシック" charset="0"/>
              </a:rPr>
              <a:t>publicly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They somehow compute </a:t>
            </a:r>
            <a:r>
              <a:rPr lang="en-US" sz="2200" b="1">
                <a:latin typeface="Calibri" charset="0"/>
                <a:ea typeface="ＭＳ Ｐゴシック" charset="0"/>
              </a:rPr>
              <a:t>the same number</a:t>
            </a:r>
            <a:r>
              <a:rPr lang="el-GR" sz="2200" b="1">
                <a:latin typeface="Calibri" charset="0"/>
                <a:ea typeface="ＭＳ Ｐゴシック" charset="0"/>
              </a:rPr>
              <a:t> </a:t>
            </a:r>
            <a:r>
              <a:rPr lang="el-GR" sz="22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Κ</a:t>
            </a:r>
            <a:r>
              <a:rPr lang="en-US" sz="22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 </a:t>
            </a:r>
            <a:endParaRPr lang="en-US" sz="2200" b="1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Only they know the shared number </a:t>
            </a:r>
            <a:r>
              <a:rPr lang="el-GR" sz="22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Κ </a:t>
            </a:r>
            <a:r>
              <a:rPr lang="en-US" sz="2200">
                <a:latin typeface="Calibri" charset="0"/>
                <a:ea typeface="ＭＳ Ｐゴシック" charset="0"/>
              </a:rPr>
              <a:t>-- that</a:t>
            </a:r>
            <a:r>
              <a:rPr lang="ja-JP" altLang="en-US" sz="220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>
                <a:latin typeface="Calibri" charset="0"/>
                <a:ea typeface="ＭＳ Ｐゴシック" charset="0"/>
              </a:rPr>
              <a:t>s their </a:t>
            </a:r>
            <a:r>
              <a:rPr lang="el-GR" altLang="ja-JP" sz="22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Κ</a:t>
            </a:r>
            <a:r>
              <a:rPr lang="en-US" altLang="ja-JP" sz="2200">
                <a:latin typeface="Calibri" charset="0"/>
                <a:ea typeface="ＭＳ Ｐゴシック" charset="0"/>
              </a:rPr>
              <a:t>ey!</a:t>
            </a:r>
            <a:endParaRPr lang="en-US" altLang="ja-JP" sz="2200" b="1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No one else can compute this number </a:t>
            </a:r>
            <a:r>
              <a:rPr lang="el-GR" sz="22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Κ</a:t>
            </a:r>
            <a:r>
              <a:rPr lang="en-US" sz="2200">
                <a:latin typeface="Calibri" charset="0"/>
                <a:ea typeface="ＭＳ Ｐゴシック" charset="0"/>
              </a:rPr>
              <a:t> </a:t>
            </a:r>
            <a:br>
              <a:rPr lang="en-US" sz="2200">
                <a:latin typeface="Calibri" charset="0"/>
                <a:ea typeface="ＭＳ Ｐゴシック" charset="0"/>
              </a:rPr>
            </a:br>
            <a:r>
              <a:rPr lang="en-US" sz="2200">
                <a:latin typeface="Calibri" charset="0"/>
                <a:ea typeface="ＭＳ Ｐゴシック" charset="0"/>
              </a:rPr>
              <a:t>without knowing Alice</a:t>
            </a:r>
            <a:r>
              <a:rPr lang="ja-JP" altLang="en-US" sz="220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>
                <a:latin typeface="Calibri" charset="0"/>
                <a:ea typeface="ＭＳ Ｐゴシック" charset="0"/>
              </a:rPr>
              <a:t>s secret or Bob</a:t>
            </a:r>
            <a:r>
              <a:rPr lang="ja-JP" altLang="en-US" sz="220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>
                <a:latin typeface="Calibri" charset="0"/>
                <a:ea typeface="ＭＳ Ｐゴシック" charset="0"/>
              </a:rPr>
              <a:t>s secret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But Alice</a:t>
            </a:r>
            <a:r>
              <a:rPr lang="ja-JP" altLang="en-US" sz="220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>
                <a:latin typeface="Calibri" charset="0"/>
                <a:ea typeface="ＭＳ Ｐゴシック" charset="0"/>
              </a:rPr>
              <a:t>s secret number is still hers alone, </a:t>
            </a:r>
            <a:br>
              <a:rPr lang="en-US" altLang="ja-JP" sz="2200">
                <a:latin typeface="Calibri" charset="0"/>
                <a:ea typeface="ＭＳ Ｐゴシック" charset="0"/>
              </a:rPr>
            </a:br>
            <a:r>
              <a:rPr lang="en-US" altLang="ja-JP" sz="2200">
                <a:latin typeface="Calibri" charset="0"/>
                <a:ea typeface="ＭＳ Ｐゴシック" charset="0"/>
              </a:rPr>
              <a:t>and Bob</a:t>
            </a:r>
            <a:r>
              <a:rPr lang="ja-JP" altLang="en-US" sz="220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>
                <a:latin typeface="Calibri" charset="0"/>
                <a:ea typeface="ＭＳ Ｐゴシック" charset="0"/>
              </a:rPr>
              <a:t>s is Bob</a:t>
            </a:r>
            <a:r>
              <a:rPr lang="ja-JP" altLang="en-US" sz="220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>
                <a:latin typeface="Calibri" charset="0"/>
                <a:ea typeface="ＭＳ Ｐゴシック" charset="0"/>
              </a:rPr>
              <a:t>s alone</a:t>
            </a:r>
          </a:p>
          <a:p>
            <a:pPr lvl="1" eaLnBrk="1" hangingPunct="1">
              <a:lnSpc>
                <a:spcPct val="90000"/>
              </a:lnSpc>
            </a:pPr>
            <a:endParaRPr lang="en-US" sz="220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  <a:cs typeface="ＭＳ Ｐゴシック" charset="0"/>
              </a:rPr>
              <a:t>Sounds impossible …</a:t>
            </a:r>
            <a:endParaRPr lang="en-US" sz="21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1433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2249-EFBC-4CE7-BE71-522365D3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3ADDA-494B-453F-96DC-C18DF344F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into 3 groups: Alice, Bob, and Eve (we’ll alternate)</a:t>
            </a:r>
          </a:p>
          <a:p>
            <a:endParaRPr lang="en-US" dirty="0"/>
          </a:p>
          <a:p>
            <a:r>
              <a:rPr lang="en-US" dirty="0"/>
              <a:t>Goal: Use public key cryptography to agree on a secret </a:t>
            </a:r>
            <a:r>
              <a:rPr lang="en-US" i="1" dirty="0"/>
              <a:t>color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 doesn’t know the secret color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18.jpg" descr="Alice.jpg">
            <a:extLst>
              <a:ext uri="{FF2B5EF4-FFF2-40B4-BE49-F238E27FC236}">
                <a16:creationId xmlns:a16="http://schemas.microsoft.com/office/drawing/2014/main" id="{0146F238-F6FC-4F66-AE66-2FC410FE0BF7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4445" y="4365624"/>
            <a:ext cx="2351089" cy="1760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19.jpg" descr="bob.jpg">
            <a:extLst>
              <a:ext uri="{FF2B5EF4-FFF2-40B4-BE49-F238E27FC236}">
                <a16:creationId xmlns:a16="http://schemas.microsoft.com/office/drawing/2014/main" id="{D5F256BE-4CD3-4BF1-9905-3B5FE0A09493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968" y="4305300"/>
            <a:ext cx="2511425" cy="1881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0.jpg" descr="eve.jpg">
            <a:extLst>
              <a:ext uri="{FF2B5EF4-FFF2-40B4-BE49-F238E27FC236}">
                <a16:creationId xmlns:a16="http://schemas.microsoft.com/office/drawing/2014/main" id="{C3A2C3AA-3143-415C-9613-AE4C41089D47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4305300"/>
            <a:ext cx="1816100" cy="21621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3363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AF09-F42E-43EC-95B4-5376E418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create a secret color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30C3-EBDD-4728-9437-5F161ACD3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color you want.  Make 3 pieces of it.</a:t>
            </a:r>
          </a:p>
          <a:p>
            <a:r>
              <a:rPr lang="en-US" dirty="0"/>
              <a:t>Don’t show it to group Eve!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7C735-F983-486B-93D5-74B14338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86" y="2541069"/>
            <a:ext cx="5283628" cy="39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55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rgbClr val="7A7A7A"/>
          </a:solidFill>
          <a:prstDash val="solid"/>
          <a:bevel/>
        </a:ln>
        <a:effectLst>
          <a:outerShdw blurRad="38100" dist="23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rgbClr val="7A7A7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rgbClr val="7A7A7A"/>
          </a:solidFill>
          <a:prstDash val="solid"/>
          <a:bevel/>
        </a:ln>
        <a:effectLst>
          <a:outerShdw blurRad="38100" dist="23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rgbClr val="7A7A7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1767</Words>
  <Application>Microsoft Office PowerPoint</Application>
  <PresentationFormat>On-screen Show (4:3)</PresentationFormat>
  <Paragraphs>196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ゴシック</vt:lpstr>
      <vt:lpstr>ＭＳ Ｐゴシック</vt:lpstr>
      <vt:lpstr>Arial</vt:lpstr>
      <vt:lpstr>Arial Black</vt:lpstr>
      <vt:lpstr>Bookman Old Style</vt:lpstr>
      <vt:lpstr>Calibri</vt:lpstr>
      <vt:lpstr>Helvetica Neue</vt:lpstr>
      <vt:lpstr>Times</vt:lpstr>
      <vt:lpstr>Times New Roman</vt:lpstr>
      <vt:lpstr>Wingdings</vt:lpstr>
      <vt:lpstr>Default</vt:lpstr>
      <vt:lpstr>CS 115: COMPUTING FOR The Socio-Techno Web</vt:lpstr>
      <vt:lpstr>Private key encryption</vt:lpstr>
      <vt:lpstr>Private Key Encryption</vt:lpstr>
      <vt:lpstr>Private key </vt:lpstr>
      <vt:lpstr>Public-Key Cryptography:</vt:lpstr>
      <vt:lpstr>Our  friends…</vt:lpstr>
      <vt:lpstr>Diffie-Hellman key agreement</vt:lpstr>
      <vt:lpstr>Activity</vt:lpstr>
      <vt:lpstr>Step 1: create a secret color</vt:lpstr>
      <vt:lpstr>Step 2: mix your secret color with the public color</vt:lpstr>
      <vt:lpstr>Step 3: send your mixture to the other group</vt:lpstr>
      <vt:lpstr>Step 4: combine the other group’s mixture with your secret mixture</vt:lpstr>
      <vt:lpstr>Diagram of what we did</vt:lpstr>
      <vt:lpstr>activity</vt:lpstr>
      <vt:lpstr>How it works in practice</vt:lpstr>
      <vt:lpstr>Why does this work?</vt:lpstr>
      <vt:lpstr>Instead of paint:  One-Way Computation</vt:lpstr>
      <vt:lpstr>Our  friends…</vt:lpstr>
      <vt:lpstr>If you have f(a), a one-way function…</vt:lpstr>
      <vt:lpstr>… Eve has a major headache</vt:lpstr>
      <vt:lpstr>https: Secure Internet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115: COMPUTING FOR The Socio-Techno Web</dc:title>
  <cp:lastModifiedBy>start</cp:lastModifiedBy>
  <cp:revision>22</cp:revision>
  <cp:lastPrinted>2018-11-29T03:59:46Z</cp:lastPrinted>
  <dcterms:modified xsi:type="dcterms:W3CDTF">2018-11-29T17:44:54Z</dcterms:modified>
</cp:coreProperties>
</file>