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84" r:id="rId2"/>
    <p:sldId id="343" r:id="rId3"/>
    <p:sldId id="357" r:id="rId4"/>
    <p:sldId id="411" r:id="rId5"/>
    <p:sldId id="359" r:id="rId6"/>
    <p:sldId id="360" r:id="rId7"/>
    <p:sldId id="353" r:id="rId8"/>
    <p:sldId id="348" r:id="rId9"/>
    <p:sldId id="349" r:id="rId10"/>
    <p:sldId id="350" r:id="rId11"/>
    <p:sldId id="413" r:id="rId12"/>
    <p:sldId id="414" r:id="rId13"/>
    <p:sldId id="362" r:id="rId14"/>
    <p:sldId id="363" r:id="rId15"/>
    <p:sldId id="364" r:id="rId16"/>
    <p:sldId id="365" r:id="rId17"/>
    <p:sldId id="415" r:id="rId18"/>
    <p:sldId id="367" r:id="rId19"/>
    <p:sldId id="368" r:id="rId20"/>
    <p:sldId id="369" r:id="rId21"/>
    <p:sldId id="405" r:id="rId22"/>
    <p:sldId id="371" r:id="rId23"/>
    <p:sldId id="373" r:id="rId24"/>
    <p:sldId id="391" r:id="rId25"/>
    <p:sldId id="361" r:id="rId26"/>
    <p:sldId id="416" r:id="rId27"/>
    <p:sldId id="417" r:id="rId28"/>
    <p:sldId id="412" r:id="rId29"/>
    <p:sldId id="346" r:id="rId30"/>
    <p:sldId id="418" r:id="rId31"/>
    <p:sldId id="393" r:id="rId32"/>
    <p:sldId id="402" r:id="rId33"/>
    <p:sldId id="403" r:id="rId34"/>
    <p:sldId id="339" r:id="rId35"/>
    <p:sldId id="341" r:id="rId36"/>
    <p:sldId id="394" r:id="rId37"/>
    <p:sldId id="374" r:id="rId38"/>
    <p:sldId id="375" r:id="rId39"/>
    <p:sldId id="388" r:id="rId40"/>
    <p:sldId id="376" r:id="rId41"/>
    <p:sldId id="404" r:id="rId42"/>
    <p:sldId id="381" r:id="rId43"/>
    <p:sldId id="406" r:id="rId44"/>
    <p:sldId id="410" r:id="rId45"/>
    <p:sldId id="385" r:id="rId46"/>
    <p:sldId id="407" r:id="rId47"/>
    <p:sldId id="387" r:id="rId48"/>
    <p:sldId id="408" r:id="rId49"/>
    <p:sldId id="409" r:id="rId50"/>
    <p:sldId id="380" r:id="rId51"/>
    <p:sldId id="342" r:id="rId52"/>
  </p:sldIdLst>
  <p:sldSz cx="9144000" cy="6858000" type="screen4x3"/>
  <p:notesSz cx="92202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8F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2038" autoAdjust="0"/>
  </p:normalViewPr>
  <p:slideViewPr>
    <p:cSldViewPr>
      <p:cViewPr varScale="1">
        <p:scale>
          <a:sx n="101" d="100"/>
          <a:sy n="10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379" y="1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86803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379" y="6586803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2646" y="0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020" y="3293745"/>
            <a:ext cx="7376160" cy="31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6287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2646" y="6586287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7CF14-CF06-D842-9BE0-C57346231D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7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206DB98C-9816-A344-97FA-CB2CFA3902CC}" type="slidenum">
              <a:rPr lang="en-US" sz="1300"/>
              <a:pPr/>
              <a:t>18</a:t>
            </a:fld>
            <a:endParaRPr lang="en-US" sz="13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The two methods factTail() and factWhile() are functionally equivalent.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EDE55CF-7267-2C42-9844-6390C0FFEC73}" type="slidenum">
              <a:rPr lang="en-US" sz="1300"/>
              <a:pPr/>
              <a:t>19</a:t>
            </a:fld>
            <a:endParaRPr lang="en-US" sz="13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 return (n&lt;2) ? n : fibonacci(n-1) + fibonacci(n-2);</a:t>
            </a:r>
          </a:p>
          <a:p>
            <a:endParaRPr lang="en-US">
              <a:ea typeface="MS PGothic" charset="0"/>
            </a:endParaRPr>
          </a:p>
          <a:p>
            <a:r>
              <a:rPr lang="en-US">
                <a:ea typeface="MS PGothic" charset="0"/>
              </a:rPr>
              <a:t>fib(4) requires 9 invocations.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0F4C2F11-7231-6C4C-871D-CDD60FF5FB3D}" type="slidenum">
              <a:rPr lang="en-US" sz="1300"/>
              <a:pPr/>
              <a:t>20</a:t>
            </a:fld>
            <a:endParaRPr lang="en-US" sz="13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MS PGothic" charset="0"/>
              </a:rPr>
              <a:t> return (n&lt;2) ? n : fibonacci(n-1) + fibonacci(n-2);</a:t>
            </a:r>
          </a:p>
          <a:p>
            <a:endParaRPr lang="en-US">
              <a:ea typeface="MS PGothic" charset="0"/>
            </a:endParaRPr>
          </a:p>
          <a:p>
            <a:r>
              <a:rPr lang="en-US">
                <a:ea typeface="MS PGothic" charset="0"/>
              </a:rPr>
              <a:t>fib(4) requires 9 invocations.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EB1719E1-FC19-344F-A85A-DED7B6F6CE1D}" type="slidenum">
              <a:rPr lang="en-US" sz="1300"/>
              <a:pPr/>
              <a:t>21</a:t>
            </a:fld>
            <a:endParaRPr lang="en-US" sz="13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MS PGothic" charset="0"/>
              </a:rPr>
              <a:t>Need to say something here about temp variables!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21B3953-4F13-BC44-BEFC-7970BF93F221}" type="slidenum">
              <a:rPr lang="en-US" sz="1300"/>
              <a:pPr/>
              <a:t>22</a:t>
            </a:fld>
            <a:endParaRPr lang="en-US" sz="13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MS PGothic" charset="0"/>
              </a:rPr>
              <a:t>Either order returns a wrong answer.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21B3953-4F13-BC44-BEFC-7970BF93F221}" type="slidenum">
              <a:rPr lang="en-US" sz="1300"/>
              <a:pPr/>
              <a:t>23</a:t>
            </a:fld>
            <a:endParaRPr lang="en-US" sz="13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MS PGothic" charset="0"/>
              </a:rPr>
              <a:t>Either order returns a wrong answer.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EB1719E1-FC19-344F-A85A-DED7B6F6CE1D}" type="slidenum">
              <a:rPr lang="en-US" sz="1300"/>
              <a:pPr/>
              <a:t>24</a:t>
            </a:fld>
            <a:endParaRPr lang="en-US" sz="13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MS PGothic" charset="0"/>
              </a:rPr>
              <a:t>Need to say something here about temp variables!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0919DB1-40FB-2249-82DD-C6CE1EAB11A5}" type="slidenum">
              <a:rPr lang="en-US" sz="1300"/>
              <a:pPr/>
              <a:t>25</a:t>
            </a:fld>
            <a:endParaRPr lang="en-US" sz="13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This isn</a:t>
            </a:r>
            <a:r>
              <a:rPr lang="ja-JP" altLang="en-US">
                <a:ea typeface="MS PGothic" charset="0"/>
              </a:rPr>
              <a:t>’</a:t>
            </a:r>
            <a:r>
              <a:rPr lang="en-US" altLang="ja-JP">
                <a:ea typeface="MS PGothic" charset="0"/>
              </a:rPr>
              <a:t>t really a tail recursion, because work is done after the return.  However, it can could be</a:t>
            </a:r>
            <a:endParaRPr lang="en-US">
              <a:latin typeface="Courier New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01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54D0651B-AE44-7F43-A86C-E2DD898ACAB3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A0DA556-2421-E74B-BF0D-12AD3B92F70A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3F338A57-7945-3A41-B56E-FC9235EF3503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507AC7E6-B70D-1245-9B89-164EF43B96C3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21D505C1-FA31-5047-98E1-1422426EE9A0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9D66D1D4-B49E-7E46-9B85-E5564C3CA870}" type="slidenum">
              <a:rPr lang="en-US" sz="1300"/>
              <a:pPr/>
              <a:t>15</a:t>
            </a:fld>
            <a:endParaRPr lang="en-US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2429AA7-6259-A34C-8B67-AE7BC69EABB2}" type="slidenum">
              <a:rPr lang="en-US" sz="1300"/>
              <a:pPr/>
              <a:t>16</a:t>
            </a:fld>
            <a:endParaRPr lang="en-US" sz="13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>
                <a:ea typeface="MS PGothic" charset="0"/>
              </a:rPr>
              <a:t>Notes: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>
                <a:ea typeface="MS PGothic" charset="0"/>
              </a:rPr>
              <a:t>There is only one execution frame.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>
                <a:ea typeface="MS PGothic" charset="0"/>
              </a:rPr>
              <a:t>Order of the statements in the </a:t>
            </a:r>
            <a:r>
              <a:rPr lang="en-US" b="1">
                <a:ea typeface="MS PGothic" charset="0"/>
              </a:rPr>
              <a:t>while</a:t>
            </a:r>
            <a:r>
              <a:rPr lang="en-US">
                <a:ea typeface="MS PGothic" charset="0"/>
              </a:rPr>
              <a:t> body is important (cannot swap them or the method will not work.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>
                <a:ea typeface="MS PGothic" charset="0"/>
              </a:rPr>
              <a:t>Need to worry about vars that change over time.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15491493-EE46-C547-AD30-AD1F8BABF534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6957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524000"/>
            <a:ext cx="36957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iteration</a:t>
            </a:r>
            <a:endParaRPr lang="en-US">
              <a:latin typeface="Times New Roman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4F9AD02D-47EA-2845-9406-6820FA2B7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268" y="1132076"/>
            <a:ext cx="8766092" cy="1470025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Iteration via Tail Recursion in Racket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838200" y="3733803"/>
            <a:ext cx="7315200" cy="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505201" y="4123271"/>
            <a:ext cx="4910667" cy="230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2800" b="1" dirty="0" smtClean="0">
                <a:solidFill>
                  <a:srgbClr val="000099"/>
                </a:solidFill>
                <a:latin typeface="+mj-lt"/>
              </a:rPr>
              <a:t>CS251 Programming Languages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0099"/>
                </a:solidFill>
                <a:latin typeface="+mj-lt"/>
              </a:rPr>
              <a:t>Spring 2019</a:t>
            </a:r>
            <a:r>
              <a:rPr lang="en-US" altLang="en-US" b="1" dirty="0" smtClean="0">
                <a:solidFill>
                  <a:srgbClr val="000099"/>
                </a:solidFill>
                <a:latin typeface="+mj-lt"/>
              </a:rPr>
              <a:t>, Lyn Turbak</a:t>
            </a:r>
          </a:p>
          <a:p>
            <a:pPr>
              <a:lnSpc>
                <a:spcPct val="110000"/>
              </a:lnSpc>
              <a:defRPr/>
            </a:pPr>
            <a:endParaRPr lang="en-US" altLang="en-US" sz="1800" dirty="0" smtClean="0">
              <a:solidFill>
                <a:srgbClr val="000099"/>
              </a:solidFill>
              <a:latin typeface="+mj-lt"/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 smtClean="0">
                <a:solidFill>
                  <a:srgbClr val="000099"/>
                </a:solidFill>
                <a:latin typeface="+mj-lt"/>
              </a:rPr>
              <a:t>Department of Computer Science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 smtClean="0">
                <a:solidFill>
                  <a:srgbClr val="000099"/>
                </a:solidFill>
                <a:latin typeface="+mj-lt"/>
              </a:rPr>
              <a:t>Wellesley College</a:t>
            </a:r>
          </a:p>
        </p:txBody>
      </p:sp>
      <p:pic>
        <p:nvPicPr>
          <p:cNvPr id="11" name="Picture 10" descr="cs251-logo-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29" y="3936998"/>
            <a:ext cx="25400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74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24384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(define (</a:t>
            </a:r>
            <a:r>
              <a:rPr lang="en-US" dirty="0" err="1">
                <a:latin typeface="Courier New"/>
                <a:cs typeface="Courier New"/>
              </a:rPr>
              <a:t>inc-iter</a:t>
            </a:r>
            <a:r>
              <a:rPr lang="en-US" dirty="0">
                <a:latin typeface="Courier New"/>
                <a:cs typeface="Courier New"/>
              </a:rPr>
              <a:t> n)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(</a:t>
            </a:r>
            <a:r>
              <a:rPr lang="en-US" dirty="0" err="1">
                <a:latin typeface="Courier New"/>
                <a:cs typeface="Courier New"/>
              </a:rPr>
              <a:t>inc</a:t>
            </a:r>
            <a:r>
              <a:rPr lang="en-US" dirty="0">
                <a:latin typeface="Courier New"/>
                <a:cs typeface="Courier New"/>
              </a:rPr>
              <a:t>-tail n 1))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(define (</a:t>
            </a:r>
            <a:r>
              <a:rPr lang="en-US" dirty="0" err="1">
                <a:latin typeface="Courier New"/>
                <a:cs typeface="Courier New"/>
              </a:rPr>
              <a:t>inc</a:t>
            </a:r>
            <a:r>
              <a:rPr lang="en-US" dirty="0">
                <a:latin typeface="Courier New"/>
                <a:cs typeface="Courier New"/>
              </a:rPr>
              <a:t>-tail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resultSoFar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(if (=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0)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resultSoFar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(</a:t>
            </a:r>
            <a:r>
              <a:rPr lang="en-US" dirty="0" err="1">
                <a:latin typeface="Courier New"/>
                <a:cs typeface="Courier New"/>
              </a:rPr>
              <a:t>inc</a:t>
            </a:r>
            <a:r>
              <a:rPr lang="en-US" dirty="0">
                <a:latin typeface="Courier New"/>
                <a:cs typeface="Courier New"/>
              </a:rPr>
              <a:t>-tail (-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1) (+ </a:t>
            </a:r>
            <a:r>
              <a:rPr lang="en-US" dirty="0" err="1">
                <a:latin typeface="Courier New"/>
                <a:cs typeface="Courier New"/>
              </a:rPr>
              <a:t>resultSoFar</a:t>
            </a:r>
            <a:r>
              <a:rPr lang="en-US" dirty="0">
                <a:latin typeface="Courier New"/>
                <a:cs typeface="Courier New"/>
              </a:rPr>
              <a:t> 1))))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err="1">
                <a:solidFill>
                  <a:srgbClr val="0000FF"/>
                </a:solidFill>
                <a:latin typeface="Courier New"/>
                <a:cs typeface="Courier New"/>
              </a:rPr>
              <a:t>i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nc-iter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inc</a:t>
            </a:r>
            <a:r>
              <a:rPr lang="en-US" sz="4000" i="0" dirty="0" smtClean="0">
                <a:solidFill>
                  <a:srgbClr val="0000FF"/>
                </a:solidFill>
                <a:latin typeface="Courier New"/>
                <a:cs typeface="Courier New"/>
              </a:rPr>
              <a:t>-tail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in Racket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5814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urier New"/>
                <a:cs typeface="Courier New"/>
              </a:rPr>
              <a:t>&gt; (</a:t>
            </a:r>
            <a:r>
              <a:rPr lang="en-US" b="0" dirty="0" err="1">
                <a:latin typeface="Courier New"/>
                <a:cs typeface="Courier New"/>
              </a:rPr>
              <a:t>inc-iter</a:t>
            </a:r>
            <a:r>
              <a:rPr lang="en-US" b="0" dirty="0">
                <a:latin typeface="Courier New"/>
                <a:cs typeface="Courier New"/>
              </a:rPr>
              <a:t> 10000000</a:t>
            </a:r>
            <a:r>
              <a:rPr lang="en-US" b="0" dirty="0" smtClean="0">
                <a:latin typeface="Courier New"/>
                <a:cs typeface="Courier New"/>
              </a:rPr>
              <a:t>) ; 10^7</a:t>
            </a:r>
            <a:endParaRPr lang="en-US" b="0" dirty="0">
              <a:latin typeface="Courier New"/>
              <a:cs typeface="Courier New"/>
            </a:endParaRPr>
          </a:p>
          <a:p>
            <a:r>
              <a:rPr lang="en-US" b="0" dirty="0">
                <a:latin typeface="Courier New"/>
                <a:cs typeface="Courier New"/>
              </a:rPr>
              <a:t>10000001</a:t>
            </a:r>
          </a:p>
          <a:p>
            <a:endParaRPr lang="en-US" b="0" dirty="0" smtClean="0">
              <a:latin typeface="Courier New"/>
              <a:cs typeface="Courier New"/>
            </a:endParaRPr>
          </a:p>
          <a:p>
            <a:r>
              <a:rPr lang="en-US" b="0" dirty="0" smtClean="0">
                <a:latin typeface="Courier New"/>
                <a:cs typeface="Courier New"/>
              </a:rPr>
              <a:t>&gt; (</a:t>
            </a:r>
            <a:r>
              <a:rPr lang="en-US" b="0" dirty="0" err="1">
                <a:latin typeface="Courier New"/>
                <a:cs typeface="Courier New"/>
              </a:rPr>
              <a:t>inc-iter</a:t>
            </a:r>
            <a:r>
              <a:rPr lang="en-US" b="0" dirty="0">
                <a:latin typeface="Courier New"/>
                <a:cs typeface="Courier New"/>
              </a:rPr>
              <a:t> 100000000</a:t>
            </a:r>
            <a:r>
              <a:rPr lang="en-US" b="0" dirty="0" smtClean="0">
                <a:latin typeface="Courier New"/>
                <a:cs typeface="Courier New"/>
              </a:rPr>
              <a:t>) </a:t>
            </a:r>
            <a:r>
              <a:rPr lang="en-US" b="0" dirty="0">
                <a:latin typeface="Courier New"/>
                <a:cs typeface="Courier New"/>
              </a:rPr>
              <a:t>; 10</a:t>
            </a:r>
            <a:r>
              <a:rPr lang="en-US" b="0" dirty="0" smtClean="0">
                <a:latin typeface="Courier New"/>
                <a:cs typeface="Courier New"/>
              </a:rPr>
              <a:t>^8</a:t>
            </a:r>
            <a:endParaRPr lang="en-US" b="0" dirty="0">
              <a:latin typeface="Courier New"/>
              <a:cs typeface="Courier New"/>
            </a:endParaRPr>
          </a:p>
          <a:p>
            <a:r>
              <a:rPr lang="en-US" b="0" dirty="0" smtClean="0">
                <a:latin typeface="Courier New"/>
                <a:cs typeface="Courier New"/>
              </a:rPr>
              <a:t>100000001</a:t>
            </a:r>
          </a:p>
          <a:p>
            <a:endParaRPr lang="en-US" b="0" dirty="0">
              <a:latin typeface="Courier New"/>
              <a:cs typeface="Courier New"/>
            </a:endParaRPr>
          </a:p>
          <a:p>
            <a:r>
              <a:rPr lang="en-US" b="0" dirty="0" smtClean="0">
                <a:latin typeface="Calibri"/>
                <a:cs typeface="Calibri"/>
              </a:rPr>
              <a:t>Will </a:t>
            </a:r>
            <a:r>
              <a:rPr lang="en-US" b="0" dirty="0" err="1" smtClean="0">
                <a:latin typeface="Courier New"/>
                <a:cs typeface="Courier New"/>
              </a:rPr>
              <a:t>inc-iter</a:t>
            </a:r>
            <a:r>
              <a:rPr lang="en-US" b="0" dirty="0" smtClean="0">
                <a:latin typeface="Calibri"/>
                <a:cs typeface="Calibri"/>
              </a:rPr>
              <a:t> ever run out of memory?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10</a:t>
            </a:fld>
            <a:endParaRPr lang="en-US" sz="14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61437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696200" cy="2743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def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inc_iter</a:t>
            </a:r>
            <a:r>
              <a:rPr lang="en-US" sz="1800" dirty="0">
                <a:latin typeface="Courier New"/>
                <a:cs typeface="Courier New"/>
              </a:rPr>
              <a:t> (n): # Not really iterative!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return </a:t>
            </a:r>
            <a:r>
              <a:rPr lang="en-US" sz="1800" dirty="0" err="1">
                <a:latin typeface="Courier New"/>
                <a:cs typeface="Courier New"/>
              </a:rPr>
              <a:t>inc_tail</a:t>
            </a:r>
            <a:r>
              <a:rPr lang="en-US" sz="1800" dirty="0">
                <a:latin typeface="Courier New"/>
                <a:cs typeface="Courier New"/>
              </a:rPr>
              <a:t>(n, 1)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def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inc_tail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num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resultSoFar</a:t>
            </a:r>
            <a:r>
              <a:rPr lang="en-US" sz="1800" dirty="0">
                <a:latin typeface="Courier New"/>
                <a:cs typeface="Courier New"/>
              </a:rPr>
              <a:t>):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if </a:t>
            </a:r>
            <a:r>
              <a:rPr lang="en-US" sz="1800" dirty="0" err="1">
                <a:latin typeface="Courier New"/>
                <a:cs typeface="Courier New"/>
              </a:rPr>
              <a:t>num</a:t>
            </a:r>
            <a:r>
              <a:rPr lang="en-US" sz="1800" dirty="0">
                <a:latin typeface="Courier New"/>
                <a:cs typeface="Courier New"/>
              </a:rPr>
              <a:t> == 0: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return </a:t>
            </a:r>
            <a:r>
              <a:rPr lang="en-US" sz="1800" dirty="0" err="1">
                <a:latin typeface="Courier New"/>
                <a:cs typeface="Courier New"/>
              </a:rPr>
              <a:t>resultSoFar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else</a:t>
            </a:r>
            <a:r>
              <a:rPr lang="en-US" sz="1800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return </a:t>
            </a:r>
            <a:r>
              <a:rPr lang="en-US" sz="1800" dirty="0" err="1">
                <a:latin typeface="Courier New"/>
                <a:cs typeface="Courier New"/>
              </a:rPr>
              <a:t>inc_tail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num</a:t>
            </a:r>
            <a:r>
              <a:rPr lang="en-US" sz="1800" dirty="0">
                <a:latin typeface="Courier New"/>
                <a:cs typeface="Courier New"/>
              </a:rPr>
              <a:t> - 1, </a:t>
            </a:r>
            <a:r>
              <a:rPr lang="en-US" sz="1800" dirty="0" err="1">
                <a:latin typeface="Courier New"/>
                <a:cs typeface="Courier New"/>
              </a:rPr>
              <a:t>resultSoFar</a:t>
            </a:r>
            <a:r>
              <a:rPr lang="en-US" sz="1800" dirty="0">
                <a:latin typeface="Courier New"/>
                <a:cs typeface="Courier New"/>
              </a:rPr>
              <a:t> + 1)</a:t>
            </a:r>
            <a:endParaRPr lang="en-US" sz="1800" dirty="0">
              <a:effectLst/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err="1">
                <a:solidFill>
                  <a:srgbClr val="0000FF"/>
                </a:solidFill>
                <a:latin typeface="Courier New"/>
                <a:cs typeface="Courier New"/>
              </a:rPr>
              <a:t>i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nc_iter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int_tail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in Python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0386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ourier New"/>
                <a:cs typeface="Courier New"/>
              </a:rPr>
              <a:t>In </a:t>
            </a:r>
            <a:r>
              <a:rPr lang="en-US" sz="2000" b="0" dirty="0">
                <a:latin typeface="Courier New"/>
                <a:cs typeface="Courier New"/>
              </a:rPr>
              <a:t>[</a:t>
            </a:r>
            <a:r>
              <a:rPr lang="en-US" sz="2000" b="0" dirty="0" smtClean="0">
                <a:latin typeface="Courier New"/>
                <a:cs typeface="Courier New"/>
              </a:rPr>
              <a:t>19]</a:t>
            </a:r>
            <a:r>
              <a:rPr lang="en-US" sz="2000" b="0" dirty="0">
                <a:latin typeface="Courier New"/>
                <a:cs typeface="Courier New"/>
              </a:rPr>
              <a:t>: </a:t>
            </a:r>
            <a:r>
              <a:rPr lang="en-US" sz="2000" b="0" dirty="0" err="1" smtClean="0">
                <a:latin typeface="Courier New"/>
                <a:cs typeface="Courier New"/>
              </a:rPr>
              <a:t>inc_iter</a:t>
            </a:r>
            <a:r>
              <a:rPr lang="en-US" sz="2000" b="0" dirty="0" smtClean="0">
                <a:latin typeface="Courier New"/>
                <a:cs typeface="Courier New"/>
              </a:rPr>
              <a:t>(</a:t>
            </a:r>
            <a:r>
              <a:rPr lang="en-US" sz="2000" b="0" dirty="0">
                <a:latin typeface="Courier New"/>
                <a:cs typeface="Courier New"/>
              </a:rPr>
              <a:t>100)</a:t>
            </a:r>
          </a:p>
          <a:p>
            <a:r>
              <a:rPr lang="en-US" sz="2000" b="0" dirty="0">
                <a:latin typeface="Courier New"/>
                <a:cs typeface="Courier New"/>
              </a:rPr>
              <a:t>Out[</a:t>
            </a:r>
            <a:r>
              <a:rPr lang="en-US" sz="2000" b="0" dirty="0" smtClean="0">
                <a:latin typeface="Courier New"/>
                <a:cs typeface="Courier New"/>
              </a:rPr>
              <a:t>19]</a:t>
            </a:r>
            <a:r>
              <a:rPr lang="en-US" sz="2000" b="0" dirty="0">
                <a:latin typeface="Courier New"/>
                <a:cs typeface="Courier New"/>
              </a:rPr>
              <a:t>: </a:t>
            </a:r>
            <a:r>
              <a:rPr lang="en-US" sz="2000" b="0" dirty="0" smtClean="0">
                <a:latin typeface="Courier New"/>
                <a:cs typeface="Courier New"/>
              </a:rPr>
              <a:t>101</a:t>
            </a:r>
          </a:p>
          <a:p>
            <a:endParaRPr lang="en-US" sz="2000" b="0" dirty="0">
              <a:effectLst/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In [</a:t>
            </a:r>
            <a:r>
              <a:rPr lang="en-US" sz="2000" b="0" dirty="0" smtClean="0">
                <a:latin typeface="Courier New"/>
                <a:cs typeface="Courier New"/>
              </a:rPr>
              <a:t>19]</a:t>
            </a:r>
            <a:r>
              <a:rPr lang="en-US" sz="2000" b="0" dirty="0">
                <a:latin typeface="Courier New"/>
                <a:cs typeface="Courier New"/>
              </a:rPr>
              <a:t>: </a:t>
            </a:r>
            <a:r>
              <a:rPr lang="en-US" sz="2000" b="0" dirty="0" err="1" smtClean="0">
                <a:latin typeface="Courier New"/>
                <a:cs typeface="Courier New"/>
              </a:rPr>
              <a:t>inc_iter</a:t>
            </a:r>
            <a:r>
              <a:rPr lang="en-US" sz="2000" b="0" dirty="0" smtClean="0">
                <a:latin typeface="Courier New"/>
                <a:cs typeface="Courier New"/>
              </a:rPr>
              <a:t>(1000)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…</a:t>
            </a:r>
          </a:p>
          <a:p>
            <a:r>
              <a:rPr lang="en-US" sz="2000" dirty="0" err="1" smtClean="0"/>
              <a:t>RuntimeError</a:t>
            </a:r>
            <a:r>
              <a:rPr lang="en-US" sz="2000" dirty="0"/>
              <a:t>: maximum recursion depth </a:t>
            </a:r>
            <a:r>
              <a:rPr lang="en-US" sz="2000" dirty="0" smtClean="0"/>
              <a:t>exceeded</a:t>
            </a:r>
            <a:endParaRPr lang="en-US" sz="2000" b="0" dirty="0">
              <a:effectLst/>
              <a:latin typeface="Courier New"/>
              <a:cs typeface="Courier New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11</a:t>
            </a:fld>
            <a:endParaRPr lang="en-US" sz="14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105400" y="3733800"/>
            <a:ext cx="3352800" cy="1600200"/>
          </a:xfrm>
          <a:prstGeom prst="wedgeRoundRectCallout">
            <a:avLst>
              <a:gd name="adj1" fmla="val -73509"/>
              <a:gd name="adj2" fmla="val 695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dirty="0" smtClean="0"/>
              <a:t>Although tail recursion expresses iteration in Racket (and SML), it does *not* express iteration in Python</a:t>
            </a:r>
          </a:p>
          <a:p>
            <a:r>
              <a:rPr lang="en-US" sz="1800" b="0" dirty="0" smtClean="0"/>
              <a:t>(or JavaScript, C, Java, etc.)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874543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Why the Difference?  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1" y="257169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/>
                <a:cs typeface="Calibri"/>
              </a:rPr>
              <a:t>it(3,1)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2" y="257169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1" y="203829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t(2,2)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2" y="257169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1" y="203829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t(2,2)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1" y="150489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t(1,3)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2" y="257492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1" y="204152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t(2,2)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1" y="150812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t(1,3)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1" y="99060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t(0,4)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8202" y="257492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1" y="204152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t(2,2)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1" y="150812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it(</a:t>
            </a:r>
            <a:r>
              <a:rPr lang="en-US" sz="2000" b="0" dirty="0" smtClean="0">
                <a:latin typeface="Calibri"/>
                <a:cs typeface="Calibri"/>
              </a:rPr>
              <a:t>1,3)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1" y="99060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t(0,4):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2" y="259080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1" y="205740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t(2,2)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5001" y="152400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it(</a:t>
            </a:r>
            <a:r>
              <a:rPr lang="en-US" sz="2000" b="0" dirty="0" smtClean="0">
                <a:latin typeface="Calibri"/>
                <a:cs typeface="Calibri"/>
              </a:rPr>
              <a:t>1,3):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1802" y="259080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1801" y="205740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t(2,2):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48601" y="2590800"/>
            <a:ext cx="10667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</a:t>
            </a:r>
            <a:r>
              <a:rPr lang="en-US" sz="2000" b="0" dirty="0" smtClean="0">
                <a:latin typeface="Calibri"/>
                <a:cs typeface="Calibri"/>
              </a:rPr>
              <a:t>t(3,1):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3099137"/>
            <a:ext cx="866655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Python</a:t>
            </a:r>
            <a:r>
              <a:rPr lang="en-US" sz="2000" b="0" dirty="0" smtClean="0">
                <a:latin typeface="Calibri"/>
                <a:cs typeface="Calibri"/>
              </a:rPr>
              <a:t> pushes a stack frame for every call to </a:t>
            </a:r>
            <a:r>
              <a:rPr lang="en-US" sz="2000" b="0" dirty="0" err="1" smtClean="0">
                <a:latin typeface="Calibri"/>
                <a:cs typeface="Calibri"/>
              </a:rPr>
              <a:t>iter_tail</a:t>
            </a:r>
            <a:r>
              <a:rPr lang="en-US" sz="2000" b="0" dirty="0" smtClean="0">
                <a:latin typeface="Calibri"/>
                <a:cs typeface="Calibri"/>
              </a:rPr>
              <a:t>. When </a:t>
            </a:r>
            <a:r>
              <a:rPr lang="en-US" sz="2000" b="0" dirty="0" err="1" smtClean="0">
                <a:latin typeface="Calibri"/>
                <a:cs typeface="Calibri"/>
              </a:rPr>
              <a:t>iter_tail</a:t>
            </a:r>
            <a:r>
              <a:rPr lang="en-US" sz="2000" b="0" dirty="0" smtClean="0">
                <a:latin typeface="Calibri"/>
                <a:cs typeface="Calibri"/>
              </a:rPr>
              <a:t>(0,4) returns</a:t>
            </a:r>
            <a:br>
              <a:rPr lang="en-US" sz="2000" b="0" dirty="0" smtClean="0">
                <a:latin typeface="Calibri"/>
                <a:cs typeface="Calibri"/>
              </a:rPr>
            </a:br>
            <a:r>
              <a:rPr lang="en-US" sz="2000" b="0" dirty="0" smtClean="0">
                <a:latin typeface="Calibri"/>
                <a:cs typeface="Calibri"/>
              </a:rPr>
              <a:t>the answer 4, the stacked frames must be popped even though no other work</a:t>
            </a:r>
            <a:br>
              <a:rPr lang="en-US" sz="2000" b="0" dirty="0" smtClean="0">
                <a:latin typeface="Calibri"/>
                <a:cs typeface="Calibri"/>
              </a:rPr>
            </a:br>
            <a:r>
              <a:rPr lang="en-US" sz="2000" b="0" dirty="0" smtClean="0">
                <a:latin typeface="Calibri"/>
                <a:cs typeface="Calibri"/>
              </a:rPr>
              <a:t>remains to be done coming out of the recursion. 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" y="5334000"/>
            <a:ext cx="8748459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Racket’s </a:t>
            </a:r>
            <a:r>
              <a:rPr lang="en-US" sz="2000" b="0" i="1" dirty="0" smtClean="0">
                <a:latin typeface="Calibri"/>
                <a:cs typeface="Calibri"/>
              </a:rPr>
              <a:t>tail-call optimization </a:t>
            </a:r>
            <a:r>
              <a:rPr lang="en-US" sz="2000" b="0" dirty="0" smtClean="0">
                <a:latin typeface="Calibri"/>
                <a:cs typeface="Calibri"/>
              </a:rPr>
              <a:t>replaces the current stack frame with a new stack </a:t>
            </a:r>
            <a:br>
              <a:rPr lang="en-US" sz="2000" b="0" dirty="0" smtClean="0">
                <a:latin typeface="Calibri"/>
                <a:cs typeface="Calibri"/>
              </a:rPr>
            </a:br>
            <a:r>
              <a:rPr lang="en-US" sz="2000" b="0" dirty="0" smtClean="0">
                <a:latin typeface="Calibri"/>
                <a:cs typeface="Calibri"/>
              </a:rPr>
              <a:t>frame when a </a:t>
            </a:r>
            <a:r>
              <a:rPr lang="en-US" sz="2000" b="0" i="1" dirty="0" smtClean="0">
                <a:latin typeface="Calibri"/>
                <a:cs typeface="Calibri"/>
              </a:rPr>
              <a:t>tail call </a:t>
            </a:r>
            <a:r>
              <a:rPr lang="en-US" sz="2000" b="0" dirty="0" smtClean="0">
                <a:latin typeface="Calibri"/>
                <a:cs typeface="Calibri"/>
              </a:rPr>
              <a:t>(function call not in a </a:t>
            </a:r>
            <a:r>
              <a:rPr lang="en-US" sz="2000" b="0" dirty="0" err="1" smtClean="0">
                <a:latin typeface="Calibri"/>
                <a:cs typeface="Calibri"/>
              </a:rPr>
              <a:t>subexpression</a:t>
            </a:r>
            <a:r>
              <a:rPr lang="en-US" sz="2000" b="0" dirty="0" smtClean="0">
                <a:latin typeface="Calibri"/>
                <a:cs typeface="Calibri"/>
              </a:rPr>
              <a:t> position) is made. </a:t>
            </a:r>
          </a:p>
          <a:p>
            <a:r>
              <a:rPr lang="en-US" sz="2000" b="0" dirty="0" smtClean="0">
                <a:latin typeface="Calibri"/>
                <a:cs typeface="Calibri"/>
              </a:rPr>
              <a:t>When 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-tail</a:t>
            </a:r>
            <a:r>
              <a:rPr lang="en-US" sz="2000" b="0" dirty="0">
                <a:latin typeface="Calibri"/>
                <a:cs typeface="Calibri"/>
              </a:rPr>
              <a:t>(0,4) </a:t>
            </a:r>
            <a:r>
              <a:rPr lang="en-US" sz="2000" b="0" dirty="0" smtClean="0">
                <a:latin typeface="Calibri"/>
                <a:cs typeface="Calibri"/>
              </a:rPr>
              <a:t>returns 4, no unnecessarily stacked frames need to be popped!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76238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/>
                <a:cs typeface="Calibri"/>
              </a:rPr>
              <a:t>it(3,1)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47801" y="476238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it(</a:t>
            </a:r>
            <a:r>
              <a:rPr lang="en-US" sz="2000" b="0" dirty="0" smtClean="0">
                <a:latin typeface="Calibri"/>
                <a:cs typeface="Calibri"/>
              </a:rPr>
              <a:t>2,2)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14601" y="4762380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it(</a:t>
            </a:r>
            <a:r>
              <a:rPr lang="en-US" sz="2000" b="0" dirty="0" smtClean="0">
                <a:latin typeface="Calibri"/>
                <a:cs typeface="Calibri"/>
              </a:rPr>
              <a:t>1,3)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81401" y="4765615"/>
            <a:ext cx="9143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it(</a:t>
            </a:r>
            <a:r>
              <a:rPr lang="en-US" sz="2000" b="0" dirty="0" smtClean="0">
                <a:latin typeface="Calibri"/>
                <a:cs typeface="Calibri"/>
              </a:rPr>
              <a:t>0,4)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1" y="4765615"/>
            <a:ext cx="10667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/>
                <a:cs typeface="Calibri"/>
              </a:rPr>
              <a:t>it(</a:t>
            </a:r>
            <a:r>
              <a:rPr lang="en-US" sz="2000" b="0" dirty="0" smtClean="0">
                <a:latin typeface="Calibri"/>
                <a:cs typeface="Calibri"/>
              </a:rPr>
              <a:t>0,4): </a:t>
            </a:r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152400" y="4406900"/>
            <a:ext cx="8763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12</a:t>
            </a:fld>
            <a:endParaRPr lang="en-US" sz="1400" dirty="0"/>
          </a:p>
        </p:txBody>
      </p:sp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49070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Origins of Tail Recursion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pic>
        <p:nvPicPr>
          <p:cNvPr id="7" name="Picture 6" descr="DebunkingPap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6705600" cy="31013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gls-na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52400"/>
            <a:ext cx="1866900" cy="248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62074" y="2667000"/>
            <a:ext cx="21968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Calibri"/>
                <a:cs typeface="Calibri"/>
              </a:rPr>
              <a:t>Guy Lewis Steele</a:t>
            </a:r>
          </a:p>
          <a:p>
            <a:pPr algn="ctr"/>
            <a:r>
              <a:rPr lang="en-US" sz="1600" b="0" dirty="0" smtClean="0">
                <a:latin typeface="Calibri"/>
                <a:cs typeface="Calibri"/>
              </a:rPr>
              <a:t>a.k.a. ``The Great </a:t>
            </a:r>
            <a:r>
              <a:rPr lang="en-US" sz="1600" b="0" dirty="0" err="1" smtClean="0">
                <a:latin typeface="Calibri"/>
                <a:cs typeface="Calibri"/>
              </a:rPr>
              <a:t>Quux</a:t>
            </a:r>
            <a:r>
              <a:rPr lang="en-US" sz="1600" b="0" dirty="0" smtClean="0">
                <a:latin typeface="Calibri"/>
                <a:cs typeface="Calibri"/>
              </a:rPr>
              <a:t>”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114800"/>
            <a:ext cx="8250977" cy="232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b="0" dirty="0" smtClean="0">
                <a:latin typeface="Calibri"/>
                <a:cs typeface="Calibri"/>
              </a:rPr>
              <a:t>One of the most important but least appreciated CS papers of all time</a:t>
            </a:r>
          </a:p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b="0" dirty="0" smtClean="0">
                <a:latin typeface="Calibri"/>
                <a:cs typeface="Calibri"/>
              </a:rPr>
              <a:t>Treat a function call as a GOTO that passes arguments</a:t>
            </a:r>
          </a:p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b="0" dirty="0" smtClean="0">
                <a:latin typeface="Calibri"/>
                <a:cs typeface="Calibri"/>
              </a:rPr>
              <a:t>Function calls should not push stack; </a:t>
            </a:r>
            <a:r>
              <a:rPr lang="en-US" sz="2000" b="0" dirty="0" err="1" smtClean="0">
                <a:latin typeface="Calibri"/>
                <a:cs typeface="Calibri"/>
              </a:rPr>
              <a:t>subexpression</a:t>
            </a:r>
            <a:r>
              <a:rPr lang="en-US" sz="2000" b="0" dirty="0" smtClean="0">
                <a:latin typeface="Calibri"/>
                <a:cs typeface="Calibri"/>
              </a:rPr>
              <a:t> evaluation should!</a:t>
            </a:r>
          </a:p>
          <a:p>
            <a:pPr marL="342900" indent="-342900">
              <a:spcBef>
                <a:spcPts val="1800"/>
              </a:spcBef>
              <a:buFont typeface="Arial"/>
              <a:buChar char="•"/>
            </a:pPr>
            <a:r>
              <a:rPr lang="en-US" sz="2000" b="0" dirty="0" smtClean="0">
                <a:latin typeface="Calibri"/>
                <a:cs typeface="Calibri"/>
              </a:rPr>
              <a:t>Looping constructs are unnecessary; tail recursive calls are a more general</a:t>
            </a:r>
            <a:br>
              <a:rPr lang="en-US" sz="2000" b="0" dirty="0" smtClean="0">
                <a:latin typeface="Calibri"/>
                <a:cs typeface="Calibri"/>
              </a:rPr>
            </a:br>
            <a:r>
              <a:rPr lang="en-US" sz="2000" b="0" dirty="0" smtClean="0">
                <a:latin typeface="Calibri"/>
                <a:cs typeface="Calibri"/>
              </a:rPr>
              <a:t>and elegant way to express iteration. 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13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00844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6096000" cy="2286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inc_loop</a:t>
            </a:r>
            <a:r>
              <a:rPr lang="en-US" dirty="0">
                <a:latin typeface="Courier New"/>
                <a:cs typeface="Courier New"/>
              </a:rPr>
              <a:t> (n):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resultSoFar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while n &gt; 0: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n = n - 1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resultSoFar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resultSoFar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return </a:t>
            </a:r>
            <a:r>
              <a:rPr lang="en-US" dirty="0" err="1">
                <a:latin typeface="Courier New"/>
                <a:cs typeface="Courier New"/>
              </a:rPr>
              <a:t>resultSoFar</a:t>
            </a:r>
            <a:endParaRPr lang="en-US" dirty="0">
              <a:effectLst/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838200"/>
          </a:xfrm>
        </p:spPr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What to do in Python (and most other languages)? </a:t>
            </a:r>
            <a:endParaRPr lang="en-US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778984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0" dirty="0">
                <a:latin typeface="Courier New"/>
                <a:cs typeface="Courier New"/>
              </a:rPr>
              <a:t>In [23]: </a:t>
            </a:r>
            <a:r>
              <a:rPr lang="nl-NL" sz="2000" b="0" dirty="0" err="1">
                <a:latin typeface="Courier New"/>
                <a:cs typeface="Courier New"/>
              </a:rPr>
              <a:t>inc_loop</a:t>
            </a:r>
            <a:r>
              <a:rPr lang="nl-NL" sz="2000" b="0" dirty="0">
                <a:latin typeface="Courier New"/>
                <a:cs typeface="Courier New"/>
              </a:rPr>
              <a:t>(1000</a:t>
            </a:r>
            <a:r>
              <a:rPr lang="nl-NL" sz="2000" b="0" dirty="0" smtClean="0">
                <a:latin typeface="Courier New"/>
                <a:cs typeface="Courier New"/>
              </a:rPr>
              <a:t>) # 10^3</a:t>
            </a:r>
            <a:endParaRPr lang="nl-NL" sz="2000" b="0" dirty="0">
              <a:latin typeface="Courier New"/>
              <a:cs typeface="Courier New"/>
            </a:endParaRPr>
          </a:p>
          <a:p>
            <a:r>
              <a:rPr lang="nl-NL" sz="2000" b="0" dirty="0">
                <a:latin typeface="Courier New"/>
                <a:cs typeface="Courier New"/>
              </a:rPr>
              <a:t>Out[23]: 1001</a:t>
            </a:r>
          </a:p>
          <a:p>
            <a:endParaRPr lang="nl-NL" sz="2000" b="0" dirty="0">
              <a:latin typeface="Courier New"/>
              <a:cs typeface="Courier New"/>
            </a:endParaRPr>
          </a:p>
          <a:p>
            <a:r>
              <a:rPr lang="nl-NL" sz="2000" b="0" dirty="0">
                <a:latin typeface="Courier New"/>
                <a:cs typeface="Courier New"/>
              </a:rPr>
              <a:t>In [24]: </a:t>
            </a:r>
            <a:r>
              <a:rPr lang="nl-NL" sz="2000" b="0" dirty="0" err="1">
                <a:latin typeface="Courier New"/>
                <a:cs typeface="Courier New"/>
              </a:rPr>
              <a:t>inc_loop</a:t>
            </a:r>
            <a:r>
              <a:rPr lang="nl-NL" sz="2000" b="0" dirty="0">
                <a:latin typeface="Courier New"/>
                <a:cs typeface="Courier New"/>
              </a:rPr>
              <a:t>(10000000</a:t>
            </a:r>
            <a:r>
              <a:rPr lang="nl-NL" sz="2000" b="0" dirty="0" smtClean="0">
                <a:latin typeface="Courier New"/>
                <a:cs typeface="Courier New"/>
              </a:rPr>
              <a:t>) </a:t>
            </a:r>
            <a:r>
              <a:rPr lang="nl-NL" sz="2000" b="0" dirty="0">
                <a:latin typeface="Courier New"/>
                <a:cs typeface="Courier New"/>
              </a:rPr>
              <a:t># 10</a:t>
            </a:r>
            <a:r>
              <a:rPr lang="nl-NL" sz="2000" b="0" dirty="0" smtClean="0">
                <a:latin typeface="Courier New"/>
                <a:cs typeface="Courier New"/>
              </a:rPr>
              <a:t>^8</a:t>
            </a:r>
            <a:endParaRPr lang="nl-NL" sz="2000" b="0" dirty="0">
              <a:latin typeface="Courier New"/>
              <a:cs typeface="Courier New"/>
            </a:endParaRPr>
          </a:p>
          <a:p>
            <a:r>
              <a:rPr lang="nl-NL" sz="2000" b="0" dirty="0">
                <a:latin typeface="Courier New"/>
                <a:cs typeface="Courier New"/>
              </a:rPr>
              <a:t>Out[24]: 10000001</a:t>
            </a:r>
            <a:endParaRPr lang="nl-NL" sz="2000" b="0" dirty="0">
              <a:effectLst/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7005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In Python, </a:t>
            </a:r>
            <a:r>
              <a:rPr lang="en-US" dirty="0" smtClean="0">
                <a:latin typeface="Calibri"/>
                <a:cs typeface="Calibri"/>
              </a:rPr>
              <a:t>must</a:t>
            </a:r>
            <a:r>
              <a:rPr lang="en-US" b="0" dirty="0" smtClean="0">
                <a:latin typeface="Calibri"/>
                <a:cs typeface="Calibri"/>
              </a:rPr>
              <a:t> re-express the tail recursion as a loop!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486400"/>
            <a:ext cx="8034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But Racket doesn’t need loop constructs because tail recursion</a:t>
            </a:r>
            <a:br>
              <a:rPr lang="en-US" b="0" dirty="0" smtClean="0">
                <a:latin typeface="Calibri"/>
                <a:cs typeface="Calibri"/>
              </a:rPr>
            </a:br>
            <a:r>
              <a:rPr lang="en-US" b="0" dirty="0" smtClean="0">
                <a:latin typeface="Calibri"/>
                <a:cs typeface="Calibri"/>
              </a:rPr>
              <a:t>suffices for expressing iteration!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14</a:t>
            </a:fld>
            <a:endParaRPr lang="en-US" sz="14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0385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762000"/>
          </a:xfrm>
        </p:spPr>
        <p:txBody>
          <a:bodyPr/>
          <a:lstStyle/>
          <a:p>
            <a:r>
              <a:rPr lang="en-US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Iterative </a:t>
            </a:r>
            <a:r>
              <a:rPr lang="en-US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factorial: Python </a:t>
            </a:r>
            <a:r>
              <a:rPr lang="en-US" b="1" i="0" dirty="0">
                <a:solidFill>
                  <a:srgbClr val="0000FF"/>
                </a:solidFill>
                <a:latin typeface="Courier New"/>
                <a:ea typeface="MS PGothic" charset="0"/>
                <a:cs typeface="Courier New"/>
              </a:rPr>
              <a:t>while</a:t>
            </a:r>
            <a:r>
              <a:rPr lang="en-US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 loop </a:t>
            </a:r>
            <a:r>
              <a:rPr lang="en-US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version </a:t>
            </a:r>
            <a:endParaRPr lang="en-US" i="0" dirty="0">
              <a:solidFill>
                <a:srgbClr val="0000FF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1355724" y="2362200"/>
            <a:ext cx="6950075" cy="3886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b="0" dirty="0">
                <a:latin typeface="Courier New"/>
                <a:cs typeface="Courier New"/>
              </a:rPr>
              <a:t> </a:t>
            </a:r>
            <a:r>
              <a:rPr lang="en-US" b="0" dirty="0" err="1">
                <a:latin typeface="Courier New"/>
                <a:cs typeface="Courier New"/>
              </a:rPr>
              <a:t>fact_while</a:t>
            </a:r>
            <a:r>
              <a:rPr lang="en-US" b="0" dirty="0">
                <a:latin typeface="Courier New"/>
                <a:cs typeface="Courier New"/>
              </a:rPr>
              <a:t>(n):</a:t>
            </a:r>
          </a:p>
          <a:p>
            <a:r>
              <a:rPr lang="en-US" b="0" dirty="0" smtClean="0">
                <a:latin typeface="Courier New"/>
                <a:cs typeface="Courier New"/>
              </a:rPr>
              <a:t>  </a:t>
            </a:r>
            <a:endParaRPr lang="en-US" b="0" dirty="0">
              <a:latin typeface="Courier New"/>
              <a:cs typeface="Courier New"/>
            </a:endParaRPr>
          </a:p>
          <a:p>
            <a:r>
              <a:rPr lang="en-US" b="0" dirty="0" smtClean="0">
                <a:latin typeface="Courier New"/>
                <a:cs typeface="Courier New"/>
              </a:rPr>
              <a:t>  </a:t>
            </a:r>
            <a:r>
              <a:rPr lang="en-US" b="0" dirty="0" err="1" smtClean="0">
                <a:latin typeface="Courier New"/>
                <a:cs typeface="Courier New"/>
              </a:rPr>
              <a:t>num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>
                <a:latin typeface="Courier New"/>
                <a:cs typeface="Courier New"/>
              </a:rPr>
              <a:t>= n</a:t>
            </a:r>
          </a:p>
          <a:p>
            <a:r>
              <a:rPr lang="en-US" b="0" dirty="0" smtClean="0">
                <a:latin typeface="Courier New"/>
                <a:cs typeface="Courier New"/>
              </a:rPr>
              <a:t>  prod </a:t>
            </a:r>
            <a:r>
              <a:rPr lang="en-US" b="0" dirty="0">
                <a:latin typeface="Courier New"/>
                <a:cs typeface="Courier New"/>
              </a:rPr>
              <a:t>= 1</a:t>
            </a:r>
          </a:p>
          <a:p>
            <a:endParaRPr lang="en-US" b="0" dirty="0" smtClean="0">
              <a:latin typeface="Courier New"/>
              <a:cs typeface="Courier New"/>
            </a:endParaRPr>
          </a:p>
          <a:p>
            <a:r>
              <a:rPr lang="en-US" b="0" dirty="0">
                <a:latin typeface="Courier New"/>
                <a:cs typeface="Courier New"/>
              </a:rPr>
              <a:t> 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while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>
                <a:latin typeface="Courier New"/>
                <a:cs typeface="Courier New"/>
              </a:rPr>
              <a:t>(</a:t>
            </a:r>
            <a:r>
              <a:rPr lang="en-US" b="0" dirty="0" err="1">
                <a:latin typeface="Courier New"/>
                <a:cs typeface="Courier New"/>
              </a:rPr>
              <a:t>num</a:t>
            </a:r>
            <a:r>
              <a:rPr lang="en-US" b="0" dirty="0">
                <a:latin typeface="Courier New"/>
                <a:cs typeface="Courier New"/>
              </a:rPr>
              <a:t> &gt; 0):</a:t>
            </a:r>
          </a:p>
          <a:p>
            <a:r>
              <a:rPr lang="en-US" b="0" dirty="0" smtClean="0">
                <a:latin typeface="Courier New"/>
                <a:cs typeface="Courier New"/>
              </a:rPr>
              <a:t>    prod </a:t>
            </a:r>
            <a:r>
              <a:rPr lang="en-US" b="0" dirty="0">
                <a:latin typeface="Courier New"/>
                <a:cs typeface="Courier New"/>
              </a:rPr>
              <a:t>= </a:t>
            </a:r>
            <a:r>
              <a:rPr lang="en-US" b="0" dirty="0" err="1">
                <a:latin typeface="Courier New"/>
                <a:cs typeface="Courier New"/>
              </a:rPr>
              <a:t>num</a:t>
            </a:r>
            <a:r>
              <a:rPr lang="en-US" b="0" dirty="0">
                <a:latin typeface="Courier New"/>
                <a:cs typeface="Courier New"/>
              </a:rPr>
              <a:t> * </a:t>
            </a:r>
            <a:r>
              <a:rPr lang="en-US" b="0" dirty="0" smtClean="0">
                <a:latin typeface="Courier New"/>
                <a:cs typeface="Courier New"/>
              </a:rPr>
              <a:t>prod</a:t>
            </a:r>
            <a:endParaRPr lang="en-US" b="0" dirty="0">
              <a:latin typeface="Courier New"/>
              <a:cs typeface="Courier New"/>
            </a:endParaRPr>
          </a:p>
          <a:p>
            <a:r>
              <a:rPr lang="en-US" b="0" dirty="0" smtClean="0">
                <a:latin typeface="Courier New"/>
                <a:cs typeface="Courier New"/>
              </a:rPr>
              <a:t>    </a:t>
            </a:r>
            <a:r>
              <a:rPr lang="en-US" b="0" dirty="0" err="1" smtClean="0">
                <a:latin typeface="Courier New"/>
                <a:cs typeface="Courier New"/>
              </a:rPr>
              <a:t>num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>
                <a:latin typeface="Courier New"/>
                <a:cs typeface="Courier New"/>
              </a:rPr>
              <a:t>= </a:t>
            </a:r>
            <a:r>
              <a:rPr lang="en-US" b="0" dirty="0" err="1">
                <a:latin typeface="Courier New"/>
                <a:cs typeface="Courier New"/>
              </a:rPr>
              <a:t>num</a:t>
            </a:r>
            <a:r>
              <a:rPr lang="en-US" b="0" dirty="0">
                <a:latin typeface="Courier New"/>
                <a:cs typeface="Courier New"/>
              </a:rPr>
              <a:t> - 1</a:t>
            </a:r>
          </a:p>
          <a:p>
            <a:endParaRPr lang="en-US" b="0" dirty="0" smtClean="0">
              <a:latin typeface="Courier New"/>
              <a:cs typeface="Courier New"/>
            </a:endParaRPr>
          </a:p>
          <a:p>
            <a:r>
              <a:rPr lang="en-US" b="0" dirty="0">
                <a:latin typeface="Courier New"/>
                <a:cs typeface="Courier New"/>
              </a:rPr>
              <a:t> 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return</a:t>
            </a:r>
            <a:r>
              <a:rPr lang="en-US" b="0" dirty="0" smtClean="0">
                <a:latin typeface="Courier New"/>
                <a:cs typeface="Courier New"/>
              </a:rPr>
              <a:t> prod</a:t>
            </a:r>
            <a:endParaRPr lang="en-US" b="0" dirty="0">
              <a:effectLst/>
              <a:latin typeface="Courier New"/>
              <a:cs typeface="Courier New"/>
            </a:endParaRP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3810000" y="3200400"/>
            <a:ext cx="266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Declare/initialize local state variables</a:t>
            </a:r>
          </a:p>
        </p:txBody>
      </p:sp>
      <p:sp>
        <p:nvSpPr>
          <p:cNvPr id="66566" name="AutoShape 9"/>
          <p:cNvSpPr>
            <a:spLocks/>
          </p:cNvSpPr>
          <p:nvPr/>
        </p:nvSpPr>
        <p:spPr bwMode="auto">
          <a:xfrm>
            <a:off x="3429000" y="32004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Text Box 10"/>
          <p:cNvSpPr txBox="1">
            <a:spLocks noChangeArrowheads="1"/>
          </p:cNvSpPr>
          <p:nvPr/>
        </p:nvSpPr>
        <p:spPr bwMode="auto">
          <a:xfrm>
            <a:off x="5775325" y="4648200"/>
            <a:ext cx="2606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Calculate product and decrement </a:t>
            </a:r>
            <a:r>
              <a:rPr lang="en-US" sz="2000" dirty="0" err="1">
                <a:solidFill>
                  <a:srgbClr val="FF0000"/>
                </a:solidFill>
                <a:latin typeface="Calibri"/>
                <a:cs typeface="Calibri"/>
              </a:rPr>
              <a:t>num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6568" name="AutoShape 11"/>
          <p:cNvSpPr>
            <a:spLocks/>
          </p:cNvSpPr>
          <p:nvPr/>
        </p:nvSpPr>
        <p:spPr bwMode="auto">
          <a:xfrm>
            <a:off x="5410200" y="47244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AutoShape 11"/>
          <p:cNvSpPr>
            <a:spLocks/>
          </p:cNvSpPr>
          <p:nvPr/>
        </p:nvSpPr>
        <p:spPr bwMode="auto">
          <a:xfrm>
            <a:off x="3946526" y="5715000"/>
            <a:ext cx="152400" cy="4572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098925" y="5730875"/>
            <a:ext cx="3825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Don</a:t>
            </a:r>
            <a:r>
              <a:rPr lang="ja-JP" altLang="en-US" sz="2000" dirty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lang="en-US" altLang="ja-JP" sz="2000" dirty="0">
                <a:solidFill>
                  <a:srgbClr val="FF0000"/>
                </a:solidFill>
                <a:latin typeface="Calibri"/>
                <a:cs typeface="Calibri"/>
              </a:rPr>
              <a:t>t forget to return  answer!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76400" y="887849"/>
            <a:ext cx="54864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indent="0">
              <a:spcBef>
                <a:spcPts val="600"/>
              </a:spcBef>
              <a:defRPr/>
            </a:pPr>
            <a:r>
              <a:rPr lang="en-US" sz="2000" b="0" dirty="0" smtClean="0">
                <a:solidFill>
                  <a:schemeClr val="accent2"/>
                </a:solidFill>
                <a:latin typeface="Calibri"/>
                <a:cs typeface="Calibri"/>
              </a:rPr>
              <a:t>Iteration Rules:</a:t>
            </a:r>
          </a:p>
          <a:p>
            <a:pPr marL="182880" indent="-18288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0" dirty="0" smtClean="0">
                <a:latin typeface="Calibri"/>
                <a:cs typeface="Calibri"/>
              </a:rPr>
              <a:t>next </a:t>
            </a:r>
            <a:r>
              <a:rPr lang="en-US" sz="2000" b="0" dirty="0" err="1" smtClean="0">
                <a:solidFill>
                  <a:schemeClr val="accent2"/>
                </a:solidFill>
                <a:latin typeface="Calibri"/>
                <a:cs typeface="Calibri"/>
              </a:rPr>
              <a:t>num</a:t>
            </a:r>
            <a:r>
              <a:rPr lang="en-US" sz="2000" b="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is previous </a:t>
            </a:r>
            <a:r>
              <a:rPr lang="en-US" sz="2000" b="0" dirty="0" err="1" smtClean="0">
                <a:solidFill>
                  <a:schemeClr val="accent2"/>
                </a:solidFill>
                <a:latin typeface="Calibri"/>
                <a:cs typeface="Calibri"/>
              </a:rPr>
              <a:t>num</a:t>
            </a:r>
            <a:r>
              <a:rPr lang="en-US" sz="2000" b="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minus 1. </a:t>
            </a:r>
          </a:p>
          <a:p>
            <a:pPr marL="182880" indent="-18288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0" dirty="0" smtClean="0">
                <a:latin typeface="Calibri"/>
                <a:cs typeface="Calibri"/>
              </a:rPr>
              <a:t>next </a:t>
            </a:r>
            <a:r>
              <a:rPr lang="en-US" sz="2000" b="0" dirty="0" smtClean="0">
                <a:solidFill>
                  <a:schemeClr val="accent2"/>
                </a:solidFill>
                <a:latin typeface="Calibri"/>
                <a:cs typeface="Calibri"/>
              </a:rPr>
              <a:t>prod </a:t>
            </a:r>
            <a:r>
              <a:rPr lang="en-US" sz="2000" b="0" dirty="0" smtClean="0">
                <a:latin typeface="Calibri"/>
                <a:cs typeface="Calibri"/>
              </a:rPr>
              <a:t>is previous </a:t>
            </a:r>
            <a:r>
              <a:rPr lang="en-US" sz="2000" b="0" dirty="0" err="1" smtClean="0">
                <a:solidFill>
                  <a:schemeClr val="accent2"/>
                </a:solidFill>
                <a:latin typeface="Calibri"/>
                <a:cs typeface="Calibri"/>
              </a:rPr>
              <a:t>num</a:t>
            </a:r>
            <a:r>
              <a:rPr lang="en-US" sz="2000" b="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times previous </a:t>
            </a:r>
            <a:r>
              <a:rPr lang="en-US" sz="2000" b="0" dirty="0" smtClean="0">
                <a:solidFill>
                  <a:schemeClr val="accent2"/>
                </a:solidFill>
                <a:latin typeface="Calibri"/>
                <a:cs typeface="Calibri"/>
              </a:rPr>
              <a:t>prod</a:t>
            </a:r>
            <a:r>
              <a:rPr lang="en-US" sz="2000" b="0" dirty="0" smtClean="0">
                <a:latin typeface="Calibri"/>
                <a:cs typeface="Calibri"/>
              </a:rPr>
              <a:t>. 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15</a:t>
            </a:fld>
            <a:endParaRPr lang="en-US" sz="1400" dirty="0"/>
          </a:p>
        </p:txBody>
      </p:sp>
      <p:sp>
        <p:nvSpPr>
          <p:cNvPr id="14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45989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990600"/>
          </a:xfrm>
        </p:spPr>
        <p:txBody>
          <a:bodyPr/>
          <a:lstStyle/>
          <a:p>
            <a:r>
              <a:rPr lang="en-US" b="1" i="0" dirty="0" smtClean="0">
                <a:solidFill>
                  <a:srgbClr val="0000FF"/>
                </a:solidFill>
                <a:latin typeface="Courier New"/>
                <a:ea typeface="MS PGothic" charset="0"/>
                <a:cs typeface="Courier New"/>
              </a:rPr>
              <a:t>while</a:t>
            </a:r>
            <a:r>
              <a:rPr lang="en-US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 </a:t>
            </a:r>
            <a:r>
              <a:rPr lang="en-US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loop factorial: Execution Land</a:t>
            </a:r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1439863" y="2165350"/>
            <a:ext cx="313213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 b="0" dirty="0" err="1" smtClean="0">
                <a:latin typeface="Courier New"/>
                <a:cs typeface="Courier New"/>
              </a:rPr>
              <a:t>num</a:t>
            </a:r>
            <a:r>
              <a:rPr lang="en-US" sz="1600" b="0" dirty="0" smtClean="0">
                <a:latin typeface="Courier New"/>
                <a:cs typeface="Courier New"/>
              </a:rPr>
              <a:t> </a:t>
            </a:r>
            <a:r>
              <a:rPr lang="en-US" sz="1600" b="0" dirty="0">
                <a:latin typeface="Courier New"/>
                <a:cs typeface="Courier New"/>
              </a:rPr>
              <a:t>= n</a:t>
            </a:r>
          </a:p>
          <a:p>
            <a:r>
              <a:rPr lang="en-US" sz="1600" b="0" dirty="0" smtClean="0">
                <a:latin typeface="Courier New"/>
                <a:cs typeface="Courier New"/>
              </a:rPr>
              <a:t>prod </a:t>
            </a:r>
            <a:r>
              <a:rPr lang="en-US" sz="1600" b="0" dirty="0">
                <a:latin typeface="Courier New"/>
                <a:cs typeface="Courier New"/>
              </a:rPr>
              <a:t>= 1</a:t>
            </a:r>
          </a:p>
          <a:p>
            <a:endParaRPr lang="en-US" sz="1600" b="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while</a:t>
            </a:r>
            <a:r>
              <a:rPr lang="en-US" sz="1600" b="0" dirty="0" smtClean="0">
                <a:latin typeface="Courier New"/>
                <a:cs typeface="Courier New"/>
              </a:rPr>
              <a:t> </a:t>
            </a:r>
            <a:r>
              <a:rPr lang="en-US" sz="1600" b="0" dirty="0">
                <a:latin typeface="Courier New"/>
                <a:cs typeface="Courier New"/>
              </a:rPr>
              <a:t>(</a:t>
            </a:r>
            <a:r>
              <a:rPr lang="en-US" sz="1600" b="0" dirty="0" err="1">
                <a:latin typeface="Courier New"/>
                <a:cs typeface="Courier New"/>
              </a:rPr>
              <a:t>num</a:t>
            </a:r>
            <a:r>
              <a:rPr lang="en-US" sz="1600" b="0" dirty="0">
                <a:latin typeface="Courier New"/>
                <a:cs typeface="Courier New"/>
              </a:rPr>
              <a:t> &gt; 0):</a:t>
            </a:r>
          </a:p>
          <a:p>
            <a:r>
              <a:rPr lang="en-US" sz="1600" b="0" dirty="0">
                <a:latin typeface="Courier New"/>
                <a:cs typeface="Courier New"/>
              </a:rPr>
              <a:t>  </a:t>
            </a:r>
            <a:r>
              <a:rPr lang="en-US" sz="1600" b="0" dirty="0" smtClean="0">
                <a:latin typeface="Courier New"/>
                <a:cs typeface="Courier New"/>
              </a:rPr>
              <a:t>prod </a:t>
            </a:r>
            <a:r>
              <a:rPr lang="en-US" sz="1600" b="0" dirty="0">
                <a:latin typeface="Courier New"/>
                <a:cs typeface="Courier New"/>
              </a:rPr>
              <a:t>= </a:t>
            </a:r>
            <a:r>
              <a:rPr lang="en-US" sz="1600" b="0" dirty="0" err="1">
                <a:latin typeface="Courier New"/>
                <a:cs typeface="Courier New"/>
              </a:rPr>
              <a:t>num</a:t>
            </a:r>
            <a:r>
              <a:rPr lang="en-US" sz="1600" b="0" dirty="0">
                <a:latin typeface="Courier New"/>
                <a:cs typeface="Courier New"/>
              </a:rPr>
              <a:t> * </a:t>
            </a:r>
            <a:r>
              <a:rPr lang="en-US" sz="1600" b="0" dirty="0" smtClean="0">
                <a:latin typeface="Courier New"/>
                <a:cs typeface="Courier New"/>
              </a:rPr>
              <a:t>prod</a:t>
            </a:r>
            <a:endParaRPr lang="en-US" sz="1600" b="0" dirty="0">
              <a:latin typeface="Courier New"/>
              <a:cs typeface="Courier New"/>
            </a:endParaRPr>
          </a:p>
          <a:p>
            <a:r>
              <a:rPr lang="en-US" sz="1600" b="0" dirty="0">
                <a:latin typeface="Courier New"/>
                <a:cs typeface="Courier New"/>
              </a:rPr>
              <a:t>  </a:t>
            </a:r>
            <a:r>
              <a:rPr lang="en-US" sz="1600" b="0" dirty="0" err="1" smtClean="0">
                <a:latin typeface="Courier New"/>
                <a:cs typeface="Courier New"/>
              </a:rPr>
              <a:t>num</a:t>
            </a:r>
            <a:r>
              <a:rPr lang="en-US" sz="1600" b="0" dirty="0" smtClean="0">
                <a:latin typeface="Courier New"/>
                <a:cs typeface="Courier New"/>
              </a:rPr>
              <a:t> </a:t>
            </a:r>
            <a:r>
              <a:rPr lang="en-US" sz="1600" b="0" dirty="0">
                <a:latin typeface="Courier New"/>
                <a:cs typeface="Courier New"/>
              </a:rPr>
              <a:t>= </a:t>
            </a:r>
            <a:r>
              <a:rPr lang="en-US" sz="1600" b="0" dirty="0" err="1">
                <a:latin typeface="Courier New"/>
                <a:cs typeface="Courier New"/>
              </a:rPr>
              <a:t>num</a:t>
            </a:r>
            <a:r>
              <a:rPr lang="en-US" sz="1600" b="0" dirty="0">
                <a:latin typeface="Courier New"/>
                <a:cs typeface="Courier New"/>
              </a:rPr>
              <a:t> - 1</a:t>
            </a:r>
          </a:p>
          <a:p>
            <a:endParaRPr lang="en-US" sz="1600" b="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r</a:t>
            </a:r>
            <a:r>
              <a:rPr lang="en-US" sz="1600" dirty="0" smtClean="0">
                <a:latin typeface="Courier New"/>
                <a:cs typeface="Courier New"/>
              </a:rPr>
              <a:t>eturn</a:t>
            </a:r>
            <a:r>
              <a:rPr lang="en-US" sz="1600" b="0" dirty="0" smtClean="0">
                <a:latin typeface="Courier New"/>
                <a:cs typeface="Courier New"/>
              </a:rPr>
              <a:t> prod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4632325" y="1698625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8"/>
          <p:cNvSpPr>
            <a:spLocks noChangeArrowheads="1"/>
          </p:cNvSpPr>
          <p:nvPr/>
        </p:nvSpPr>
        <p:spPr bwMode="auto">
          <a:xfrm>
            <a:off x="5775325" y="1698625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11"/>
          <p:cNvSpPr txBox="1">
            <a:spLocks noChangeArrowheads="1"/>
          </p:cNvSpPr>
          <p:nvPr/>
        </p:nvSpPr>
        <p:spPr bwMode="auto">
          <a:xfrm>
            <a:off x="4632325" y="1360488"/>
            <a:ext cx="54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>
                <a:latin typeface="Courier New" charset="0"/>
              </a:rPr>
              <a:t>num</a:t>
            </a:r>
            <a:endParaRPr lang="en-US" sz="1600">
              <a:latin typeface="Comic Sans MS" charset="0"/>
            </a:endParaRPr>
          </a:p>
        </p:txBody>
      </p:sp>
      <p:sp>
        <p:nvSpPr>
          <p:cNvPr id="68616" name="Text Box 12"/>
          <p:cNvSpPr txBox="1">
            <a:spLocks noChangeArrowheads="1"/>
          </p:cNvSpPr>
          <p:nvPr/>
        </p:nvSpPr>
        <p:spPr bwMode="auto">
          <a:xfrm>
            <a:off x="5723611" y="1365250"/>
            <a:ext cx="6771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 dirty="0" smtClean="0">
                <a:latin typeface="Courier New" charset="0"/>
              </a:rPr>
              <a:t>prod</a:t>
            </a:r>
            <a:endParaRPr lang="en-US" sz="1600" dirty="0">
              <a:latin typeface="Comic Sans MS" charset="0"/>
            </a:endParaRPr>
          </a:p>
        </p:txBody>
      </p:sp>
      <p:sp>
        <p:nvSpPr>
          <p:cNvPr id="68617" name="Text Box 15"/>
          <p:cNvSpPr txBox="1">
            <a:spLocks noChangeArrowheads="1"/>
          </p:cNvSpPr>
          <p:nvPr/>
        </p:nvSpPr>
        <p:spPr bwMode="auto">
          <a:xfrm>
            <a:off x="4786313" y="170021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>
                <a:latin typeface="Comic Sans MS" charset="0"/>
              </a:rPr>
              <a:t>4</a:t>
            </a:r>
          </a:p>
        </p:txBody>
      </p:sp>
      <p:sp>
        <p:nvSpPr>
          <p:cNvPr id="68618" name="Text Box 16"/>
          <p:cNvSpPr txBox="1">
            <a:spLocks noChangeArrowheads="1"/>
          </p:cNvSpPr>
          <p:nvPr/>
        </p:nvSpPr>
        <p:spPr bwMode="auto">
          <a:xfrm>
            <a:off x="5929313" y="1700213"/>
            <a:ext cx="276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>
                <a:latin typeface="Comic Sans MS" charset="0"/>
              </a:rPr>
              <a:t>1</a:t>
            </a:r>
          </a:p>
        </p:txBody>
      </p:sp>
      <p:sp>
        <p:nvSpPr>
          <p:cNvPr id="68619" name="Rectangle 17"/>
          <p:cNvSpPr>
            <a:spLocks noChangeArrowheads="1"/>
          </p:cNvSpPr>
          <p:nvPr/>
        </p:nvSpPr>
        <p:spPr bwMode="auto">
          <a:xfrm>
            <a:off x="685800" y="1284288"/>
            <a:ext cx="60960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Text Box 18"/>
          <p:cNvSpPr txBox="1">
            <a:spLocks noChangeArrowheads="1"/>
          </p:cNvSpPr>
          <p:nvPr/>
        </p:nvSpPr>
        <p:spPr bwMode="auto">
          <a:xfrm>
            <a:off x="701675" y="884238"/>
            <a:ext cx="37536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Execution frame for </a:t>
            </a:r>
            <a:r>
              <a:rPr lang="en-US" sz="2000" dirty="0" err="1" smtClean="0">
                <a:solidFill>
                  <a:schemeClr val="accent2"/>
                </a:solidFill>
                <a:latin typeface="Calibri"/>
                <a:cs typeface="Calibri"/>
              </a:rPr>
              <a:t>fact_while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(4)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724400" y="1741488"/>
            <a:ext cx="1460500" cy="841375"/>
            <a:chOff x="3168" y="1728"/>
            <a:chExt cx="920" cy="530"/>
          </a:xfrm>
        </p:grpSpPr>
        <p:grpSp>
          <p:nvGrpSpPr>
            <p:cNvPr id="68676" name="Group 21"/>
            <p:cNvGrpSpPr>
              <a:grpSpLocks/>
            </p:cNvGrpSpPr>
            <p:nvPr/>
          </p:nvGrpSpPr>
          <p:grpSpPr bwMode="auto">
            <a:xfrm>
              <a:off x="3168" y="1728"/>
              <a:ext cx="224" cy="530"/>
              <a:chOff x="3312" y="1824"/>
              <a:chExt cx="224" cy="530"/>
            </a:xfrm>
          </p:grpSpPr>
          <p:sp>
            <p:nvSpPr>
              <p:cNvPr id="68680" name="Line 22"/>
              <p:cNvSpPr>
                <a:spLocks noChangeShapeType="1"/>
              </p:cNvSpPr>
              <p:nvPr/>
            </p:nvSpPr>
            <p:spPr bwMode="auto">
              <a:xfrm flipH="1">
                <a:off x="3344" y="1824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81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142"/>
                <a:ext cx="1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3</a:t>
                </a:r>
                <a:endParaRPr lang="en-US" sz="1600">
                  <a:latin typeface="Comic Sans MS" charset="0"/>
                </a:endParaRPr>
              </a:p>
            </p:txBody>
          </p:sp>
        </p:grpSp>
        <p:grpSp>
          <p:nvGrpSpPr>
            <p:cNvPr id="68677" name="Group 24"/>
            <p:cNvGrpSpPr>
              <a:grpSpLocks/>
            </p:cNvGrpSpPr>
            <p:nvPr/>
          </p:nvGrpSpPr>
          <p:grpSpPr bwMode="auto">
            <a:xfrm>
              <a:off x="3877" y="1732"/>
              <a:ext cx="211" cy="518"/>
              <a:chOff x="3301" y="1824"/>
              <a:chExt cx="211" cy="518"/>
            </a:xfrm>
          </p:grpSpPr>
          <p:sp>
            <p:nvSpPr>
              <p:cNvPr id="68678" name="Line 25"/>
              <p:cNvSpPr>
                <a:spLocks noChangeShapeType="1"/>
              </p:cNvSpPr>
              <p:nvPr/>
            </p:nvSpPr>
            <p:spPr bwMode="auto">
              <a:xfrm flipH="1">
                <a:off x="3320" y="1824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9" name="Text Box 26"/>
              <p:cNvSpPr txBox="1">
                <a:spLocks noChangeArrowheads="1"/>
              </p:cNvSpPr>
              <p:nvPr/>
            </p:nvSpPr>
            <p:spPr bwMode="auto">
              <a:xfrm>
                <a:off x="3301" y="2130"/>
                <a:ext cx="1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4</a:t>
                </a:r>
                <a:endParaRPr lang="en-US" sz="1600">
                  <a:latin typeface="Comic Sans MS" charset="0"/>
                </a:endParaRPr>
              </a:p>
            </p:txBody>
          </p:sp>
        </p:grpSp>
      </p:grpSp>
      <p:sp>
        <p:nvSpPr>
          <p:cNvPr id="68622" name="Line 48"/>
          <p:cNvSpPr>
            <a:spLocks noChangeShapeType="1"/>
          </p:cNvSpPr>
          <p:nvPr/>
        </p:nvSpPr>
        <p:spPr bwMode="auto">
          <a:xfrm>
            <a:off x="838200" y="3113088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24400" y="2239963"/>
            <a:ext cx="1470025" cy="796925"/>
            <a:chOff x="3168" y="1756"/>
            <a:chExt cx="926" cy="502"/>
          </a:xfrm>
        </p:grpSpPr>
        <p:grpSp>
          <p:nvGrpSpPr>
            <p:cNvPr id="68670" name="Group 21"/>
            <p:cNvGrpSpPr>
              <a:grpSpLocks/>
            </p:cNvGrpSpPr>
            <p:nvPr/>
          </p:nvGrpSpPr>
          <p:grpSpPr bwMode="auto">
            <a:xfrm>
              <a:off x="3168" y="1760"/>
              <a:ext cx="194" cy="498"/>
              <a:chOff x="3312" y="1856"/>
              <a:chExt cx="194" cy="498"/>
            </a:xfrm>
          </p:grpSpPr>
          <p:sp>
            <p:nvSpPr>
              <p:cNvPr id="68674" name="Line 22"/>
              <p:cNvSpPr>
                <a:spLocks noChangeShapeType="1"/>
              </p:cNvSpPr>
              <p:nvPr/>
            </p:nvSpPr>
            <p:spPr bwMode="auto">
              <a:xfrm flipH="1">
                <a:off x="3312" y="1856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5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142"/>
                <a:ext cx="1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2</a:t>
                </a:r>
                <a:endParaRPr lang="en-US" sz="1600">
                  <a:latin typeface="Comic Sans MS" charset="0"/>
                </a:endParaRPr>
              </a:p>
            </p:txBody>
          </p:sp>
        </p:grpSp>
        <p:grpSp>
          <p:nvGrpSpPr>
            <p:cNvPr id="68671" name="Group 24"/>
            <p:cNvGrpSpPr>
              <a:grpSpLocks/>
            </p:cNvGrpSpPr>
            <p:nvPr/>
          </p:nvGrpSpPr>
          <p:grpSpPr bwMode="auto">
            <a:xfrm>
              <a:off x="3840" y="1756"/>
              <a:ext cx="254" cy="495"/>
              <a:chOff x="3264" y="1848"/>
              <a:chExt cx="254" cy="495"/>
            </a:xfrm>
          </p:grpSpPr>
          <p:sp>
            <p:nvSpPr>
              <p:cNvPr id="68672" name="Line 25"/>
              <p:cNvSpPr>
                <a:spLocks noChangeShapeType="1"/>
              </p:cNvSpPr>
              <p:nvPr/>
            </p:nvSpPr>
            <p:spPr bwMode="auto">
              <a:xfrm flipH="1">
                <a:off x="3312" y="1848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3" name="Text Box 26"/>
              <p:cNvSpPr txBox="1">
                <a:spLocks noChangeArrowheads="1"/>
              </p:cNvSpPr>
              <p:nvPr/>
            </p:nvSpPr>
            <p:spPr bwMode="auto">
              <a:xfrm>
                <a:off x="3264" y="2130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12</a:t>
                </a:r>
                <a:endParaRPr lang="en-US" sz="1600">
                  <a:latin typeface="Comic Sans MS" charset="0"/>
                </a:endParaRPr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711700" y="2684463"/>
            <a:ext cx="1514475" cy="811212"/>
            <a:chOff x="3160" y="1748"/>
            <a:chExt cx="954" cy="511"/>
          </a:xfrm>
        </p:grpSpPr>
        <p:grpSp>
          <p:nvGrpSpPr>
            <p:cNvPr id="68664" name="Group 21"/>
            <p:cNvGrpSpPr>
              <a:grpSpLocks/>
            </p:cNvGrpSpPr>
            <p:nvPr/>
          </p:nvGrpSpPr>
          <p:grpSpPr bwMode="auto">
            <a:xfrm>
              <a:off x="3160" y="1752"/>
              <a:ext cx="192" cy="507"/>
              <a:chOff x="3304" y="1848"/>
              <a:chExt cx="192" cy="507"/>
            </a:xfrm>
          </p:grpSpPr>
          <p:sp>
            <p:nvSpPr>
              <p:cNvPr id="68668" name="Line 22"/>
              <p:cNvSpPr>
                <a:spLocks noChangeShapeType="1"/>
              </p:cNvSpPr>
              <p:nvPr/>
            </p:nvSpPr>
            <p:spPr bwMode="auto">
              <a:xfrm flipH="1">
                <a:off x="3304" y="1848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9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142"/>
                <a:ext cx="17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1</a:t>
                </a:r>
                <a:endParaRPr lang="en-US" sz="1600">
                  <a:latin typeface="Comic Sans MS" charset="0"/>
                </a:endParaRPr>
              </a:p>
            </p:txBody>
          </p:sp>
        </p:grpSp>
        <p:grpSp>
          <p:nvGrpSpPr>
            <p:cNvPr id="68665" name="Group 24"/>
            <p:cNvGrpSpPr>
              <a:grpSpLocks/>
            </p:cNvGrpSpPr>
            <p:nvPr/>
          </p:nvGrpSpPr>
          <p:grpSpPr bwMode="auto">
            <a:xfrm>
              <a:off x="3840" y="1748"/>
              <a:ext cx="274" cy="503"/>
              <a:chOff x="3264" y="1840"/>
              <a:chExt cx="274" cy="503"/>
            </a:xfrm>
          </p:grpSpPr>
          <p:sp>
            <p:nvSpPr>
              <p:cNvPr id="68666" name="Line 25"/>
              <p:cNvSpPr>
                <a:spLocks noChangeShapeType="1"/>
              </p:cNvSpPr>
              <p:nvPr/>
            </p:nvSpPr>
            <p:spPr bwMode="auto">
              <a:xfrm flipH="1">
                <a:off x="3296" y="1840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7" name="Text Box 26"/>
              <p:cNvSpPr txBox="1">
                <a:spLocks noChangeArrowheads="1"/>
              </p:cNvSpPr>
              <p:nvPr/>
            </p:nvSpPr>
            <p:spPr bwMode="auto">
              <a:xfrm>
                <a:off x="3264" y="2130"/>
                <a:ext cx="27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24</a:t>
                </a:r>
                <a:endParaRPr lang="en-US" sz="1600">
                  <a:latin typeface="Comic Sans MS" charset="0"/>
                </a:endParaRPr>
              </a:p>
            </p:txBody>
          </p:sp>
        </p:grpSp>
      </p:grp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4724400" y="3140075"/>
            <a:ext cx="1501775" cy="811213"/>
            <a:chOff x="3168" y="1748"/>
            <a:chExt cx="946" cy="511"/>
          </a:xfrm>
        </p:grpSpPr>
        <p:grpSp>
          <p:nvGrpSpPr>
            <p:cNvPr id="68658" name="Group 21"/>
            <p:cNvGrpSpPr>
              <a:grpSpLocks/>
            </p:cNvGrpSpPr>
            <p:nvPr/>
          </p:nvGrpSpPr>
          <p:grpSpPr bwMode="auto">
            <a:xfrm>
              <a:off x="3168" y="1752"/>
              <a:ext cx="195" cy="507"/>
              <a:chOff x="3312" y="1848"/>
              <a:chExt cx="195" cy="507"/>
            </a:xfrm>
          </p:grpSpPr>
          <p:sp>
            <p:nvSpPr>
              <p:cNvPr id="68662" name="Line 22"/>
              <p:cNvSpPr>
                <a:spLocks noChangeShapeType="1"/>
              </p:cNvSpPr>
              <p:nvPr/>
            </p:nvSpPr>
            <p:spPr bwMode="auto">
              <a:xfrm flipH="1">
                <a:off x="3312" y="1848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3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142"/>
                <a:ext cx="19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0</a:t>
                </a:r>
                <a:endParaRPr lang="en-US" sz="1600">
                  <a:latin typeface="Comic Sans MS" charset="0"/>
                </a:endParaRPr>
              </a:p>
            </p:txBody>
          </p:sp>
        </p:grpSp>
        <p:grpSp>
          <p:nvGrpSpPr>
            <p:cNvPr id="68659" name="Group 24"/>
            <p:cNvGrpSpPr>
              <a:grpSpLocks/>
            </p:cNvGrpSpPr>
            <p:nvPr/>
          </p:nvGrpSpPr>
          <p:grpSpPr bwMode="auto">
            <a:xfrm>
              <a:off x="3840" y="1748"/>
              <a:ext cx="274" cy="503"/>
              <a:chOff x="3264" y="1840"/>
              <a:chExt cx="274" cy="503"/>
            </a:xfrm>
          </p:grpSpPr>
          <p:sp>
            <p:nvSpPr>
              <p:cNvPr id="68660" name="Line 25"/>
              <p:cNvSpPr>
                <a:spLocks noChangeShapeType="1"/>
              </p:cNvSpPr>
              <p:nvPr/>
            </p:nvSpPr>
            <p:spPr bwMode="auto">
              <a:xfrm flipH="1">
                <a:off x="3304" y="1840"/>
                <a:ext cx="192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1" name="Text Box 26"/>
              <p:cNvSpPr txBox="1">
                <a:spLocks noChangeArrowheads="1"/>
              </p:cNvSpPr>
              <p:nvPr/>
            </p:nvSpPr>
            <p:spPr bwMode="auto">
              <a:xfrm>
                <a:off x="3264" y="2130"/>
                <a:ext cx="27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600">
                    <a:solidFill>
                      <a:srgbClr val="FF0000"/>
                    </a:solidFill>
                    <a:latin typeface="Comic Sans MS" charset="0"/>
                  </a:rPr>
                  <a:t>24</a:t>
                </a:r>
                <a:endParaRPr lang="en-US" sz="1600">
                  <a:latin typeface="Comic Sans MS" charset="0"/>
                </a:endParaRPr>
              </a:p>
            </p:txBody>
          </p:sp>
        </p:grpSp>
      </p:grpSp>
      <p:graphicFrame>
        <p:nvGraphicFramePr>
          <p:cNvPr id="65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649818"/>
              </p:ext>
            </p:extLst>
          </p:nvPr>
        </p:nvGraphicFramePr>
        <p:xfrm>
          <a:off x="4495800" y="4313238"/>
          <a:ext cx="3276600" cy="2011380"/>
        </p:xfrm>
        <a:graphic>
          <a:graphicData uri="http://schemas.openxmlformats.org/drawingml/2006/table">
            <a:tbl>
              <a:tblPr/>
              <a:tblGrid>
                <a:gridCol w="685800"/>
                <a:gridCol w="1316567"/>
                <a:gridCol w="1274233"/>
              </a:tblGrid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step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num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prod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8655" name="Rectangle 7"/>
          <p:cNvSpPr>
            <a:spLocks noChangeArrowheads="1"/>
          </p:cNvSpPr>
          <p:nvPr/>
        </p:nvSpPr>
        <p:spPr bwMode="auto">
          <a:xfrm>
            <a:off x="3586163" y="167005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6" name="Text Box 11"/>
          <p:cNvSpPr txBox="1">
            <a:spLocks noChangeArrowheads="1"/>
          </p:cNvSpPr>
          <p:nvPr/>
        </p:nvSpPr>
        <p:spPr bwMode="auto">
          <a:xfrm>
            <a:off x="3735388" y="1358900"/>
            <a:ext cx="307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>
                <a:latin typeface="Courier New" charset="0"/>
              </a:rPr>
              <a:t>n</a:t>
            </a:r>
            <a:endParaRPr lang="en-US" sz="1600">
              <a:latin typeface="Comic Sans MS" charset="0"/>
            </a:endParaRPr>
          </a:p>
        </p:txBody>
      </p:sp>
      <p:sp>
        <p:nvSpPr>
          <p:cNvPr id="68657" name="Text Box 15"/>
          <p:cNvSpPr txBox="1">
            <a:spLocks noChangeArrowheads="1"/>
          </p:cNvSpPr>
          <p:nvPr/>
        </p:nvSpPr>
        <p:spPr bwMode="auto">
          <a:xfrm>
            <a:off x="3714750" y="16637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>
                <a:latin typeface="Comic Sans MS" charset="0"/>
              </a:rPr>
              <a:t>4</a:t>
            </a:r>
          </a:p>
        </p:txBody>
      </p:sp>
      <p:sp>
        <p:nvSpPr>
          <p:cNvPr id="4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16</a:t>
            </a:fld>
            <a:endParaRPr lang="en-US" sz="1400" dirty="0"/>
          </a:p>
        </p:txBody>
      </p:sp>
      <p:sp>
        <p:nvSpPr>
          <p:cNvPr id="4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15219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Gotcha! Order of assignments in loop body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838200" y="1371600"/>
            <a:ext cx="3657600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def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err="1">
                <a:latin typeface="Courier New"/>
                <a:cs typeface="Courier New"/>
              </a:rPr>
              <a:t>fact_while</a:t>
            </a:r>
            <a:r>
              <a:rPr lang="en-US" sz="2000" b="0" dirty="0">
                <a:latin typeface="Courier New"/>
                <a:cs typeface="Courier New"/>
              </a:rPr>
              <a:t>(n)</a:t>
            </a:r>
            <a:r>
              <a:rPr lang="en-US" sz="2000" b="0" dirty="0" smtClean="0">
                <a:latin typeface="Courier New"/>
                <a:cs typeface="Courier New"/>
              </a:rPr>
              <a:t>: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= n</a:t>
            </a: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b="0" dirty="0" smtClean="0">
                <a:latin typeface="Courier New"/>
                <a:cs typeface="Courier New"/>
              </a:rPr>
              <a:t>prod </a:t>
            </a:r>
            <a:r>
              <a:rPr lang="en-US" sz="2000" b="0" dirty="0">
                <a:latin typeface="Courier New"/>
                <a:cs typeface="Courier New"/>
              </a:rPr>
              <a:t>= </a:t>
            </a:r>
            <a:r>
              <a:rPr lang="en-US" sz="2000" b="0" dirty="0" smtClean="0">
                <a:latin typeface="Courier New"/>
                <a:cs typeface="Courier New"/>
              </a:rPr>
              <a:t>1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while</a:t>
            </a:r>
            <a:r>
              <a:rPr lang="en-US" sz="2000" b="0" dirty="0">
                <a:latin typeface="Courier New"/>
                <a:cs typeface="Courier New"/>
              </a:rPr>
              <a:t> (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&gt; 0)</a:t>
            </a:r>
            <a:r>
              <a:rPr lang="en-US" sz="2000" b="0" dirty="0" smtClean="0">
                <a:latin typeface="Courier New"/>
                <a:cs typeface="Courier New"/>
              </a:rPr>
              <a:t>: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</a:t>
            </a:r>
            <a:r>
              <a:rPr lang="en-US" sz="2000" b="0" dirty="0" err="1" smtClean="0">
                <a:latin typeface="Courier New"/>
                <a:cs typeface="Courier New"/>
              </a:rPr>
              <a:t>num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= 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- 1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</a:t>
            </a:r>
            <a:r>
              <a:rPr lang="en-US" sz="2000" b="0" dirty="0" smtClean="0">
                <a:latin typeface="Courier New"/>
                <a:cs typeface="Courier New"/>
              </a:rPr>
              <a:t>prod </a:t>
            </a:r>
            <a:r>
              <a:rPr lang="en-US" sz="2000" b="0" dirty="0">
                <a:latin typeface="Courier New"/>
                <a:cs typeface="Courier New"/>
              </a:rPr>
              <a:t>= 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* </a:t>
            </a:r>
            <a:r>
              <a:rPr lang="en-US" sz="2000" b="0" dirty="0" smtClean="0">
                <a:latin typeface="Courier New"/>
                <a:cs typeface="Courier New"/>
              </a:rPr>
              <a:t>prod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return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prod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70661" name="TextBox 2"/>
          <p:cNvSpPr txBox="1">
            <a:spLocks noChangeArrowheads="1"/>
          </p:cNvSpPr>
          <p:nvPr/>
        </p:nvSpPr>
        <p:spPr bwMode="auto">
          <a:xfrm>
            <a:off x="842072" y="914400"/>
            <a:ext cx="63969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Calibri"/>
                <a:cs typeface="Calibri"/>
              </a:rPr>
              <a:t>What’s wrong with the following loop version of factorial?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2638" y="3810000"/>
            <a:ext cx="75363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Calibri"/>
                <a:ea typeface="ＭＳ Ｐゴシック" charset="0"/>
                <a:cs typeface="Calibri"/>
              </a:rPr>
              <a:t>Moral: </a:t>
            </a:r>
            <a:r>
              <a:rPr lang="en-US" sz="2000" b="0" dirty="0">
                <a:latin typeface="Calibri"/>
                <a:ea typeface="ＭＳ Ｐゴシック" charset="0"/>
                <a:cs typeface="Calibri"/>
              </a:rPr>
              <a:t>must think carefully about order of assignments in loop body!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4800600"/>
            <a:ext cx="15814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Note:</a:t>
            </a:r>
          </a:p>
          <a:p>
            <a:r>
              <a:rPr lang="en-US" sz="2000" b="0" dirty="0">
                <a:solidFill>
                  <a:srgbClr val="008000"/>
                </a:solidFill>
                <a:latin typeface="Calibri"/>
                <a:cs typeface="Calibri"/>
              </a:rPr>
              <a:t>tail recursion</a:t>
            </a:r>
            <a:br>
              <a:rPr lang="en-US" sz="2000" b="0" dirty="0">
                <a:solidFill>
                  <a:srgbClr val="008000"/>
                </a:solidFill>
                <a:latin typeface="Calibri"/>
                <a:cs typeface="Calibri"/>
              </a:rPr>
            </a:br>
            <a:r>
              <a:rPr lang="en-US" sz="2000" b="0" dirty="0">
                <a:solidFill>
                  <a:srgbClr val="008000"/>
                </a:solidFill>
                <a:latin typeface="Calibri"/>
                <a:cs typeface="Calibri"/>
              </a:rPr>
              <a:t>doesn’t have</a:t>
            </a:r>
            <a:br>
              <a:rPr lang="en-US" sz="2000" b="0" dirty="0">
                <a:solidFill>
                  <a:srgbClr val="008000"/>
                </a:solidFill>
                <a:latin typeface="Calibri"/>
                <a:cs typeface="Calibri"/>
              </a:rPr>
            </a:br>
            <a:r>
              <a:rPr lang="en-US" sz="2000" b="0" dirty="0">
                <a:solidFill>
                  <a:srgbClr val="008000"/>
                </a:solidFill>
                <a:latin typeface="Calibri"/>
                <a:cs typeface="Calibri"/>
              </a:rPr>
              <a:t>this gotcha!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93900" y="4648200"/>
            <a:ext cx="6769100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(define (fact-tail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        prod     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(if (=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0)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   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ans</a:t>
            </a:r>
            <a:endParaRPr lang="en-US" sz="2000" dirty="0" smtClean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    (fact-tail (-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1) (*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prod))))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  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Courier New" charset="0"/>
              </a:rPr>
              <a:t>      </a:t>
            </a:r>
            <a:endParaRPr lang="en-US" sz="1600" b="1" dirty="0">
              <a:latin typeface="Courier New" charset="0"/>
            </a:endParaRPr>
          </a:p>
        </p:txBody>
      </p: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5194357" y="5193594"/>
            <a:ext cx="2057344" cy="501324"/>
            <a:chOff x="4419600" y="1811215"/>
            <a:chExt cx="2057154" cy="627185"/>
          </a:xfrm>
        </p:grpSpPr>
        <p:sp>
          <p:nvSpPr>
            <p:cNvPr id="17" name="Down Arrow 8"/>
            <p:cNvSpPr>
              <a:spLocks noChangeArrowheads="1"/>
            </p:cNvSpPr>
            <p:nvPr/>
          </p:nvSpPr>
          <p:spPr bwMode="auto">
            <a:xfrm>
              <a:off x="4419600" y="1828800"/>
              <a:ext cx="381000" cy="609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Down Arrow 9"/>
            <p:cNvSpPr>
              <a:spLocks noChangeArrowheads="1"/>
            </p:cNvSpPr>
            <p:nvPr/>
          </p:nvSpPr>
          <p:spPr bwMode="auto">
            <a:xfrm>
              <a:off x="6095754" y="1811215"/>
              <a:ext cx="381000" cy="609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17</a:t>
            </a:fld>
            <a:endParaRPr lang="en-US" sz="1400" dirty="0"/>
          </a:p>
        </p:txBody>
      </p:sp>
      <p:sp>
        <p:nvSpPr>
          <p:cNvPr id="14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00600" y="1371600"/>
            <a:ext cx="3962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0" dirty="0">
                <a:latin typeface="Courier New"/>
                <a:cs typeface="Courier New"/>
              </a:rPr>
              <a:t>In [23]: </a:t>
            </a:r>
            <a:r>
              <a:rPr lang="nl-NL" sz="2000" b="0" dirty="0" err="1" smtClean="0">
                <a:latin typeface="Courier New"/>
                <a:cs typeface="Courier New"/>
              </a:rPr>
              <a:t>fact_while</a:t>
            </a:r>
            <a:r>
              <a:rPr lang="nl-NL" sz="2000" b="0" dirty="0" smtClean="0">
                <a:latin typeface="Courier New"/>
                <a:cs typeface="Courier New"/>
              </a:rPr>
              <a:t>(4)</a:t>
            </a:r>
            <a:endParaRPr lang="nl-NL" sz="2000" b="0" dirty="0">
              <a:latin typeface="Courier New"/>
              <a:cs typeface="Courier New"/>
            </a:endParaRPr>
          </a:p>
          <a:p>
            <a:r>
              <a:rPr lang="nl-NL" sz="2000" b="0" dirty="0">
                <a:latin typeface="Courier New"/>
                <a:cs typeface="Courier New"/>
              </a:rPr>
              <a:t>Out[23]: </a:t>
            </a:r>
            <a:r>
              <a:rPr lang="nl-NL" sz="2000" b="0" dirty="0" smtClean="0">
                <a:latin typeface="Courier New"/>
                <a:cs typeface="Courier New"/>
              </a:rPr>
              <a:t>6</a:t>
            </a:r>
            <a:endParaRPr lang="nl-NL" sz="2000" b="0" dirty="0">
              <a:latin typeface="Courier New"/>
              <a:cs typeface="Courier New"/>
            </a:endParaRPr>
          </a:p>
          <a:p>
            <a:endParaRPr lang="nl-NL" sz="2000" b="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07877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304800" y="838200"/>
            <a:ext cx="6477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(define (fact-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iter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n)</a:t>
            </a: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(fact-tail n 1))</a:t>
            </a:r>
            <a:endParaRPr lang="en-US" sz="1800" dirty="0"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endParaRPr lang="en-US" sz="1800" dirty="0" smtClean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800" dirty="0" smtClean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define (fact-tail </a:t>
            </a:r>
            <a:r>
              <a:rPr lang="en-US" sz="18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800" dirty="0" smtClean="0">
                <a:solidFill>
                  <a:schemeClr val="accent2"/>
                </a:solidFill>
                <a:latin typeface="Courier New" charset="0"/>
              </a:rPr>
              <a:t> prod)</a:t>
            </a:r>
            <a:endParaRPr lang="en-US" sz="18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(if (=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0)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800" dirty="0" smtClean="0">
                <a:solidFill>
                  <a:schemeClr val="accent2"/>
                </a:solidFill>
                <a:latin typeface="Courier New" charset="0"/>
              </a:rPr>
              <a:t>prod</a:t>
            </a:r>
            <a:endParaRPr lang="en-US" sz="18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   (fact-tail (-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1) (*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charset="0"/>
              </a:rPr>
              <a:t>prod)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)))</a:t>
            </a:r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3962400" y="3810000"/>
            <a:ext cx="48847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def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err="1">
                <a:latin typeface="Courier New"/>
                <a:cs typeface="Courier New"/>
              </a:rPr>
              <a:t>fact_while</a:t>
            </a:r>
            <a:r>
              <a:rPr lang="en-US" sz="2000" b="0" dirty="0">
                <a:latin typeface="Courier New"/>
                <a:cs typeface="Courier New"/>
              </a:rPr>
              <a:t>(n)</a:t>
            </a:r>
            <a:r>
              <a:rPr lang="en-US" sz="2000" b="0" dirty="0" smtClean="0">
                <a:latin typeface="Courier New"/>
                <a:cs typeface="Courier New"/>
              </a:rPr>
              <a:t>: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= n</a:t>
            </a: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b="0" dirty="0" smtClean="0">
                <a:latin typeface="Courier New"/>
                <a:cs typeface="Courier New"/>
              </a:rPr>
              <a:t>prod </a:t>
            </a:r>
            <a:r>
              <a:rPr lang="en-US" sz="2000" b="0" dirty="0">
                <a:latin typeface="Courier New"/>
                <a:cs typeface="Courier New"/>
              </a:rPr>
              <a:t>= </a:t>
            </a:r>
            <a:r>
              <a:rPr lang="en-US" sz="2000" b="0" dirty="0" smtClean="0">
                <a:latin typeface="Courier New"/>
                <a:cs typeface="Courier New"/>
              </a:rPr>
              <a:t>1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while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(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&gt; 0):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prod = 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 dirty="0">
                <a:latin typeface="Courier New"/>
                <a:cs typeface="Courier New"/>
              </a:rPr>
              <a:t> * </a:t>
            </a:r>
            <a:r>
              <a:rPr lang="en-US" sz="2000" b="0" dirty="0" smtClean="0">
                <a:latin typeface="Courier New"/>
                <a:cs typeface="Courier New"/>
              </a:rPr>
              <a:t>prod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</a:t>
            </a:r>
            <a:r>
              <a:rPr lang="en-US" sz="2000" b="0" dirty="0" err="1" smtClean="0">
                <a:latin typeface="Courier New"/>
                <a:cs typeface="Courier New"/>
              </a:rPr>
              <a:t>num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= </a:t>
            </a:r>
            <a:r>
              <a:rPr lang="en-US" sz="2000" b="0" dirty="0" err="1">
                <a:latin typeface="Courier New"/>
                <a:cs typeface="Courier New"/>
              </a:rPr>
              <a:t>num</a:t>
            </a:r>
            <a:r>
              <a:rPr lang="en-US" sz="2000" b="0">
                <a:latin typeface="Courier New"/>
                <a:cs typeface="Courier New"/>
              </a:rPr>
              <a:t> </a:t>
            </a:r>
            <a:r>
              <a:rPr lang="en-US" sz="2000" b="0" smtClean="0">
                <a:latin typeface="Courier New"/>
                <a:cs typeface="Courier New"/>
              </a:rPr>
              <a:t>– 1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r</a:t>
            </a:r>
            <a:r>
              <a:rPr lang="en-US" sz="2000" dirty="0" smtClean="0">
                <a:latin typeface="Courier New"/>
                <a:cs typeface="Courier New"/>
              </a:rPr>
              <a:t>eturn</a:t>
            </a:r>
            <a:r>
              <a:rPr lang="en-US" sz="2000" b="0" dirty="0" smtClean="0">
                <a:latin typeface="Courier New"/>
                <a:cs typeface="Courier New"/>
              </a:rPr>
              <a:t> prod</a:t>
            </a:r>
            <a:endParaRPr lang="en-US" sz="2000" b="0" dirty="0">
              <a:latin typeface="Courier New"/>
              <a:cs typeface="Courier New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endParaRPr lang="en-US" sz="1600" b="1" dirty="0">
              <a:latin typeface="Courier New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533400"/>
          </a:xfrm>
        </p:spPr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Relating Tail Recursion and while loops</a:t>
            </a:r>
            <a:endParaRPr lang="en-US" i="0" dirty="0">
              <a:solidFill>
                <a:srgbClr val="0000FF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72722" name="AutoShape 10"/>
          <p:cNvSpPr>
            <a:spLocks/>
          </p:cNvSpPr>
          <p:nvPr/>
        </p:nvSpPr>
        <p:spPr bwMode="auto">
          <a:xfrm flipH="1">
            <a:off x="4028781" y="4253311"/>
            <a:ext cx="162219" cy="583364"/>
          </a:xfrm>
          <a:prstGeom prst="rightBrace">
            <a:avLst>
              <a:gd name="adj1" fmla="val 29167"/>
              <a:gd name="adj2" fmla="val 50000"/>
            </a:avLst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Oval 11"/>
          <p:cNvSpPr>
            <a:spLocks noChangeArrowheads="1"/>
          </p:cNvSpPr>
          <p:nvPr/>
        </p:nvSpPr>
        <p:spPr bwMode="auto">
          <a:xfrm rot="1080000">
            <a:off x="1826829" y="1277666"/>
            <a:ext cx="2473782" cy="962006"/>
          </a:xfrm>
          <a:prstGeom prst="ellips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Text Box 12"/>
          <p:cNvSpPr txBox="1">
            <a:spLocks noChangeArrowheads="1"/>
          </p:cNvSpPr>
          <p:nvPr/>
        </p:nvSpPr>
        <p:spPr bwMode="auto">
          <a:xfrm>
            <a:off x="4191000" y="1219200"/>
            <a:ext cx="11592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Initialize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variables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72725" name="Freeform 13"/>
          <p:cNvSpPr>
            <a:spLocks/>
          </p:cNvSpPr>
          <p:nvPr/>
        </p:nvSpPr>
        <p:spPr bwMode="auto">
          <a:xfrm rot="18751566">
            <a:off x="2185492" y="2493322"/>
            <a:ext cx="1795908" cy="2392510"/>
          </a:xfrm>
          <a:custGeom>
            <a:avLst/>
            <a:gdLst>
              <a:gd name="T0" fmla="*/ 71 w 1000"/>
              <a:gd name="T1" fmla="*/ 0 h 1008"/>
              <a:gd name="T2" fmla="*/ 6 w 1000"/>
              <a:gd name="T3" fmla="*/ 2470 h 1008"/>
              <a:gd name="T4" fmla="*/ 34 w 1000"/>
              <a:gd name="T5" fmla="*/ 5765 h 1008"/>
              <a:gd name="T6" fmla="*/ 0 60000 65536"/>
              <a:gd name="T7" fmla="*/ 0 60000 65536"/>
              <a:gd name="T8" fmla="*/ 0 60000 65536"/>
              <a:gd name="T9" fmla="*/ 0 w 1000"/>
              <a:gd name="T10" fmla="*/ 0 h 1008"/>
              <a:gd name="T11" fmla="*/ 1000 w 100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8">
                <a:moveTo>
                  <a:pt x="1000" y="0"/>
                </a:moveTo>
                <a:cubicBezTo>
                  <a:pt x="588" y="132"/>
                  <a:pt x="176" y="264"/>
                  <a:pt x="88" y="432"/>
                </a:cubicBezTo>
                <a:cubicBezTo>
                  <a:pt x="0" y="600"/>
                  <a:pt x="236" y="804"/>
                  <a:pt x="472" y="100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19"/>
          <p:cNvSpPr>
            <a:spLocks noChangeArrowheads="1"/>
          </p:cNvSpPr>
          <p:nvPr/>
        </p:nvSpPr>
        <p:spPr bwMode="auto">
          <a:xfrm>
            <a:off x="3886200" y="3886200"/>
            <a:ext cx="50292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Oval 6"/>
          <p:cNvSpPr>
            <a:spLocks noChangeArrowheads="1"/>
          </p:cNvSpPr>
          <p:nvPr/>
        </p:nvSpPr>
        <p:spPr bwMode="auto">
          <a:xfrm>
            <a:off x="937497" y="2514601"/>
            <a:ext cx="1119903" cy="380999"/>
          </a:xfrm>
          <a:prstGeom prst="ellipse">
            <a:avLst/>
          </a:prstGeom>
          <a:noFill/>
          <a:ln w="38100" cmpd="sng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Text Box 8"/>
          <p:cNvSpPr txBox="1">
            <a:spLocks noChangeArrowheads="1"/>
          </p:cNvSpPr>
          <p:nvPr/>
        </p:nvSpPr>
        <p:spPr bwMode="auto">
          <a:xfrm>
            <a:off x="685800" y="4778514"/>
            <a:ext cx="16306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rgbClr val="FF08FC"/>
                </a:solidFill>
                <a:latin typeface="Calibri"/>
                <a:cs typeface="Calibri"/>
              </a:rPr>
              <a:t>When done,</a:t>
            </a:r>
          </a:p>
          <a:p>
            <a:pPr algn="ctr"/>
            <a:r>
              <a:rPr lang="en-US" sz="2000" dirty="0">
                <a:solidFill>
                  <a:srgbClr val="FF08FC"/>
                </a:solidFill>
                <a:latin typeface="Calibri"/>
                <a:cs typeface="Calibri"/>
              </a:rPr>
              <a:t>return </a:t>
            </a:r>
            <a:r>
              <a:rPr lang="en-US" sz="2000" dirty="0" err="1">
                <a:solidFill>
                  <a:srgbClr val="FF08FC"/>
                </a:solidFill>
                <a:latin typeface="Calibri"/>
                <a:cs typeface="Calibri"/>
              </a:rPr>
              <a:t>ans</a:t>
            </a:r>
            <a:endParaRPr lang="en-US" sz="2000" dirty="0">
              <a:solidFill>
                <a:srgbClr val="FF08FC"/>
              </a:solidFill>
              <a:latin typeface="Calibri"/>
              <a:cs typeface="Calibri"/>
            </a:endParaRPr>
          </a:p>
        </p:txBody>
      </p:sp>
      <p:sp>
        <p:nvSpPr>
          <p:cNvPr id="72716" name="AutoShape 16"/>
          <p:cNvSpPr>
            <a:spLocks/>
          </p:cNvSpPr>
          <p:nvPr/>
        </p:nvSpPr>
        <p:spPr bwMode="auto">
          <a:xfrm>
            <a:off x="7212125" y="5105400"/>
            <a:ext cx="255475" cy="605545"/>
          </a:xfrm>
          <a:prstGeom prst="rightBrace">
            <a:avLst>
              <a:gd name="adj1" fmla="val 16667"/>
              <a:gd name="adj2" fmla="val 50000"/>
            </a:avLst>
          </a:prstGeom>
          <a:noFill/>
          <a:ln w="381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 Box 18"/>
          <p:cNvSpPr txBox="1">
            <a:spLocks noChangeArrowheads="1"/>
          </p:cNvSpPr>
          <p:nvPr/>
        </p:nvSpPr>
        <p:spPr bwMode="auto">
          <a:xfrm>
            <a:off x="7680339" y="3787840"/>
            <a:ext cx="1463661" cy="172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While</a:t>
            </a:r>
          </a:p>
          <a:p>
            <a:pPr algn="ctr"/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not done,</a:t>
            </a:r>
          </a:p>
          <a:p>
            <a:pPr algn="ctr"/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update</a:t>
            </a:r>
          </a:p>
          <a:p>
            <a:pPr algn="ctr"/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variables</a:t>
            </a:r>
          </a:p>
        </p:txBody>
      </p:sp>
      <p:sp>
        <p:nvSpPr>
          <p:cNvPr id="72718" name="Freeform 26"/>
          <p:cNvSpPr>
            <a:spLocks/>
          </p:cNvSpPr>
          <p:nvPr/>
        </p:nvSpPr>
        <p:spPr bwMode="auto">
          <a:xfrm>
            <a:off x="5033417" y="3319571"/>
            <a:ext cx="3196183" cy="2090629"/>
          </a:xfrm>
          <a:custGeom>
            <a:avLst/>
            <a:gdLst>
              <a:gd name="T0" fmla="*/ 1248 w 1696"/>
              <a:gd name="T1" fmla="*/ 753 h 1152"/>
              <a:gd name="T2" fmla="*/ 1488 w 1696"/>
              <a:gd name="T3" fmla="*/ 564 h 1152"/>
              <a:gd name="T4" fmla="*/ 0 w 1696"/>
              <a:gd name="T5" fmla="*/ 0 h 1152"/>
              <a:gd name="T6" fmla="*/ 0 60000 65536"/>
              <a:gd name="T7" fmla="*/ 0 60000 65536"/>
              <a:gd name="T8" fmla="*/ 0 60000 65536"/>
              <a:gd name="T9" fmla="*/ 0 w 1696"/>
              <a:gd name="T10" fmla="*/ 0 h 1152"/>
              <a:gd name="T11" fmla="*/ 1696 w 169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6" h="1152">
                <a:moveTo>
                  <a:pt x="1248" y="1152"/>
                </a:moveTo>
                <a:cubicBezTo>
                  <a:pt x="1472" y="1104"/>
                  <a:pt x="1696" y="1056"/>
                  <a:pt x="1488" y="864"/>
                </a:cubicBezTo>
                <a:cubicBezTo>
                  <a:pt x="1280" y="672"/>
                  <a:pt x="640" y="336"/>
                  <a:pt x="0" y="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5" name="Oval 32"/>
          <p:cNvSpPr>
            <a:spLocks noChangeArrowheads="1"/>
          </p:cNvSpPr>
          <p:nvPr/>
        </p:nvSpPr>
        <p:spPr bwMode="auto">
          <a:xfrm>
            <a:off x="2667000" y="2743200"/>
            <a:ext cx="3048000" cy="609600"/>
          </a:xfrm>
          <a:prstGeom prst="ellipse">
            <a:avLst/>
          </a:prstGeom>
          <a:noFill/>
          <a:ln w="381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 rot="18554695">
            <a:off x="2126696" y="2542371"/>
            <a:ext cx="1030757" cy="4096021"/>
          </a:xfrm>
          <a:custGeom>
            <a:avLst/>
            <a:gdLst>
              <a:gd name="T0" fmla="*/ 71 w 1000"/>
              <a:gd name="T1" fmla="*/ 0 h 1008"/>
              <a:gd name="T2" fmla="*/ 6 w 1000"/>
              <a:gd name="T3" fmla="*/ 2470 h 1008"/>
              <a:gd name="T4" fmla="*/ 34 w 1000"/>
              <a:gd name="T5" fmla="*/ 5765 h 1008"/>
              <a:gd name="T6" fmla="*/ 0 60000 65536"/>
              <a:gd name="T7" fmla="*/ 0 60000 65536"/>
              <a:gd name="T8" fmla="*/ 0 60000 65536"/>
              <a:gd name="T9" fmla="*/ 0 w 1000"/>
              <a:gd name="T10" fmla="*/ 0 h 1008"/>
              <a:gd name="T11" fmla="*/ 1000 w 100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8">
                <a:moveTo>
                  <a:pt x="1000" y="0"/>
                </a:moveTo>
                <a:cubicBezTo>
                  <a:pt x="588" y="132"/>
                  <a:pt x="176" y="264"/>
                  <a:pt x="88" y="432"/>
                </a:cubicBezTo>
                <a:cubicBezTo>
                  <a:pt x="0" y="600"/>
                  <a:pt x="236" y="804"/>
                  <a:pt x="472" y="1008"/>
                </a:cubicBezTo>
              </a:path>
            </a:pathLst>
          </a:custGeom>
          <a:noFill/>
          <a:ln w="38100" cmpd="sng">
            <a:solidFill>
              <a:srgbClr val="FF08F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18</a:t>
            </a:fld>
            <a:endParaRPr lang="en-US" sz="1400" dirty="0"/>
          </a:p>
        </p:txBody>
      </p:sp>
      <p:sp>
        <p:nvSpPr>
          <p:cNvPr id="20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5261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762000"/>
          </a:xfrm>
        </p:spPr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Recursive Fibonacci</a:t>
            </a:r>
            <a:endParaRPr lang="en-US" i="0" dirty="0">
              <a:solidFill>
                <a:srgbClr val="0000FF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733800" y="34290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latin typeface="Courier New" charset="0"/>
                <a:cs typeface="Courier New" charset="0"/>
              </a:rPr>
              <a:t>fib(4)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5105400" y="51054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Courier New" charset="0"/>
                <a:cs typeface="Courier New" charset="0"/>
              </a:rPr>
              <a:t>: 1</a:t>
            </a:r>
            <a:endParaRPr lang="en-US" sz="1600">
              <a:latin typeface="Courier New" charset="0"/>
              <a:cs typeface="Courier New" charset="0"/>
            </a:endParaRP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6400800" y="51054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Courier New" charset="0"/>
                <a:cs typeface="Courier New" charset="0"/>
              </a:rPr>
              <a:t>: 0</a:t>
            </a:r>
            <a:endParaRPr lang="en-US" sz="1600">
              <a:latin typeface="Courier New" charset="0"/>
              <a:cs typeface="Courier New" charset="0"/>
            </a:endParaRP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343400" y="4603750"/>
            <a:ext cx="1219200" cy="838200"/>
            <a:chOff x="2736" y="2900"/>
            <a:chExt cx="768" cy="528"/>
          </a:xfrm>
        </p:grpSpPr>
        <p:sp>
          <p:nvSpPr>
            <p:cNvPr id="89141" name="Text Box 12"/>
            <p:cNvSpPr txBox="1">
              <a:spLocks noChangeArrowheads="1"/>
            </p:cNvSpPr>
            <p:nvPr/>
          </p:nvSpPr>
          <p:spPr bwMode="auto">
            <a:xfrm>
              <a:off x="2736" y="3216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fib(1)</a:t>
              </a:r>
            </a:p>
          </p:txBody>
        </p:sp>
        <p:cxnSp>
          <p:nvCxnSpPr>
            <p:cNvPr id="89142" name="AutoShape 41"/>
            <p:cNvCxnSpPr>
              <a:cxnSpLocks noChangeShapeType="1"/>
              <a:stCxn id="89127" idx="2"/>
              <a:endCxn id="89141" idx="0"/>
            </p:cNvCxnSpPr>
            <p:nvPr/>
          </p:nvCxnSpPr>
          <p:spPr bwMode="auto">
            <a:xfrm flipH="1">
              <a:off x="3072" y="2900"/>
              <a:ext cx="432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5562600" y="4603750"/>
            <a:ext cx="1143000" cy="838200"/>
            <a:chOff x="3504" y="2900"/>
            <a:chExt cx="720" cy="528"/>
          </a:xfrm>
        </p:grpSpPr>
        <p:sp>
          <p:nvSpPr>
            <p:cNvPr id="89139" name="Text Box 13"/>
            <p:cNvSpPr txBox="1">
              <a:spLocks noChangeArrowheads="1"/>
            </p:cNvSpPr>
            <p:nvPr/>
          </p:nvSpPr>
          <p:spPr bwMode="auto">
            <a:xfrm>
              <a:off x="3552" y="3216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fib(0)</a:t>
              </a:r>
            </a:p>
          </p:txBody>
        </p:sp>
        <p:cxnSp>
          <p:nvCxnSpPr>
            <p:cNvPr id="89140" name="AutoShape 42"/>
            <p:cNvCxnSpPr>
              <a:cxnSpLocks noChangeShapeType="1"/>
              <a:stCxn id="89127" idx="2"/>
              <a:endCxn id="89139" idx="0"/>
            </p:cNvCxnSpPr>
            <p:nvPr/>
          </p:nvCxnSpPr>
          <p:spPr bwMode="auto">
            <a:xfrm>
              <a:off x="3504" y="2900"/>
              <a:ext cx="384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600200" y="59436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Courier New" charset="0"/>
                <a:cs typeface="Courier New" charset="0"/>
              </a:rPr>
              <a:t>: 1</a:t>
            </a:r>
            <a:endParaRPr lang="en-US" sz="1600">
              <a:latin typeface="Courier New" charset="0"/>
              <a:cs typeface="Courier New" charset="0"/>
            </a:endParaRP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2895600" y="59436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Courier New" charset="0"/>
                <a:cs typeface="Courier New" charset="0"/>
              </a:rPr>
              <a:t>: 0</a:t>
            </a:r>
            <a:endParaRPr lang="en-US" sz="1600">
              <a:latin typeface="Courier New" charset="0"/>
              <a:cs typeface="Courier New" charset="0"/>
            </a:endParaRP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838200" y="5441950"/>
            <a:ext cx="1219200" cy="838200"/>
            <a:chOff x="528" y="3428"/>
            <a:chExt cx="768" cy="528"/>
          </a:xfrm>
        </p:grpSpPr>
        <p:sp>
          <p:nvSpPr>
            <p:cNvPr id="89137" name="Text Box 44"/>
            <p:cNvSpPr txBox="1">
              <a:spLocks noChangeArrowheads="1"/>
            </p:cNvSpPr>
            <p:nvPr/>
          </p:nvSpPr>
          <p:spPr bwMode="auto">
            <a:xfrm>
              <a:off x="528" y="3744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fib(1)</a:t>
              </a:r>
            </a:p>
          </p:txBody>
        </p:sp>
        <p:cxnSp>
          <p:nvCxnSpPr>
            <p:cNvPr id="89138" name="AutoShape 49"/>
            <p:cNvCxnSpPr>
              <a:cxnSpLocks noChangeShapeType="1"/>
              <a:stCxn id="89133" idx="2"/>
              <a:endCxn id="89137" idx="0"/>
            </p:cNvCxnSpPr>
            <p:nvPr/>
          </p:nvCxnSpPr>
          <p:spPr bwMode="auto">
            <a:xfrm flipH="1">
              <a:off x="864" y="3428"/>
              <a:ext cx="432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2057400" y="5441950"/>
            <a:ext cx="1143000" cy="838200"/>
            <a:chOff x="1296" y="3428"/>
            <a:chExt cx="720" cy="528"/>
          </a:xfrm>
        </p:grpSpPr>
        <p:sp>
          <p:nvSpPr>
            <p:cNvPr id="89135" name="Text Box 45"/>
            <p:cNvSpPr txBox="1">
              <a:spLocks noChangeArrowheads="1"/>
            </p:cNvSpPr>
            <p:nvPr/>
          </p:nvSpPr>
          <p:spPr bwMode="auto">
            <a:xfrm>
              <a:off x="1344" y="3744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fib(0)</a:t>
              </a:r>
            </a:p>
          </p:txBody>
        </p:sp>
        <p:cxnSp>
          <p:nvCxnSpPr>
            <p:cNvPr id="89136" name="AutoShape 50"/>
            <p:cNvCxnSpPr>
              <a:cxnSpLocks noChangeShapeType="1"/>
              <a:stCxn id="89133" idx="2"/>
              <a:endCxn id="89135" idx="0"/>
            </p:cNvCxnSpPr>
            <p:nvPr/>
          </p:nvCxnSpPr>
          <p:spPr bwMode="auto">
            <a:xfrm>
              <a:off x="1296" y="3428"/>
              <a:ext cx="384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3657600" y="51054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Courier New" charset="0"/>
                <a:cs typeface="Courier New" charset="0"/>
              </a:rPr>
              <a:t>: 1</a:t>
            </a:r>
            <a:endParaRPr lang="en-US" sz="1600">
              <a:latin typeface="Courier New" charset="0"/>
              <a:cs typeface="Courier New" charset="0"/>
            </a:endParaRPr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1447800" y="4603750"/>
            <a:ext cx="1295400" cy="838200"/>
            <a:chOff x="912" y="2900"/>
            <a:chExt cx="816" cy="528"/>
          </a:xfrm>
        </p:grpSpPr>
        <p:sp>
          <p:nvSpPr>
            <p:cNvPr id="89133" name="Text Box 43"/>
            <p:cNvSpPr txBox="1">
              <a:spLocks noChangeArrowheads="1"/>
            </p:cNvSpPr>
            <p:nvPr/>
          </p:nvSpPr>
          <p:spPr bwMode="auto">
            <a:xfrm>
              <a:off x="912" y="3216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fib(2)</a:t>
              </a:r>
            </a:p>
          </p:txBody>
        </p:sp>
        <p:cxnSp>
          <p:nvCxnSpPr>
            <p:cNvPr id="89134" name="AutoShape 55"/>
            <p:cNvCxnSpPr>
              <a:cxnSpLocks noChangeShapeType="1"/>
              <a:stCxn id="89129" idx="2"/>
              <a:endCxn id="89133" idx="0"/>
            </p:cNvCxnSpPr>
            <p:nvPr/>
          </p:nvCxnSpPr>
          <p:spPr bwMode="auto">
            <a:xfrm flipH="1">
              <a:off x="1296" y="2900"/>
              <a:ext cx="432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743200" y="4603750"/>
            <a:ext cx="1219200" cy="838200"/>
            <a:chOff x="1728" y="2900"/>
            <a:chExt cx="768" cy="528"/>
          </a:xfrm>
        </p:grpSpPr>
        <p:sp>
          <p:nvSpPr>
            <p:cNvPr id="89131" name="Text Box 53"/>
            <p:cNvSpPr txBox="1">
              <a:spLocks noChangeArrowheads="1"/>
            </p:cNvSpPr>
            <p:nvPr/>
          </p:nvSpPr>
          <p:spPr bwMode="auto">
            <a:xfrm>
              <a:off x="1824" y="3216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fib(1)</a:t>
              </a:r>
            </a:p>
          </p:txBody>
        </p:sp>
        <p:cxnSp>
          <p:nvCxnSpPr>
            <p:cNvPr id="89132" name="AutoShape 57"/>
            <p:cNvCxnSpPr>
              <a:cxnSpLocks noChangeShapeType="1"/>
              <a:stCxn id="89129" idx="2"/>
              <a:endCxn id="89131" idx="0"/>
            </p:cNvCxnSpPr>
            <p:nvPr/>
          </p:nvCxnSpPr>
          <p:spPr bwMode="auto">
            <a:xfrm>
              <a:off x="1728" y="2900"/>
              <a:ext cx="432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2133600" y="3765550"/>
            <a:ext cx="2095500" cy="838200"/>
            <a:chOff x="1344" y="2372"/>
            <a:chExt cx="1320" cy="528"/>
          </a:xfrm>
        </p:grpSpPr>
        <p:sp>
          <p:nvSpPr>
            <p:cNvPr id="89129" name="Text Box 6"/>
            <p:cNvSpPr txBox="1">
              <a:spLocks noChangeArrowheads="1"/>
            </p:cNvSpPr>
            <p:nvPr/>
          </p:nvSpPr>
          <p:spPr bwMode="auto">
            <a:xfrm>
              <a:off x="1344" y="2688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fib(3)</a:t>
              </a:r>
            </a:p>
          </p:txBody>
        </p:sp>
        <p:cxnSp>
          <p:nvCxnSpPr>
            <p:cNvPr id="89130" name="AutoShape 58"/>
            <p:cNvCxnSpPr>
              <a:cxnSpLocks noChangeShapeType="1"/>
              <a:stCxn id="23557" idx="2"/>
              <a:endCxn id="89129" idx="0"/>
            </p:cNvCxnSpPr>
            <p:nvPr/>
          </p:nvCxnSpPr>
          <p:spPr bwMode="auto">
            <a:xfrm flipH="1">
              <a:off x="1728" y="2372"/>
              <a:ext cx="936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4229100" y="3765550"/>
            <a:ext cx="1943100" cy="838200"/>
            <a:chOff x="2664" y="2372"/>
            <a:chExt cx="1224" cy="528"/>
          </a:xfrm>
        </p:grpSpPr>
        <p:sp>
          <p:nvSpPr>
            <p:cNvPr id="89127" name="Text Box 7"/>
            <p:cNvSpPr txBox="1">
              <a:spLocks noChangeArrowheads="1"/>
            </p:cNvSpPr>
            <p:nvPr/>
          </p:nvSpPr>
          <p:spPr bwMode="auto">
            <a:xfrm>
              <a:off x="3120" y="2688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ourier New" charset="0"/>
                  <a:cs typeface="Courier New" charset="0"/>
                </a:rPr>
                <a:t>fib(2)</a:t>
              </a:r>
            </a:p>
          </p:txBody>
        </p:sp>
        <p:cxnSp>
          <p:nvCxnSpPr>
            <p:cNvPr id="89128" name="AutoShape 60"/>
            <p:cNvCxnSpPr>
              <a:cxnSpLocks noChangeShapeType="1"/>
              <a:stCxn id="23557" idx="2"/>
              <a:endCxn id="89127" idx="0"/>
            </p:cNvCxnSpPr>
            <p:nvPr/>
          </p:nvCxnSpPr>
          <p:spPr bwMode="auto">
            <a:xfrm>
              <a:off x="2664" y="2372"/>
              <a:ext cx="840" cy="31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88"/>
          <p:cNvGrpSpPr>
            <a:grpSpLocks/>
          </p:cNvGrpSpPr>
          <p:nvPr/>
        </p:nvGrpSpPr>
        <p:grpSpPr bwMode="auto">
          <a:xfrm>
            <a:off x="2057400" y="5105400"/>
            <a:ext cx="1219200" cy="914400"/>
            <a:chOff x="1296" y="3216"/>
            <a:chExt cx="768" cy="576"/>
          </a:xfrm>
        </p:grpSpPr>
        <p:sp>
          <p:nvSpPr>
            <p:cNvPr id="89123" name="Text Box 46"/>
            <p:cNvSpPr txBox="1">
              <a:spLocks noChangeArrowheads="1"/>
            </p:cNvSpPr>
            <p:nvPr/>
          </p:nvSpPr>
          <p:spPr bwMode="auto">
            <a:xfrm>
              <a:off x="1440" y="3216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: 1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24" name="Text Box 61"/>
            <p:cNvSpPr txBox="1">
              <a:spLocks noChangeArrowheads="1"/>
            </p:cNvSpPr>
            <p:nvPr/>
          </p:nvSpPr>
          <p:spPr bwMode="auto">
            <a:xfrm>
              <a:off x="1632" y="3312"/>
              <a:ext cx="1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+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25" name="Line 62"/>
            <p:cNvSpPr>
              <a:spLocks noChangeShapeType="1"/>
            </p:cNvSpPr>
            <p:nvPr/>
          </p:nvSpPr>
          <p:spPr bwMode="auto">
            <a:xfrm flipV="1">
              <a:off x="1296" y="3456"/>
              <a:ext cx="384" cy="2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6" name="Line 63"/>
            <p:cNvSpPr>
              <a:spLocks noChangeShapeType="1"/>
            </p:cNvSpPr>
            <p:nvPr/>
          </p:nvSpPr>
          <p:spPr bwMode="auto">
            <a:xfrm flipH="1" flipV="1">
              <a:off x="1728" y="3456"/>
              <a:ext cx="336" cy="33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2743200" y="4267200"/>
            <a:ext cx="1295400" cy="914400"/>
            <a:chOff x="1728" y="2688"/>
            <a:chExt cx="816" cy="576"/>
          </a:xfrm>
        </p:grpSpPr>
        <p:sp>
          <p:nvSpPr>
            <p:cNvPr id="89119" name="Text Box 37"/>
            <p:cNvSpPr txBox="1">
              <a:spLocks noChangeArrowheads="1"/>
            </p:cNvSpPr>
            <p:nvPr/>
          </p:nvSpPr>
          <p:spPr bwMode="auto">
            <a:xfrm>
              <a:off x="1872" y="2688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: 2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20" name="Text Box 64"/>
            <p:cNvSpPr txBox="1">
              <a:spLocks noChangeArrowheads="1"/>
            </p:cNvSpPr>
            <p:nvPr/>
          </p:nvSpPr>
          <p:spPr bwMode="auto">
            <a:xfrm>
              <a:off x="2064" y="2784"/>
              <a:ext cx="1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+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21" name="Line 65"/>
            <p:cNvSpPr>
              <a:spLocks noChangeShapeType="1"/>
            </p:cNvSpPr>
            <p:nvPr/>
          </p:nvSpPr>
          <p:spPr bwMode="auto">
            <a:xfrm flipV="1">
              <a:off x="1728" y="2928"/>
              <a:ext cx="384" cy="33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2" name="Line 66"/>
            <p:cNvSpPr>
              <a:spLocks noChangeShapeType="1"/>
            </p:cNvSpPr>
            <p:nvPr/>
          </p:nvSpPr>
          <p:spPr bwMode="auto">
            <a:xfrm flipH="1" flipV="1">
              <a:off x="2160" y="2928"/>
              <a:ext cx="384" cy="2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5562600" y="4267200"/>
            <a:ext cx="1219200" cy="914400"/>
            <a:chOff x="3504" y="2688"/>
            <a:chExt cx="768" cy="576"/>
          </a:xfrm>
        </p:grpSpPr>
        <p:sp>
          <p:nvSpPr>
            <p:cNvPr id="89115" name="Text Box 38"/>
            <p:cNvSpPr txBox="1">
              <a:spLocks noChangeArrowheads="1"/>
            </p:cNvSpPr>
            <p:nvPr/>
          </p:nvSpPr>
          <p:spPr bwMode="auto">
            <a:xfrm>
              <a:off x="3648" y="2688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: 1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16" name="Text Box 69"/>
            <p:cNvSpPr txBox="1">
              <a:spLocks noChangeArrowheads="1"/>
            </p:cNvSpPr>
            <p:nvPr/>
          </p:nvSpPr>
          <p:spPr bwMode="auto">
            <a:xfrm>
              <a:off x="3840" y="2784"/>
              <a:ext cx="1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+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17" name="Line 70"/>
            <p:cNvSpPr>
              <a:spLocks noChangeShapeType="1"/>
            </p:cNvSpPr>
            <p:nvPr/>
          </p:nvSpPr>
          <p:spPr bwMode="auto">
            <a:xfrm flipV="1">
              <a:off x="3504" y="2976"/>
              <a:ext cx="384" cy="2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8" name="Line 71"/>
            <p:cNvSpPr>
              <a:spLocks noChangeShapeType="1"/>
            </p:cNvSpPr>
            <p:nvPr/>
          </p:nvSpPr>
          <p:spPr bwMode="auto">
            <a:xfrm flipH="1" flipV="1">
              <a:off x="3936" y="2976"/>
              <a:ext cx="336" cy="2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3505200" y="3429000"/>
            <a:ext cx="2590800" cy="838200"/>
            <a:chOff x="2208" y="2160"/>
            <a:chExt cx="1632" cy="528"/>
          </a:xfrm>
        </p:grpSpPr>
        <p:sp>
          <p:nvSpPr>
            <p:cNvPr id="89111" name="Text Box 36"/>
            <p:cNvSpPr txBox="1">
              <a:spLocks noChangeArrowheads="1"/>
            </p:cNvSpPr>
            <p:nvPr/>
          </p:nvSpPr>
          <p:spPr bwMode="auto">
            <a:xfrm>
              <a:off x="2832" y="2160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: 3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12" name="Text Box 67"/>
            <p:cNvSpPr txBox="1">
              <a:spLocks noChangeArrowheads="1"/>
            </p:cNvSpPr>
            <p:nvPr/>
          </p:nvSpPr>
          <p:spPr bwMode="auto">
            <a:xfrm>
              <a:off x="3024" y="2256"/>
              <a:ext cx="1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600">
                  <a:solidFill>
                    <a:schemeClr val="accent1"/>
                  </a:solidFill>
                  <a:latin typeface="Courier New" charset="0"/>
                  <a:cs typeface="Courier New" charset="0"/>
                </a:rPr>
                <a:t>+</a:t>
              </a:r>
              <a:endParaRPr lang="en-US" sz="1600">
                <a:latin typeface="Courier New" charset="0"/>
                <a:cs typeface="Courier New" charset="0"/>
              </a:endParaRPr>
            </a:p>
          </p:txBody>
        </p:sp>
        <p:sp>
          <p:nvSpPr>
            <p:cNvPr id="89113" name="Line 68"/>
            <p:cNvSpPr>
              <a:spLocks noChangeShapeType="1"/>
            </p:cNvSpPr>
            <p:nvPr/>
          </p:nvSpPr>
          <p:spPr bwMode="auto">
            <a:xfrm flipV="1">
              <a:off x="2208" y="2400"/>
              <a:ext cx="864" cy="2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4" name="Line 72"/>
            <p:cNvSpPr>
              <a:spLocks noChangeShapeType="1"/>
            </p:cNvSpPr>
            <p:nvPr/>
          </p:nvSpPr>
          <p:spPr bwMode="auto">
            <a:xfrm flipH="1" flipV="1">
              <a:off x="3168" y="2419"/>
              <a:ext cx="672" cy="269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533400" y="1082695"/>
            <a:ext cx="8382000" cy="218521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  <a:tab pos="450850" algn="l"/>
              </a:tabLs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(</a:t>
            </a:r>
            <a:r>
              <a:rPr lang="fr-FR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define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(</a:t>
            </a:r>
            <a:r>
              <a:rPr lang="fr-FR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fib-rec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n</a:t>
            </a:r>
            <a: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) ; </a:t>
            </a:r>
            <a:r>
              <a:rPr lang="fr-FR" sz="2000" dirty="0" err="1">
                <a:solidFill>
                  <a:srgbClr val="008000"/>
                </a:solidFill>
                <a:latin typeface="Courier New" charset="0"/>
                <a:cs typeface="Courier New" charset="0"/>
              </a:rPr>
              <a:t>r</a:t>
            </a:r>
            <a:r>
              <a:rPr lang="fr-FR" sz="2000" dirty="0" err="1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eturns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000" dirty="0" err="1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rabbit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 pairs </a:t>
            </a:r>
            <a:r>
              <a:rPr lang="fr-FR" sz="2000" dirty="0" err="1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at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000" dirty="0" err="1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month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 n</a:t>
            </a:r>
            <a:endParaRPr lang="fr-FR" sz="2000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20000"/>
              </a:spcBef>
            </a:pP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 (if (&lt; n 2</a:t>
            </a:r>
            <a: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) 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; assume n &gt;= 0 </a:t>
            </a:r>
            <a:endParaRPr lang="fr-FR" sz="2000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20000"/>
              </a:spcBef>
            </a:pP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     n</a:t>
            </a:r>
          </a:p>
          <a:p>
            <a:pPr>
              <a:spcBef>
                <a:spcPct val="20000"/>
              </a:spcBef>
            </a:pP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     (+ (</a:t>
            </a:r>
            <a:r>
              <a:rPr lang="fr-FR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fib-rec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(- n 1)</a:t>
            </a:r>
            <a: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) 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; pairs alive last </a:t>
            </a:r>
            <a:r>
              <a:rPr lang="fr-FR" sz="2000" dirty="0" err="1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month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/>
            </a:r>
            <a:b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</a:br>
            <a: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        (</a:t>
            </a:r>
            <a:r>
              <a:rPr lang="fr-FR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fib-rec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(- n 2)</a:t>
            </a:r>
            <a:r>
              <a:rPr lang="fr-FR" sz="2000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) </a:t>
            </a:r>
            <a:r>
              <a:rPr lang="fr-FR" sz="2000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; </a:t>
            </a:r>
            <a:r>
              <a:rPr lang="fr-FR" sz="2000" dirty="0" err="1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newborn</a:t>
            </a:r>
            <a:r>
              <a:rPr lang="fr-FR" sz="2000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 pairs</a:t>
            </a:r>
            <a:endParaRPr lang="fr-FR" sz="2000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20000"/>
              </a:spcBef>
            </a:pPr>
            <a:r>
              <a:rPr lang="fr-FR" sz="20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        )))</a:t>
            </a:r>
            <a:endParaRPr lang="en-US" sz="2000" b="1" dirty="0">
              <a:latin typeface="Courier New" charset="0"/>
              <a:cs typeface="Courier New" charset="0"/>
            </a:endParaRPr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19</a:t>
            </a:fld>
            <a:endParaRPr lang="en-US" sz="1400" dirty="0"/>
          </a:p>
        </p:txBody>
      </p:sp>
      <p:sp>
        <p:nvSpPr>
          <p:cNvPr id="5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1400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91" grpId="0" autoUpdateAnimBg="0"/>
      <p:bldP spid="23592" grpId="0" autoUpdateAnimBg="0"/>
      <p:bldP spid="23599" grpId="0" autoUpdateAnimBg="0"/>
      <p:bldP spid="23600" grpId="0" autoUpdateAnimBg="0"/>
      <p:bldP spid="236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486400"/>
          </a:xfrm>
        </p:spPr>
        <p:txBody>
          <a:bodyPr>
            <a:normAutofit/>
          </a:bodyPr>
          <a:lstStyle/>
          <a:p>
            <a:pPr>
              <a:spcBef>
                <a:spcPts val="1272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What is iteration? </a:t>
            </a:r>
            <a:endParaRPr lang="en-US" sz="2800" dirty="0">
              <a:latin typeface="Calibri"/>
              <a:cs typeface="Calibri"/>
            </a:endParaRPr>
          </a:p>
          <a:p>
            <a:pPr>
              <a:spcBef>
                <a:spcPts val="1272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Racket has no loops, and yet can express iteration. </a:t>
            </a:r>
            <a:br>
              <a:rPr lang="en-US" sz="2800" dirty="0" smtClean="0">
                <a:latin typeface="Calibri"/>
                <a:cs typeface="Calibri"/>
              </a:rPr>
            </a:br>
            <a:r>
              <a:rPr lang="en-US" sz="2800" dirty="0" smtClean="0">
                <a:latin typeface="Calibri"/>
                <a:cs typeface="Calibri"/>
              </a:rPr>
              <a:t>How can that be? </a:t>
            </a:r>
          </a:p>
          <a:p>
            <a:pPr lvl="1">
              <a:spcBef>
                <a:spcPts val="600"/>
              </a:spcBef>
              <a:buFont typeface="Lucida Grande"/>
              <a:buChar char="-"/>
            </a:pPr>
            <a:r>
              <a:rPr lang="en-US" sz="2800" dirty="0" smtClean="0">
                <a:latin typeface="Calibri"/>
                <a:cs typeface="Calibri"/>
              </a:rPr>
              <a:t>Tail recursion!</a:t>
            </a:r>
            <a:endParaRPr lang="en-US" sz="2800" dirty="0">
              <a:latin typeface="Calibri"/>
              <a:cs typeface="Calibri"/>
            </a:endParaRPr>
          </a:p>
          <a:p>
            <a:pPr>
              <a:spcBef>
                <a:spcPts val="1272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Tail recursive list processing via </a:t>
            </a:r>
            <a:r>
              <a:rPr lang="en-US" sz="2800" dirty="0" err="1" smtClean="0">
                <a:latin typeface="Courier New"/>
                <a:cs typeface="Courier New"/>
              </a:rPr>
              <a:t>foldl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spcBef>
                <a:spcPts val="1272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Other useful abstractions</a:t>
            </a:r>
          </a:p>
          <a:p>
            <a:pPr lvl="1">
              <a:spcBef>
                <a:spcPts val="600"/>
              </a:spcBef>
              <a:buFont typeface="Lucida Grande"/>
              <a:buChar char="-"/>
            </a:pPr>
            <a:r>
              <a:rPr lang="en-US" sz="2800" dirty="0" smtClean="0">
                <a:latin typeface="Calibri"/>
                <a:cs typeface="Calibri"/>
              </a:rPr>
              <a:t>General iteration via </a:t>
            </a:r>
            <a:r>
              <a:rPr lang="en-US" sz="2400" dirty="0" smtClean="0">
                <a:latin typeface="Courier New"/>
                <a:cs typeface="Courier New"/>
              </a:rPr>
              <a:t>iterate</a:t>
            </a:r>
            <a:r>
              <a:rPr lang="en-US" sz="2800" dirty="0" smtClean="0">
                <a:latin typeface="Calibri"/>
                <a:cs typeface="Calibri"/>
              </a:rPr>
              <a:t> and </a:t>
            </a:r>
            <a:r>
              <a:rPr lang="en-US" sz="2400" dirty="0" smtClean="0">
                <a:latin typeface="Courier New"/>
                <a:cs typeface="Courier New"/>
              </a:rPr>
              <a:t>iterate-apply</a:t>
            </a:r>
          </a:p>
          <a:p>
            <a:pPr lvl="1">
              <a:spcBef>
                <a:spcPts val="600"/>
              </a:spcBef>
              <a:buFont typeface="Lucida Grande"/>
              <a:buChar char="-"/>
            </a:pPr>
            <a:r>
              <a:rPr lang="en-US" sz="2800" dirty="0">
                <a:latin typeface="Calibri"/>
                <a:cs typeface="Calibri"/>
              </a:rPr>
              <a:t>General iteration via </a:t>
            </a:r>
            <a:r>
              <a:rPr lang="en-US" sz="2400" dirty="0" err="1" smtClean="0">
                <a:latin typeface="Courier New"/>
                <a:cs typeface="Courier New"/>
              </a:rPr>
              <a:t>genlist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dirty="0" smtClean="0">
                <a:latin typeface="Calibri"/>
                <a:cs typeface="Calibri"/>
              </a:rPr>
              <a:t>nd </a:t>
            </a:r>
            <a:r>
              <a:rPr lang="en-US" sz="2400" dirty="0" err="1" smtClean="0">
                <a:latin typeface="Courier New"/>
                <a:cs typeface="Courier New"/>
              </a:rPr>
              <a:t>genlist</a:t>
            </a:r>
            <a:r>
              <a:rPr lang="en-US" sz="2400" dirty="0" smtClean="0">
                <a:latin typeface="Courier New"/>
                <a:cs typeface="Courier New"/>
              </a:rPr>
              <a:t>-</a:t>
            </a:r>
            <a:r>
              <a:rPr lang="en-US" sz="2400" dirty="0">
                <a:latin typeface="Courier New"/>
                <a:cs typeface="Courier New"/>
              </a:rPr>
              <a:t>apply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2800" dirty="0">
              <a:latin typeface="Courier New"/>
              <a:cs typeface="Courier New"/>
            </a:endParaRPr>
          </a:p>
          <a:p>
            <a:pPr lvl="1">
              <a:spcBef>
                <a:spcPts val="600"/>
              </a:spcBef>
              <a:buFont typeface="Lucida Grande"/>
              <a:buChar char="-"/>
            </a:pPr>
            <a:endParaRPr lang="en-US" sz="2800" dirty="0">
              <a:latin typeface="Courier New"/>
              <a:cs typeface="Courier New"/>
            </a:endParaRPr>
          </a:p>
          <a:p>
            <a:pPr>
              <a:buFont typeface="Arial"/>
              <a:buChar char="•"/>
            </a:pPr>
            <a:endParaRPr lang="en-US" sz="2400" dirty="0">
              <a:latin typeface="Calibri"/>
              <a:cs typeface="Calibri"/>
            </a:endParaRPr>
          </a:p>
          <a:p>
            <a:pPr>
              <a:buFont typeface="Lucida Grande"/>
              <a:buChar char="-"/>
            </a:pP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endParaRPr lang="en-US" sz="2400" dirty="0" smtClean="0">
              <a:latin typeface="Calibri"/>
              <a:cs typeface="Calibri"/>
            </a:endParaRPr>
          </a:p>
          <a:p>
            <a:endParaRPr lang="en-US" sz="2400" dirty="0" smtClean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Overview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</a:t>
            </a:fld>
            <a:endParaRPr lang="en-US" sz="14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02095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703263"/>
          </a:xfrm>
        </p:spPr>
        <p:txBody>
          <a:bodyPr/>
          <a:lstStyle/>
          <a:p>
            <a:r>
              <a:rPr lang="en-US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Iteration leads to a more efficient Fib </a:t>
            </a:r>
          </a:p>
        </p:txBody>
      </p:sp>
      <p:sp>
        <p:nvSpPr>
          <p:cNvPr id="91140" name="Text Box 36"/>
          <p:cNvSpPr txBox="1">
            <a:spLocks noChangeArrowheads="1"/>
          </p:cNvSpPr>
          <p:nvPr/>
        </p:nvSpPr>
        <p:spPr bwMode="auto">
          <a:xfrm>
            <a:off x="609600" y="914400"/>
            <a:ext cx="7315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The Fibonacci sequence: 0, 1, 1, 2, 3, 5, 8, 13, 21, …</a:t>
            </a: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Iteration table for calculating the 8th Fibonacci  number:</a:t>
            </a:r>
            <a:endParaRPr lang="en-US" b="0" dirty="0">
              <a:latin typeface="Calibri"/>
              <a:cs typeface="Calibri"/>
            </a:endParaRPr>
          </a:p>
        </p:txBody>
      </p:sp>
      <p:graphicFrame>
        <p:nvGraphicFramePr>
          <p:cNvPr id="90213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87545"/>
              </p:ext>
            </p:extLst>
          </p:nvPr>
        </p:nvGraphicFramePr>
        <p:xfrm>
          <a:off x="1371600" y="1905000"/>
          <a:ext cx="5486400" cy="4514852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219200"/>
                <a:gridCol w="1752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fibi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fibi+1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20</a:t>
            </a:fld>
            <a:endParaRPr lang="en-US" sz="1400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78577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685800"/>
          </a:xfrm>
        </p:spPr>
        <p:txBody>
          <a:bodyPr/>
          <a:lstStyle/>
          <a:p>
            <a:pPr algn="ctr"/>
            <a:r>
              <a:rPr lang="en-US" i="0" dirty="0">
                <a:solidFill>
                  <a:schemeClr val="accent2"/>
                </a:solidFill>
                <a:latin typeface="Calibri"/>
                <a:ea typeface="MS PGothic" charset="0"/>
                <a:cs typeface="Calibri"/>
              </a:rPr>
              <a:t>Iterative Fibonacci in </a:t>
            </a:r>
            <a:r>
              <a:rPr lang="en-US" i="0" dirty="0" smtClean="0">
                <a:solidFill>
                  <a:schemeClr val="accent2"/>
                </a:solidFill>
                <a:latin typeface="Calibri"/>
                <a:ea typeface="MS PGothic" charset="0"/>
                <a:cs typeface="Calibri"/>
              </a:rPr>
              <a:t>Racket</a:t>
            </a:r>
            <a:endParaRPr lang="en-US" i="0" dirty="0">
              <a:solidFill>
                <a:schemeClr val="accent2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93189" name="TextBox 5"/>
          <p:cNvSpPr txBox="1">
            <a:spLocks noChangeArrowheads="1"/>
          </p:cNvSpPr>
          <p:nvPr/>
        </p:nvSpPr>
        <p:spPr bwMode="auto">
          <a:xfrm>
            <a:off x="304800" y="1484054"/>
            <a:ext cx="8534400" cy="483209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</a:t>
            </a:r>
            <a:r>
              <a:rPr lang="fr-FR" sz="28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define</a:t>
            </a:r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(</a:t>
            </a:r>
            <a:r>
              <a:rPr lang="fr-FR" sz="28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fib-iter</a:t>
            </a:r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n)</a:t>
            </a:r>
          </a:p>
          <a:p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</a:t>
            </a:r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(</a:t>
            </a:r>
            <a:r>
              <a:rPr lang="fr-FR" sz="2800" dirty="0" err="1">
                <a:solidFill>
                  <a:schemeClr val="bg1"/>
                </a:solidFill>
                <a:latin typeface="Courier New" charset="0"/>
                <a:cs typeface="Courier New" charset="0"/>
              </a:rPr>
              <a:t>fib-tail</a:t>
            </a:r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n 0 0 1)               </a:t>
            </a:r>
            <a:r>
              <a:rPr lang="fr-FR" sz="2800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)</a:t>
            </a:r>
            <a:endParaRPr lang="fr-FR" sz="2800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endParaRPr lang="fr-FR" sz="2800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</a:t>
            </a:r>
            <a:r>
              <a:rPr lang="fr-FR" sz="28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define</a:t>
            </a:r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(</a:t>
            </a:r>
            <a:r>
              <a:rPr lang="fr-FR" sz="2800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fib-tail</a:t>
            </a:r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n i </a:t>
            </a:r>
            <a:r>
              <a:rPr lang="fr-FR" sz="2800" dirty="0" err="1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fibi</a:t>
            </a:r>
            <a:r>
              <a:rPr lang="fr-FR" sz="2800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fibi+1</a:t>
            </a:r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)</a:t>
            </a:r>
          </a:p>
          <a:p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(if (= i n)</a:t>
            </a:r>
          </a:p>
          <a:p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    </a:t>
            </a:r>
            <a:r>
              <a:rPr lang="fr-FR" sz="2800" dirty="0" err="1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fibi</a:t>
            </a:r>
            <a:endParaRPr lang="fr-FR" sz="2800" dirty="0" smtClean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    (</a:t>
            </a:r>
            <a:r>
              <a:rPr lang="fr-FR" sz="2800" dirty="0" err="1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fib-tail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n </a:t>
            </a:r>
          </a:p>
          <a:p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              (+ i 1) </a:t>
            </a:r>
          </a:p>
          <a:p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              fibi+1</a:t>
            </a:r>
          </a:p>
          <a:p>
            <a:r>
              <a:rPr lang="fr-FR" sz="28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              (+ </a:t>
            </a:r>
            <a:r>
              <a:rPr lang="fr-FR" sz="2800" dirty="0" err="1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fibi</a:t>
            </a:r>
            <a:r>
              <a:rPr lang="fr-FR" sz="2800" dirty="0" smtClean="0">
                <a:solidFill>
                  <a:schemeClr val="bg1"/>
                </a:solidFill>
                <a:latin typeface="Courier New" charset="0"/>
                <a:cs typeface="Courier New" charset="0"/>
              </a:rPr>
              <a:t> fibi+1)))</a:t>
            </a:r>
            <a:endParaRPr lang="fr-FR" sz="2800" dirty="0">
              <a:solidFill>
                <a:schemeClr val="bg1"/>
              </a:solidFill>
              <a:latin typeface="Courier New" charset="0"/>
              <a:cs typeface="Courier New" charset="0"/>
            </a:endParaRPr>
          </a:p>
          <a:p>
            <a:r>
              <a:rPr lang="fr-FR" sz="2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fr-FR" sz="2800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838200"/>
            <a:ext cx="3529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Flesh out the missing parts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21</a:t>
            </a:fld>
            <a:endParaRPr lang="en-US" sz="1400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  <p:pic>
        <p:nvPicPr>
          <p:cNvPr id="9" name="Picture 8" descr="its-your-tur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114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703263"/>
          </a:xfrm>
        </p:spPr>
        <p:txBody>
          <a:bodyPr/>
          <a:lstStyle/>
          <a:p>
            <a:r>
              <a:rPr lang="en-US" sz="3200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Gotcha! Assignment order and temporary variables </a:t>
            </a:r>
          </a:p>
        </p:txBody>
      </p:sp>
      <p:sp>
        <p:nvSpPr>
          <p:cNvPr id="37893" name="Text Box 36"/>
          <p:cNvSpPr txBox="1">
            <a:spLocks noChangeArrowheads="1"/>
          </p:cNvSpPr>
          <p:nvPr/>
        </p:nvSpPr>
        <p:spPr bwMode="auto">
          <a:xfrm>
            <a:off x="152400" y="5181600"/>
            <a:ext cx="79248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Calibri"/>
                <a:cs typeface="Calibri"/>
              </a:rPr>
              <a:t>Moral: </a:t>
            </a:r>
            <a:r>
              <a:rPr lang="en-US" sz="1800" b="0" dirty="0" smtClean="0">
                <a:latin typeface="Calibri"/>
                <a:cs typeface="Calibri"/>
              </a:rPr>
              <a:t>sometimes no order of assignments to state variables in a loop is correct and it is necessary to introduce one or more </a:t>
            </a:r>
            <a:r>
              <a:rPr lang="en-US" sz="1800" b="0" dirty="0" smtClean="0">
                <a:solidFill>
                  <a:srgbClr val="FF0000"/>
                </a:solidFill>
                <a:latin typeface="Calibri"/>
                <a:cs typeface="Calibri"/>
              </a:rPr>
              <a:t>temporary variables </a:t>
            </a:r>
            <a:r>
              <a:rPr lang="en-US" sz="1800" b="0" dirty="0" smtClean="0">
                <a:latin typeface="Calibri"/>
                <a:cs typeface="Calibri"/>
              </a:rPr>
              <a:t>to save the previous value of a variable for use in the right-hand side of a later assignment.</a:t>
            </a:r>
            <a:endParaRPr lang="en-US" sz="1800" b="0" dirty="0">
              <a:latin typeface="Calibri"/>
              <a:cs typeface="Calibri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b="0" dirty="0" smtClean="0">
                <a:latin typeface="Calibri"/>
                <a:cs typeface="Calibri"/>
              </a:rPr>
              <a:t>Or can use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simultaneous assignment </a:t>
            </a:r>
            <a:r>
              <a:rPr lang="en-US" sz="1800" b="0" dirty="0" smtClean="0">
                <a:latin typeface="Calibri"/>
                <a:cs typeface="Calibri"/>
              </a:rPr>
              <a:t>in languages that have it </a:t>
            </a:r>
            <a:br>
              <a:rPr lang="en-US" sz="1800" b="0" dirty="0" smtClean="0">
                <a:latin typeface="Calibri"/>
                <a:cs typeface="Calibri"/>
              </a:rPr>
            </a:br>
            <a:r>
              <a:rPr lang="en-US" sz="1800" b="0" dirty="0" smtClean="0">
                <a:latin typeface="Calibri"/>
                <a:cs typeface="Calibri"/>
              </a:rPr>
              <a:t>(like Python!)</a:t>
            </a:r>
          </a:p>
        </p:txBody>
      </p:sp>
      <p:sp>
        <p:nvSpPr>
          <p:cNvPr id="95237" name="TextBox 8"/>
          <p:cNvSpPr txBox="1">
            <a:spLocks noChangeArrowheads="1"/>
          </p:cNvSpPr>
          <p:nvPr/>
        </p:nvSpPr>
        <p:spPr bwMode="auto">
          <a:xfrm>
            <a:off x="1066800" y="1066800"/>
            <a:ext cx="5587024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 err="1">
                <a:latin typeface="Courier New" charset="0"/>
                <a:cs typeface="Courier New" charset="0"/>
              </a:rPr>
              <a:t>d</a:t>
            </a:r>
            <a:r>
              <a:rPr lang="en-US" sz="1800" dirty="0" err="1" smtClean="0">
                <a:latin typeface="Courier New" charset="0"/>
                <a:cs typeface="Courier New" charset="0"/>
              </a:rPr>
              <a:t>ef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fib_for1(n):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0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for</a:t>
            </a:r>
            <a:r>
              <a:rPr lang="en-US" sz="1800" b="0" dirty="0">
                <a:latin typeface="Courier New" charset="0"/>
                <a:cs typeface="Courier New" charset="0"/>
              </a:rPr>
              <a:t> 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in range(n):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 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+ fib_i_plus_1  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return</a:t>
            </a:r>
            <a:r>
              <a:rPr lang="en-US" sz="1800" b="0" dirty="0">
                <a:latin typeface="Courier New" charset="0"/>
                <a:cs typeface="Courier New" charset="0"/>
              </a:rPr>
              <a:t>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endParaRPr lang="en-US" sz="1800" b="0" dirty="0">
              <a:latin typeface="Courier New" charset="0"/>
              <a:cs typeface="Courier New" charset="0"/>
            </a:endParaRPr>
          </a:p>
        </p:txBody>
      </p:sp>
      <p:sp>
        <p:nvSpPr>
          <p:cNvPr id="95239" name="Text Box 36"/>
          <p:cNvSpPr txBox="1">
            <a:spLocks noChangeArrowheads="1"/>
          </p:cNvSpPr>
          <p:nvPr/>
        </p:nvSpPr>
        <p:spPr bwMode="auto">
          <a:xfrm>
            <a:off x="381000" y="6096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What’s wrong with the following looping versions of Fibonacci?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066800" y="3200400"/>
            <a:ext cx="5587024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 err="1">
                <a:latin typeface="Courier New" charset="0"/>
                <a:cs typeface="Courier New" charset="0"/>
              </a:rPr>
              <a:t>d</a:t>
            </a:r>
            <a:r>
              <a:rPr lang="en-US" sz="1800" dirty="0" err="1" smtClean="0">
                <a:latin typeface="Courier New" charset="0"/>
                <a:cs typeface="Courier New" charset="0"/>
              </a:rPr>
              <a:t>ef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fib_for</a:t>
            </a:r>
            <a:r>
              <a:rPr lang="en-US" sz="1800" b="0" dirty="0">
                <a:latin typeface="Courier New" charset="0"/>
                <a:cs typeface="Courier New" charset="0"/>
              </a:rPr>
              <a:t>2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(n):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0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for</a:t>
            </a:r>
            <a:r>
              <a:rPr lang="en-US" sz="1800" b="0" dirty="0">
                <a:latin typeface="Courier New" charset="0"/>
                <a:cs typeface="Courier New" charset="0"/>
              </a:rPr>
              <a:t> 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in range(n):</a:t>
            </a:r>
          </a:p>
          <a:p>
            <a:r>
              <a:rPr lang="en-US" sz="1800" b="0" dirty="0">
                <a:latin typeface="Courier New" charset="0"/>
                <a:cs typeface="Courier New" charset="0"/>
              </a:rPr>
              <a:t>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  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err="1">
                <a:latin typeface="Courier New" charset="0"/>
                <a:cs typeface="Courier New" charset="0"/>
              </a:rPr>
              <a:t>fib_i</a:t>
            </a:r>
            <a:r>
              <a:rPr lang="en-US" sz="1800" b="0" dirty="0">
                <a:latin typeface="Courier New" charset="0"/>
                <a:cs typeface="Courier New" charset="0"/>
              </a:rPr>
              <a:t> + fib_i_plus_1  </a:t>
            </a: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return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endParaRPr lang="en-US" sz="1800" b="0" dirty="0">
              <a:latin typeface="Courier New" charset="0"/>
              <a:cs typeface="Courier New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22</a:t>
            </a:fld>
            <a:endParaRPr lang="en-US" sz="1400" dirty="0"/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06004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703263"/>
          </a:xfrm>
        </p:spPr>
        <p:txBody>
          <a:bodyPr/>
          <a:lstStyle/>
          <a:p>
            <a:r>
              <a:rPr lang="en-US" sz="3200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Fixing Gotcha</a:t>
            </a:r>
            <a:endParaRPr lang="en-US" sz="3200" i="0" dirty="0">
              <a:solidFill>
                <a:srgbClr val="0000FF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95237" name="TextBox 8"/>
          <p:cNvSpPr txBox="1">
            <a:spLocks noChangeArrowheads="1"/>
          </p:cNvSpPr>
          <p:nvPr/>
        </p:nvSpPr>
        <p:spPr bwMode="auto">
          <a:xfrm>
            <a:off x="1066800" y="1473875"/>
            <a:ext cx="6279634" cy="230832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 err="1">
                <a:latin typeface="Courier New" charset="0"/>
                <a:cs typeface="Courier New" charset="0"/>
              </a:rPr>
              <a:t>d</a:t>
            </a:r>
            <a:r>
              <a:rPr lang="en-US" sz="1800" dirty="0" err="1" smtClean="0">
                <a:latin typeface="Courier New" charset="0"/>
                <a:cs typeface="Courier New" charset="0"/>
              </a:rPr>
              <a:t>ef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fib_for_fixed1(n):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0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for</a:t>
            </a:r>
            <a:r>
              <a:rPr lang="en-US" sz="1800" b="0" dirty="0">
                <a:latin typeface="Courier New" charset="0"/>
                <a:cs typeface="Courier New" charset="0"/>
              </a:rPr>
              <a:t> 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in range(n):</a:t>
            </a:r>
          </a:p>
          <a:p>
            <a:r>
              <a:rPr lang="en-US" sz="1800" b="0" dirty="0">
                <a:latin typeface="Courier New" charset="0"/>
                <a:cs typeface="Courier New" charset="0"/>
              </a:rPr>
              <a:t>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fib_i_prev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=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 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fib_i_prev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+ fib_i_plus_1  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return</a:t>
            </a:r>
            <a:r>
              <a:rPr lang="en-US" sz="1800" b="0" dirty="0">
                <a:latin typeface="Courier New" charset="0"/>
                <a:cs typeface="Courier New" charset="0"/>
              </a:rPr>
              <a:t>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endParaRPr lang="en-US" sz="1800" b="0" dirty="0">
              <a:latin typeface="Courier New" charset="0"/>
              <a:cs typeface="Courier New" charset="0"/>
            </a:endParaRPr>
          </a:p>
        </p:txBody>
      </p:sp>
      <p:sp>
        <p:nvSpPr>
          <p:cNvPr id="95239" name="Text Box 36"/>
          <p:cNvSpPr txBox="1">
            <a:spLocks noChangeArrowheads="1"/>
          </p:cNvSpPr>
          <p:nvPr/>
        </p:nvSpPr>
        <p:spPr bwMode="auto">
          <a:xfrm>
            <a:off x="457200" y="685800"/>
            <a:ext cx="769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 smtClean="0">
                <a:latin typeface="Calibri"/>
                <a:cs typeface="Calibri"/>
              </a:rPr>
              <a:t>1. Use a temporary variable (in general, might need n-1 such </a:t>
            </a:r>
            <a:r>
              <a:rPr lang="en-US" sz="2000" b="0" dirty="0" err="1" smtClean="0">
                <a:latin typeface="Calibri"/>
                <a:cs typeface="Calibri"/>
              </a:rPr>
              <a:t>vars</a:t>
            </a:r>
            <a:r>
              <a:rPr lang="en-US" sz="2000" b="0" dirty="0" smtClean="0">
                <a:latin typeface="Calibri"/>
                <a:cs typeface="Calibri"/>
              </a:rPr>
              <a:t> for n state variables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066800" y="4369475"/>
            <a:ext cx="6141112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 err="1">
                <a:latin typeface="Courier New" charset="0"/>
                <a:cs typeface="Courier New" charset="0"/>
              </a:rPr>
              <a:t>d</a:t>
            </a:r>
            <a:r>
              <a:rPr lang="en-US" sz="1800" dirty="0" err="1" smtClean="0">
                <a:latin typeface="Courier New" charset="0"/>
                <a:cs typeface="Courier New" charset="0"/>
              </a:rPr>
              <a:t>ef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fib_for_fixed2(n):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0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 </a:t>
            </a:r>
            <a:r>
              <a:rPr lang="en-US" sz="1800" b="0" dirty="0">
                <a:latin typeface="Courier New" charset="0"/>
                <a:cs typeface="Courier New" charset="0"/>
              </a:rPr>
              <a:t>=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1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b="0" dirty="0">
                <a:latin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for</a:t>
            </a:r>
            <a:r>
              <a:rPr lang="en-US" sz="1800" b="0" dirty="0">
                <a:latin typeface="Courier New" charset="0"/>
                <a:cs typeface="Courier New" charset="0"/>
              </a:rPr>
              <a:t> 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in range(n):</a:t>
            </a:r>
          </a:p>
          <a:p>
            <a:r>
              <a:rPr lang="en-US" sz="1800" b="0" dirty="0" smtClean="0">
                <a:latin typeface="Courier New" charset="0"/>
                <a:cs typeface="Courier New" charset="0"/>
              </a:rPr>
              <a:t>    (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, fib_i_plus_1) =\  </a:t>
            </a:r>
          </a:p>
          <a:p>
            <a:r>
              <a:rPr lang="en-US" sz="1800" b="0" dirty="0">
                <a:latin typeface="Courier New" charset="0"/>
                <a:cs typeface="Courier New" charset="0"/>
              </a:rPr>
              <a:t>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     (fib_i_plus_1,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</a:t>
            </a:r>
            <a:r>
              <a:rPr lang="en-US" sz="1800" b="0" dirty="0">
                <a:latin typeface="Courier New" charset="0"/>
                <a:cs typeface="Courier New" charset="0"/>
              </a:rPr>
              <a:t>+ 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fib_i_plus_1)  </a:t>
            </a:r>
            <a:endParaRPr lang="en-US" sz="1800" b="0" dirty="0">
              <a:latin typeface="Courier New" charset="0"/>
              <a:cs typeface="Courier New" charset="0"/>
            </a:endParaRPr>
          </a:p>
          <a:p>
            <a:r>
              <a:rPr lang="en-US" sz="1800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return</a:t>
            </a:r>
            <a:r>
              <a:rPr lang="en-US" sz="1800" b="0" dirty="0" smtClean="0">
                <a:latin typeface="Courier New" charset="0"/>
                <a:cs typeface="Courier New" charset="0"/>
              </a:rPr>
              <a:t> </a:t>
            </a:r>
            <a:r>
              <a:rPr lang="en-US" sz="1800" b="0" dirty="0" err="1" smtClean="0">
                <a:latin typeface="Courier New" charset="0"/>
                <a:cs typeface="Courier New" charset="0"/>
              </a:rPr>
              <a:t>fib_i</a:t>
            </a:r>
            <a:endParaRPr lang="en-US" sz="1800" b="0" dirty="0">
              <a:latin typeface="Courier New" charset="0"/>
              <a:cs typeface="Courier New" charset="0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533400" y="3886200"/>
            <a:ext cx="769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 smtClean="0">
                <a:latin typeface="Calibri"/>
                <a:cs typeface="Calibri"/>
              </a:rPr>
              <a:t>2. Use simultaneous assignment: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23</a:t>
            </a:fld>
            <a:endParaRPr lang="en-US" sz="1400" dirty="0"/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28280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i="0" dirty="0" smtClean="0">
                <a:solidFill>
                  <a:schemeClr val="accent2"/>
                </a:solidFill>
                <a:latin typeface="Calibri"/>
                <a:ea typeface="MS PGothic" charset="0"/>
                <a:cs typeface="Calibri"/>
              </a:rPr>
              <a:t>Local </a:t>
            </a:r>
            <a:r>
              <a:rPr lang="en-US" i="0" dirty="0" smtClean="0">
                <a:solidFill>
                  <a:schemeClr val="accent2"/>
                </a:solidFill>
                <a:latin typeface="Courier New"/>
                <a:ea typeface="MS PGothic" charset="0"/>
                <a:cs typeface="Courier New"/>
              </a:rPr>
              <a:t>fib-tail</a:t>
            </a:r>
            <a:r>
              <a:rPr lang="en-US" i="0" dirty="0" smtClean="0">
                <a:solidFill>
                  <a:schemeClr val="accent2"/>
                </a:solidFill>
                <a:latin typeface="Calibri"/>
                <a:ea typeface="MS PGothic" charset="0"/>
                <a:cs typeface="Calibri"/>
              </a:rPr>
              <a:t> function in </a:t>
            </a:r>
            <a:r>
              <a:rPr lang="en-US" i="0" dirty="0" smtClean="0">
                <a:solidFill>
                  <a:schemeClr val="accent2"/>
                </a:solidFill>
                <a:latin typeface="Courier New"/>
                <a:ea typeface="MS PGothic" charset="0"/>
                <a:cs typeface="Courier New"/>
              </a:rPr>
              <a:t>fib-</a:t>
            </a:r>
            <a:r>
              <a:rPr lang="en-US" i="0" dirty="0" err="1" smtClean="0">
                <a:solidFill>
                  <a:schemeClr val="accent2"/>
                </a:solidFill>
                <a:latin typeface="Courier New"/>
                <a:ea typeface="MS PGothic" charset="0"/>
                <a:cs typeface="Courier New"/>
              </a:rPr>
              <a:t>iter</a:t>
            </a:r>
            <a:endParaRPr lang="en-US" i="0" dirty="0">
              <a:solidFill>
                <a:schemeClr val="accent2"/>
              </a:solidFill>
              <a:latin typeface="Courier New"/>
              <a:ea typeface="MS PGothic" charset="0"/>
              <a:cs typeface="Courier New"/>
            </a:endParaRPr>
          </a:p>
        </p:txBody>
      </p:sp>
      <p:sp>
        <p:nvSpPr>
          <p:cNvPr id="93189" name="TextBox 5"/>
          <p:cNvSpPr txBox="1">
            <a:spLocks noChangeArrowheads="1"/>
          </p:cNvSpPr>
          <p:nvPr/>
        </p:nvSpPr>
        <p:spPr bwMode="auto">
          <a:xfrm>
            <a:off x="228600" y="2700278"/>
            <a:ext cx="8534400" cy="34163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define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(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fib-iter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>
                <a:solidFill>
                  <a:srgbClr val="FF08FC"/>
                </a:solidFill>
                <a:latin typeface="Courier New" charset="0"/>
                <a:cs typeface="Courier New" charset="0"/>
              </a:rPr>
              <a:t>n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)</a:t>
            </a:r>
          </a:p>
          <a:p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(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define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(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fib-tail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i </a:t>
            </a:r>
            <a:r>
              <a:rPr lang="fr-FR" dirty="0" err="1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fibi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fibi+1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)</a:t>
            </a:r>
          </a:p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(if (= i </a:t>
            </a:r>
            <a:r>
              <a:rPr lang="fr-FR" dirty="0">
                <a:solidFill>
                  <a:srgbClr val="FF08FC"/>
                </a:solidFill>
                <a:latin typeface="Courier New" charset="0"/>
                <a:cs typeface="Courier New" charset="0"/>
              </a:rPr>
              <a:t>n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)</a:t>
            </a:r>
          </a:p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</a:t>
            </a:r>
            <a:r>
              <a:rPr lang="fr-FR" dirty="0" err="1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fibi</a:t>
            </a:r>
            <a:endParaRPr lang="fr-FR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(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fib-tail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(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+ i 1) </a:t>
            </a:r>
          </a:p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  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fibi+1</a:t>
            </a:r>
            <a:endParaRPr lang="fr-FR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             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(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+ </a:t>
            </a:r>
            <a:r>
              <a:rPr lang="fr-FR" dirty="0" err="1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fibi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fibi+1))))</a:t>
            </a:r>
            <a:endParaRPr lang="fr-FR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 (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  <a:cs typeface="Courier New" charset="0"/>
              </a:rPr>
              <a:t>fib-tail</a:t>
            </a:r>
            <a:r>
              <a:rPr lang="fr-FR" dirty="0">
                <a:solidFill>
                  <a:schemeClr val="accent2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0 0 1)</a:t>
            </a:r>
            <a:endParaRPr lang="fr-FR" dirty="0">
              <a:solidFill>
                <a:schemeClr val="accent2"/>
              </a:solidFill>
              <a:latin typeface="Courier New" charset="0"/>
              <a:cs typeface="Courier New" charset="0"/>
            </a:endParaRPr>
          </a:p>
          <a:p>
            <a:r>
              <a:rPr lang="fr-FR" dirty="0" smtClean="0">
                <a:solidFill>
                  <a:schemeClr val="accent2"/>
                </a:solidFill>
                <a:latin typeface="Courier New" charset="0"/>
                <a:cs typeface="Courier New" charset="0"/>
              </a:rPr>
              <a:t> 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914400"/>
            <a:ext cx="70737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Can define </a:t>
            </a:r>
            <a:r>
              <a:rPr lang="en-US" b="0" dirty="0" smtClean="0">
                <a:latin typeface="Courier New"/>
                <a:cs typeface="Courier New"/>
              </a:rPr>
              <a:t>fib-tail</a:t>
            </a:r>
            <a:r>
              <a:rPr lang="en-US" b="0" dirty="0" smtClean="0">
                <a:latin typeface="Calibri"/>
                <a:cs typeface="Calibri"/>
              </a:rPr>
              <a:t> locally within </a:t>
            </a:r>
            <a:r>
              <a:rPr lang="en-US" b="0" dirty="0" smtClean="0">
                <a:latin typeface="Courier New"/>
                <a:cs typeface="Courier New"/>
              </a:rPr>
              <a:t>fib-</a:t>
            </a:r>
            <a:r>
              <a:rPr lang="en-US" b="0" dirty="0" err="1" smtClean="0">
                <a:latin typeface="Courier New"/>
                <a:cs typeface="Courier New"/>
              </a:rPr>
              <a:t>iter</a:t>
            </a:r>
            <a:r>
              <a:rPr lang="en-US" b="0" dirty="0" smtClean="0">
                <a:latin typeface="Calibri"/>
                <a:cs typeface="Calibri"/>
              </a:rPr>
              <a:t>.</a:t>
            </a:r>
          </a:p>
          <a:p>
            <a:endParaRPr lang="en-US" b="0" dirty="0" smtClean="0">
              <a:latin typeface="Calibri"/>
              <a:cs typeface="Calibri"/>
            </a:endParaRPr>
          </a:p>
          <a:p>
            <a:r>
              <a:rPr lang="en-US" b="0" dirty="0" smtClean="0">
                <a:latin typeface="Calibri"/>
                <a:cs typeface="Calibri"/>
              </a:rPr>
              <a:t>Since </a:t>
            </a:r>
            <a:r>
              <a:rPr lang="en-US" b="0" dirty="0" smtClean="0">
                <a:latin typeface="Courier New"/>
                <a:cs typeface="Courier New"/>
              </a:rPr>
              <a:t>n</a:t>
            </a:r>
            <a:r>
              <a:rPr lang="en-US" b="0" dirty="0" smtClean="0">
                <a:latin typeface="Calibri"/>
                <a:cs typeface="Calibri"/>
              </a:rPr>
              <a:t> remains constant, don’t need it as an argument</a:t>
            </a:r>
            <a:br>
              <a:rPr lang="en-US" b="0" dirty="0" smtClean="0">
                <a:latin typeface="Calibri"/>
                <a:cs typeface="Calibri"/>
              </a:rPr>
            </a:br>
            <a:r>
              <a:rPr lang="en-US" b="0" dirty="0" smtClean="0">
                <a:latin typeface="Calibri"/>
                <a:cs typeface="Calibri"/>
              </a:rPr>
              <a:t>to local fib-tail.  </a:t>
            </a:r>
            <a:br>
              <a:rPr lang="en-US" b="0" dirty="0" smtClean="0">
                <a:latin typeface="Calibri"/>
                <a:cs typeface="Calibri"/>
              </a:rPr>
            </a:br>
            <a:endParaRPr lang="en-US" b="0" dirty="0">
              <a:latin typeface="Calibri"/>
              <a:cs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24</a:t>
            </a:fld>
            <a:endParaRPr lang="en-US" sz="1400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74431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906608"/>
              </p:ext>
            </p:extLst>
          </p:nvPr>
        </p:nvGraphicFramePr>
        <p:xfrm>
          <a:off x="5181600" y="492125"/>
          <a:ext cx="3565525" cy="2224740"/>
        </p:xfrm>
        <a:graphic>
          <a:graphicData uri="http://schemas.openxmlformats.org/drawingml/2006/table">
            <a:tbl>
              <a:tblPr/>
              <a:tblGrid>
                <a:gridCol w="1811893"/>
                <a:gridCol w="1753632"/>
              </a:tblGrid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nums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sumSoFar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ourier New"/>
                          <a:cs typeface="Courier New"/>
                        </a:rPr>
                        <a:t>'(6 3 -5 7)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ourier New"/>
                          <a:cs typeface="Courier New"/>
                        </a:rPr>
                        <a:t>'(3 -5 7)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ourier New"/>
                          <a:cs typeface="Courier New"/>
                        </a:rPr>
                        <a:t>'(-5 7)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ourier New"/>
                          <a:cs typeface="Courier New"/>
                        </a:rPr>
                        <a:t>'(7)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ourier New"/>
                          <a:cs typeface="Courier New"/>
                        </a:rPr>
                        <a:t>’()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1875" y="76200"/>
            <a:ext cx="18129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2"/>
                </a:solidFill>
                <a:latin typeface="+mj-lt"/>
                <a:ea typeface="ＭＳ Ｐゴシック" charset="0"/>
                <a:cs typeface="ＭＳ Ｐゴシック" charset="0"/>
              </a:rPr>
              <a:t>Iteration table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763000" cy="703263"/>
          </a:xfrm>
        </p:spPr>
        <p:txBody>
          <a:bodyPr/>
          <a:lstStyle/>
          <a:p>
            <a:r>
              <a:rPr lang="en-US" sz="3200" i="0" dirty="0" smtClean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Iterative List Summation</a:t>
            </a:r>
            <a:endParaRPr lang="en-US" sz="3200" i="0" dirty="0">
              <a:solidFill>
                <a:srgbClr val="0000FF"/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04800" y="3352800"/>
            <a:ext cx="8534400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900" b="0" dirty="0" smtClean="0">
                <a:latin typeface="Courier New"/>
                <a:cs typeface="Courier New"/>
              </a:rPr>
              <a:t>(define (</a:t>
            </a:r>
            <a:r>
              <a:rPr lang="en-US" sz="2900" b="0" dirty="0" err="1" smtClean="0">
                <a:latin typeface="Courier New"/>
                <a:cs typeface="Courier New"/>
              </a:rPr>
              <a:t>sumList-iter</a:t>
            </a:r>
            <a:r>
              <a:rPr lang="en-US" sz="2900" b="0" dirty="0" smtClean="0">
                <a:latin typeface="Courier New"/>
                <a:cs typeface="Courier New"/>
              </a:rPr>
              <a:t> L)</a:t>
            </a:r>
          </a:p>
          <a:p>
            <a:pPr marL="0" indent="0">
              <a:buFontTx/>
              <a:buNone/>
            </a:pPr>
            <a:r>
              <a:rPr lang="en-US" sz="2900" b="0" dirty="0">
                <a:latin typeface="Courier New"/>
                <a:cs typeface="Courier New"/>
              </a:rPr>
              <a:t> </a:t>
            </a:r>
            <a:r>
              <a:rPr lang="en-US" sz="2900" b="0" dirty="0" smtClean="0">
                <a:latin typeface="Courier New"/>
                <a:cs typeface="Courier New"/>
              </a:rPr>
              <a:t> (</a:t>
            </a:r>
            <a:r>
              <a:rPr lang="en-US" sz="2900" b="0" dirty="0" err="1" smtClean="0">
                <a:latin typeface="Courier New"/>
                <a:cs typeface="Courier New"/>
              </a:rPr>
              <a:t>sumList</a:t>
            </a:r>
            <a:r>
              <a:rPr lang="en-US" sz="2900" b="0" dirty="0" smtClean="0">
                <a:latin typeface="Courier New"/>
                <a:cs typeface="Courier New"/>
              </a:rPr>
              <a:t>-tail    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L    0                </a:t>
            </a:r>
            <a:r>
              <a:rPr lang="en-US" sz="2900" b="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buFontTx/>
              <a:buNone/>
            </a:pPr>
            <a:endParaRPr lang="en-US" sz="2900" b="0" dirty="0"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900" b="0" dirty="0" smtClean="0">
                <a:latin typeface="Courier New"/>
                <a:cs typeface="Courier New"/>
              </a:rPr>
              <a:t>(define (</a:t>
            </a:r>
            <a:r>
              <a:rPr lang="en-US" sz="2900" b="0" dirty="0" err="1" smtClean="0">
                <a:latin typeface="Courier New"/>
                <a:cs typeface="Courier New"/>
              </a:rPr>
              <a:t>sumList</a:t>
            </a:r>
            <a:r>
              <a:rPr lang="en-US" sz="2900" b="0" dirty="0" smtClean="0">
                <a:latin typeface="Courier New"/>
                <a:cs typeface="Courier New"/>
              </a:rPr>
              <a:t>-tail </a:t>
            </a:r>
            <a:r>
              <a:rPr lang="en-US" sz="2900" b="0" dirty="0" err="1" smtClean="0">
                <a:latin typeface="Courier New"/>
                <a:cs typeface="Courier New"/>
              </a:rPr>
              <a:t>nums</a:t>
            </a:r>
            <a:r>
              <a:rPr lang="en-US" sz="2900" b="0" dirty="0" smtClean="0">
                <a:latin typeface="Courier New"/>
                <a:cs typeface="Courier New"/>
              </a:rPr>
              <a:t> </a:t>
            </a:r>
            <a:r>
              <a:rPr lang="en-US" sz="2900" b="0" dirty="0" err="1" smtClean="0">
                <a:latin typeface="Courier New"/>
                <a:cs typeface="Courier New"/>
              </a:rPr>
              <a:t>sumSoFar</a:t>
            </a:r>
            <a:r>
              <a:rPr lang="en-US" sz="2900" b="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FontTx/>
              <a:buNone/>
            </a:pPr>
            <a:r>
              <a:rPr lang="en-US" sz="2900" b="0" dirty="0" smtClean="0">
                <a:latin typeface="Courier New"/>
                <a:cs typeface="Courier New"/>
              </a:rPr>
              <a:t>  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(if (null? </a:t>
            </a:r>
            <a:r>
              <a:rPr lang="en-US" sz="2900" b="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FontTx/>
              <a:buNone/>
            </a:pP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en-US" sz="2900" b="0" dirty="0" err="1" smtClean="0">
                <a:solidFill>
                  <a:schemeClr val="bg1"/>
                </a:solidFill>
                <a:latin typeface="Courier New"/>
                <a:cs typeface="Courier New"/>
              </a:rPr>
              <a:t>sumSoFar</a:t>
            </a:r>
            <a:endParaRPr lang="en-US" sz="2900" b="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buFontTx/>
              <a:buNone/>
            </a:pP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      (</a:t>
            </a:r>
            <a:r>
              <a:rPr lang="en-US" sz="2900" b="0" dirty="0" err="1" smtClean="0">
                <a:solidFill>
                  <a:schemeClr val="bg1"/>
                </a:solidFill>
                <a:latin typeface="Courier New"/>
                <a:cs typeface="Courier New"/>
              </a:rPr>
              <a:t>sumList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-tail (rest </a:t>
            </a:r>
            <a:r>
              <a:rPr lang="en-US" sz="2900" b="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) </a:t>
            </a:r>
          </a:p>
          <a:p>
            <a:pPr marL="0" indent="0">
              <a:buFontTx/>
              <a:buNone/>
            </a:pPr>
            <a:r>
              <a:rPr lang="en-US" sz="2900" b="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(+ (first </a:t>
            </a:r>
            <a:r>
              <a:rPr lang="en-US" sz="2900" b="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) </a:t>
            </a:r>
            <a:r>
              <a:rPr lang="en-US" sz="2900" b="0" dirty="0" err="1" smtClean="0">
                <a:solidFill>
                  <a:schemeClr val="bg1"/>
                </a:solidFill>
                <a:latin typeface="Courier New"/>
                <a:cs typeface="Courier New"/>
              </a:rPr>
              <a:t>sumSoFar</a:t>
            </a:r>
            <a:r>
              <a:rPr lang="en-US" sz="2900" b="0" dirty="0" smtClean="0">
                <a:solidFill>
                  <a:schemeClr val="bg1"/>
                </a:solidFill>
                <a:latin typeface="Courier New"/>
                <a:cs typeface="Courier New"/>
              </a:rPr>
              <a:t>)))</a:t>
            </a:r>
            <a:r>
              <a:rPr lang="en-US" sz="2900" b="0" dirty="0" smtClean="0">
                <a:latin typeface="Courier New"/>
                <a:cs typeface="Courier New"/>
              </a:rPr>
              <a:t>)</a:t>
            </a:r>
          </a:p>
          <a:p>
            <a:endParaRPr lang="en-US" sz="2200" dirty="0" smtClean="0">
              <a:latin typeface="Calibri"/>
              <a:cs typeface="Calibri"/>
            </a:endParaRPr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25</a:t>
            </a:fld>
            <a:endParaRPr lang="en-US" sz="1400" dirty="0"/>
          </a:p>
        </p:txBody>
      </p:sp>
      <p:sp>
        <p:nvSpPr>
          <p:cNvPr id="2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1086842" y="907975"/>
            <a:ext cx="609600" cy="304800"/>
            <a:chOff x="5334000" y="2286000"/>
            <a:chExt cx="609600" cy="3048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3340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6388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601442" y="907975"/>
            <a:ext cx="609600" cy="304800"/>
            <a:chOff x="5334000" y="2286000"/>
            <a:chExt cx="609600" cy="3048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53340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6388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925042" y="907975"/>
            <a:ext cx="609600" cy="304800"/>
            <a:chOff x="5334000" y="2286000"/>
            <a:chExt cx="609600" cy="30480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53340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>
            <a:off x="1544042" y="1060375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382242" y="1060375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092024" y="880646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6 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41181" y="875556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3 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763242" y="907975"/>
            <a:ext cx="609600" cy="304800"/>
            <a:chOff x="5334000" y="2286000"/>
            <a:chExt cx="609600" cy="30480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3340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638800" y="2286000"/>
              <a:ext cx="3048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 bwMode="auto">
          <a:xfrm>
            <a:off x="3220442" y="1060375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763242" y="875556"/>
            <a:ext cx="351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-5 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01442" y="863104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7</a:t>
            </a:r>
            <a:endParaRPr lang="en-US" sz="1600" dirty="0">
              <a:latin typeface="Calibri"/>
              <a:cs typeface="Calibri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094501" y="1065312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685800" y="1080738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Oval 3"/>
          <p:cNvSpPr/>
          <p:nvPr/>
        </p:nvSpPr>
        <p:spPr bwMode="auto">
          <a:xfrm>
            <a:off x="4490940" y="101699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63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4114800"/>
            <a:ext cx="8305800" cy="20574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(define (my-</a:t>
            </a:r>
            <a:r>
              <a:rPr lang="en-US" sz="2200" dirty="0" err="1">
                <a:latin typeface="Courier New"/>
                <a:cs typeface="Courier New"/>
              </a:rPr>
              <a:t>foldl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smtClean="0">
                <a:latin typeface="Courier New"/>
                <a:cs typeface="Courier New"/>
              </a:rPr>
              <a:t>combine </a:t>
            </a:r>
            <a:r>
              <a:rPr lang="en-US" sz="2200" dirty="0" err="1" smtClean="0">
                <a:latin typeface="Courier New"/>
                <a:cs typeface="Courier New"/>
              </a:rPr>
              <a:t>resultSoFar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xs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(if (null? </a:t>
            </a:r>
            <a:r>
              <a:rPr lang="en-US" sz="2200" dirty="0" err="1">
                <a:latin typeface="Courier New"/>
                <a:cs typeface="Courier New"/>
              </a:rPr>
              <a:t>xs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    </a:t>
            </a:r>
            <a:r>
              <a:rPr lang="en-US" sz="2200" dirty="0" err="1">
                <a:latin typeface="Courier New"/>
                <a:cs typeface="Courier New"/>
              </a:rPr>
              <a:t>resultSoFar</a:t>
            </a: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    (my-</a:t>
            </a:r>
            <a:r>
              <a:rPr lang="en-US" sz="2200" dirty="0" err="1">
                <a:latin typeface="Courier New"/>
                <a:cs typeface="Courier New"/>
              </a:rPr>
              <a:t>foldl</a:t>
            </a:r>
            <a:r>
              <a:rPr lang="en-US" sz="2200" dirty="0">
                <a:latin typeface="Courier New"/>
                <a:cs typeface="Courier New"/>
              </a:rPr>
              <a:t> combiner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              (</a:t>
            </a:r>
            <a:r>
              <a:rPr lang="en-US" sz="2200" dirty="0" smtClean="0">
                <a:latin typeface="Courier New"/>
                <a:cs typeface="Courier New"/>
              </a:rPr>
              <a:t>combine </a:t>
            </a:r>
            <a:r>
              <a:rPr lang="en-US" sz="2200" dirty="0">
                <a:latin typeface="Courier New"/>
                <a:cs typeface="Courier New"/>
              </a:rPr>
              <a:t>(first </a:t>
            </a:r>
            <a:r>
              <a:rPr lang="en-US" sz="2200" dirty="0" err="1">
                <a:latin typeface="Courier New"/>
                <a:cs typeface="Courier New"/>
              </a:rPr>
              <a:t>xs</a:t>
            </a:r>
            <a:r>
              <a:rPr lang="en-US" sz="2200" dirty="0">
                <a:latin typeface="Courier New"/>
                <a:cs typeface="Courier New"/>
              </a:rPr>
              <a:t>) </a:t>
            </a:r>
            <a:r>
              <a:rPr lang="en-US" sz="2200" dirty="0" err="1">
                <a:latin typeface="Courier New"/>
                <a:cs typeface="Courier New"/>
              </a:rPr>
              <a:t>resultSoFar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               (rest </a:t>
            </a:r>
            <a:r>
              <a:rPr lang="en-US" sz="2200" dirty="0" err="1">
                <a:latin typeface="Courier New"/>
                <a:cs typeface="Courier New"/>
              </a:rPr>
              <a:t>xs</a:t>
            </a:r>
            <a:r>
              <a:rPr lang="en-US" sz="2200" dirty="0">
                <a:latin typeface="Courier New"/>
                <a:cs typeface="Courier New"/>
              </a:rPr>
              <a:t>))))</a:t>
            </a:r>
            <a:endParaRPr lang="en-US" sz="2200" dirty="0" smtClean="0">
              <a:latin typeface="Courier New"/>
              <a:cs typeface="Courier New"/>
            </a:endParaRPr>
          </a:p>
          <a:p>
            <a:endParaRPr lang="en-US" sz="2200" dirty="0" smtClean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Capturing list iteration via </a:t>
            </a:r>
            <a:r>
              <a:rPr lang="en-US" sz="4000" i="0" dirty="0" smtClean="0">
                <a:solidFill>
                  <a:srgbClr val="0000FF"/>
                </a:solidFill>
                <a:latin typeface="Courier New"/>
                <a:cs typeface="Courier New"/>
              </a:rPr>
              <a:t>my-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foldl</a:t>
            </a:r>
            <a:endParaRPr lang="en-US" sz="40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766607" y="156611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300007" y="156611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2595381" y="1856644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800482" y="1570560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24136" y="135624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⋯</a:t>
            </a:r>
            <a:endParaRPr lang="en-US" sz="6000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2002373" y="2042047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1468973" y="2651647"/>
            <a:ext cx="1107292" cy="457200"/>
            <a:chOff x="533400" y="2971800"/>
            <a:chExt cx="1107292" cy="457200"/>
          </a:xfrm>
        </p:grpSpPr>
        <p:sp>
          <p:nvSpPr>
            <p:cNvPr id="52" name="TextBox 51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947549" y="1642313"/>
            <a:ext cx="32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62065" y="156611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795465" y="156611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95940" y="1570560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43007" y="1642313"/>
            <a:ext cx="32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859691" y="158385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393091" y="158385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91200" y="1588304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33910" y="1660057"/>
            <a:ext cx="541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n-1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360258" y="158385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893658" y="158385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94133" y="1588304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541200" y="1660057"/>
            <a:ext cx="332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8763000" y="1799178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5780" y="2651647"/>
            <a:ext cx="820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initval</a:t>
            </a:r>
            <a:endParaRPr lang="en-US" sz="2000" b="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4047762" y="1875378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5348007" y="1889647"/>
            <a:ext cx="4808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6662523" y="1875378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8124858" y="1870523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3478715" y="2027778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2945315" y="2637378"/>
            <a:ext cx="1107292" cy="457200"/>
            <a:chOff x="533400" y="2971800"/>
            <a:chExt cx="1107292" cy="457200"/>
          </a:xfrm>
        </p:grpSpPr>
        <p:sp>
          <p:nvSpPr>
            <p:cNvPr id="75" name="TextBox 74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>
            <a:off x="6145715" y="2037488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5612315" y="2647088"/>
            <a:ext cx="1107292" cy="457200"/>
            <a:chOff x="533400" y="2971800"/>
            <a:chExt cx="1107292" cy="457200"/>
          </a:xfrm>
        </p:grpSpPr>
        <p:sp>
          <p:nvSpPr>
            <p:cNvPr id="79" name="TextBox 78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 bwMode="auto">
          <a:xfrm>
            <a:off x="7648278" y="2027778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2" name="Group 81"/>
          <p:cNvGrpSpPr/>
          <p:nvPr/>
        </p:nvGrpSpPr>
        <p:grpSpPr>
          <a:xfrm>
            <a:off x="7114878" y="2637378"/>
            <a:ext cx="1107292" cy="457200"/>
            <a:chOff x="533400" y="2971800"/>
            <a:chExt cx="1107292" cy="457200"/>
          </a:xfrm>
        </p:grpSpPr>
        <p:sp>
          <p:nvSpPr>
            <p:cNvPr id="83" name="TextBox 82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85" name="Straight Arrow Connector 84"/>
          <p:cNvCxnSpPr/>
          <p:nvPr/>
        </p:nvCxnSpPr>
        <p:spPr bwMode="auto">
          <a:xfrm>
            <a:off x="2514600" y="2880247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6677058" y="2880247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8156640" y="286142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008453" y="2875689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145537" y="287113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61051" y="234684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8000"/>
                </a:solidFill>
              </a:rPr>
              <a:t>⋯</a:t>
            </a:r>
            <a:endParaRPr lang="en-US" sz="6000" dirty="0">
              <a:solidFill>
                <a:srgbClr val="008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1095342" y="2905310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381000" y="3243517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(</a:t>
            </a:r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initval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 is the initial </a:t>
            </a:r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resultSoFar</a:t>
            </a:r>
            <a:r>
              <a:rPr lang="en-US" sz="2000" b="0" dirty="0" smtClean="0">
                <a:solidFill>
                  <a:srgbClr val="008000"/>
                </a:solidFill>
                <a:latin typeface="Calibri"/>
                <a:cs typeface="Calibri"/>
              </a:rPr>
              <a:t>)</a:t>
            </a:r>
            <a:endParaRPr lang="en-US" sz="2000" b="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9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26</a:t>
            </a:fld>
            <a:endParaRPr lang="en-US" sz="1400" dirty="0"/>
          </a:p>
        </p:txBody>
      </p:sp>
      <p:sp>
        <p:nvSpPr>
          <p:cNvPr id="9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121919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b="1" i="0" u="sng" dirty="0" err="1" smtClean="0">
                <a:solidFill>
                  <a:srgbClr val="FF08FC"/>
                </a:solidFill>
                <a:latin typeface="Courier New"/>
                <a:cs typeface="Courier New"/>
              </a:rPr>
              <a:t>foldr</a:t>
            </a:r>
            <a:r>
              <a:rPr lang="en-US" sz="4000" i="0" u="sng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4000" i="0" u="sng" dirty="0" err="1" smtClean="0">
                <a:solidFill>
                  <a:srgbClr val="0000FF"/>
                </a:solidFill>
                <a:latin typeface="Calibri"/>
                <a:cs typeface="Calibri"/>
              </a:rPr>
              <a:t>vs</a:t>
            </a:r>
            <a:r>
              <a:rPr lang="en-US" sz="4000" i="0" u="sng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4000" b="1" i="0" u="sng" dirty="0" err="1" smtClean="0">
                <a:solidFill>
                  <a:srgbClr val="008000"/>
                </a:solidFill>
                <a:latin typeface="Courier New"/>
                <a:cs typeface="Courier New"/>
              </a:rPr>
              <a:t>foldl</a:t>
            </a:r>
            <a:endParaRPr lang="en-US" sz="4000" b="1" i="0" u="sng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1229" y="1981200"/>
            <a:ext cx="86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FF00FF"/>
                </a:solidFill>
                <a:latin typeface="Calibri"/>
                <a:cs typeface="Calibri"/>
              </a:rPr>
              <a:t>nullval</a:t>
            </a:r>
            <a:endParaRPr lang="en-US" sz="2000" b="0" dirty="0">
              <a:solidFill>
                <a:srgbClr val="FF00FF"/>
              </a:solidFill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563227" y="292800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096627" y="292800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392001" y="3218534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597102" y="2932450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20756" y="271813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⋯</a:t>
            </a:r>
            <a:endParaRPr lang="en-US" sz="6000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1798993" y="3403937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7" name="Group 76"/>
          <p:cNvGrpSpPr/>
          <p:nvPr/>
        </p:nvGrpSpPr>
        <p:grpSpPr>
          <a:xfrm>
            <a:off x="1265593" y="4013537"/>
            <a:ext cx="1107292" cy="457200"/>
            <a:chOff x="533400" y="2971800"/>
            <a:chExt cx="1107292" cy="457200"/>
          </a:xfrm>
        </p:grpSpPr>
        <p:sp>
          <p:nvSpPr>
            <p:cNvPr id="41" name="TextBox 40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744169" y="3004203"/>
            <a:ext cx="32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058685" y="292800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592085" y="2928003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92560" y="2932450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39627" y="3004203"/>
            <a:ext cx="32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656311" y="294574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189711" y="294574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11517" y="2950194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30530" y="3021947"/>
            <a:ext cx="541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n-1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156878" y="294574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690278" y="2945747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90753" y="2950194"/>
            <a:ext cx="40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37820" y="3021947"/>
            <a:ext cx="332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8559620" y="3161068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244420" y="1981200"/>
            <a:ext cx="1107292" cy="457200"/>
            <a:chOff x="6477000" y="2811142"/>
            <a:chExt cx="1107292" cy="457200"/>
          </a:xfrm>
        </p:grpSpPr>
        <p:sp>
          <p:nvSpPr>
            <p:cNvPr id="74" name="TextBox 73"/>
            <p:cNvSpPr txBox="1"/>
            <p:nvPr/>
          </p:nvSpPr>
          <p:spPr>
            <a:xfrm>
              <a:off x="6495056" y="2811142"/>
              <a:ext cx="1089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FF00FF"/>
                </a:solidFill>
                <a:latin typeface="Calibri"/>
                <a:cs typeface="Calibri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6477000" y="2811142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4013537"/>
            <a:ext cx="820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008000"/>
                </a:solidFill>
                <a:latin typeface="Calibri"/>
                <a:cs typeface="Calibri"/>
              </a:rPr>
              <a:t>initval</a:t>
            </a:r>
            <a:endParaRPr lang="en-US" sz="2000" b="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3844382" y="3237268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144627" y="3251537"/>
            <a:ext cx="4808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6459143" y="3237268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921478" y="3232413"/>
            <a:ext cx="642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275335" y="3389668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9" name="Group 88"/>
          <p:cNvGrpSpPr/>
          <p:nvPr/>
        </p:nvGrpSpPr>
        <p:grpSpPr>
          <a:xfrm>
            <a:off x="2741935" y="3999268"/>
            <a:ext cx="1107292" cy="457200"/>
            <a:chOff x="533400" y="2971800"/>
            <a:chExt cx="1107292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92" name="Straight Arrow Connector 91"/>
          <p:cNvCxnSpPr/>
          <p:nvPr/>
        </p:nvCxnSpPr>
        <p:spPr bwMode="auto">
          <a:xfrm>
            <a:off x="5942335" y="3399378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3" name="Group 92"/>
          <p:cNvGrpSpPr/>
          <p:nvPr/>
        </p:nvGrpSpPr>
        <p:grpSpPr>
          <a:xfrm>
            <a:off x="5408935" y="4008978"/>
            <a:ext cx="1107292" cy="457200"/>
            <a:chOff x="533400" y="2971800"/>
            <a:chExt cx="1107292" cy="457200"/>
          </a:xfrm>
        </p:grpSpPr>
        <p:sp>
          <p:nvSpPr>
            <p:cNvPr id="94" name="TextBox 93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96" name="Straight Arrow Connector 95"/>
          <p:cNvCxnSpPr/>
          <p:nvPr/>
        </p:nvCxnSpPr>
        <p:spPr bwMode="auto">
          <a:xfrm>
            <a:off x="7444898" y="3389668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6911498" y="3999268"/>
            <a:ext cx="1107292" cy="457200"/>
            <a:chOff x="533400" y="2971800"/>
            <a:chExt cx="1107292" cy="457200"/>
          </a:xfrm>
        </p:grpSpPr>
        <p:sp>
          <p:nvSpPr>
            <p:cNvPr id="98" name="TextBox 97"/>
            <p:cNvSpPr txBox="1"/>
            <p:nvPr/>
          </p:nvSpPr>
          <p:spPr>
            <a:xfrm>
              <a:off x="551456" y="2971800"/>
              <a:ext cx="108923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8000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008000"/>
                </a:solidFill>
                <a:latin typeface="Calibri"/>
                <a:cs typeface="Calibri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533400" y="2971800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2311220" y="4242137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6473678" y="4242137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7953260" y="422331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3805073" y="4237579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4942157" y="423302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4357671" y="370873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8000"/>
                </a:solidFill>
              </a:rPr>
              <a:t>⋯</a:t>
            </a:r>
            <a:endParaRPr lang="en-US" sz="6000" dirty="0">
              <a:solidFill>
                <a:srgbClr val="008000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1777820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2768420" y="1981200"/>
            <a:ext cx="1107292" cy="457200"/>
            <a:chOff x="6477000" y="2811142"/>
            <a:chExt cx="1107292" cy="457200"/>
          </a:xfrm>
        </p:grpSpPr>
        <p:sp>
          <p:nvSpPr>
            <p:cNvPr id="110" name="TextBox 109"/>
            <p:cNvSpPr txBox="1"/>
            <p:nvPr/>
          </p:nvSpPr>
          <p:spPr>
            <a:xfrm>
              <a:off x="6495056" y="2811142"/>
              <a:ext cx="1089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FF00FF"/>
                </a:solidFill>
                <a:latin typeface="Calibri"/>
                <a:cs typeface="Calibri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6477000" y="2811142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12" name="Straight Arrow Connector 111"/>
          <p:cNvCxnSpPr/>
          <p:nvPr/>
        </p:nvCxnSpPr>
        <p:spPr bwMode="auto">
          <a:xfrm>
            <a:off x="3301820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113" name="Group 112"/>
          <p:cNvGrpSpPr/>
          <p:nvPr/>
        </p:nvGrpSpPr>
        <p:grpSpPr>
          <a:xfrm>
            <a:off x="5402033" y="1981200"/>
            <a:ext cx="1107292" cy="457200"/>
            <a:chOff x="6477000" y="2811142"/>
            <a:chExt cx="1107292" cy="457200"/>
          </a:xfrm>
        </p:grpSpPr>
        <p:sp>
          <p:nvSpPr>
            <p:cNvPr id="114" name="TextBox 113"/>
            <p:cNvSpPr txBox="1"/>
            <p:nvPr/>
          </p:nvSpPr>
          <p:spPr>
            <a:xfrm>
              <a:off x="6495056" y="2811142"/>
              <a:ext cx="1089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FF00FF"/>
                </a:solidFill>
                <a:latin typeface="Calibri"/>
                <a:cs typeface="Calibri"/>
              </a:endParaRP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6477000" y="2811142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16" name="Straight Arrow Connector 115"/>
          <p:cNvCxnSpPr/>
          <p:nvPr/>
        </p:nvCxnSpPr>
        <p:spPr bwMode="auto">
          <a:xfrm>
            <a:off x="5935433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117" name="Group 116"/>
          <p:cNvGrpSpPr/>
          <p:nvPr/>
        </p:nvGrpSpPr>
        <p:grpSpPr>
          <a:xfrm>
            <a:off x="6897491" y="1981200"/>
            <a:ext cx="1107292" cy="457200"/>
            <a:chOff x="6477000" y="2811142"/>
            <a:chExt cx="1107292" cy="457200"/>
          </a:xfrm>
        </p:grpSpPr>
        <p:sp>
          <p:nvSpPr>
            <p:cNvPr id="118" name="TextBox 117"/>
            <p:cNvSpPr txBox="1"/>
            <p:nvPr/>
          </p:nvSpPr>
          <p:spPr>
            <a:xfrm>
              <a:off x="6495056" y="2811142"/>
              <a:ext cx="1089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combine</a:t>
              </a:r>
              <a:endParaRPr lang="en-US" sz="2000" b="0" dirty="0">
                <a:solidFill>
                  <a:srgbClr val="FF00FF"/>
                </a:solidFill>
                <a:latin typeface="Calibri"/>
                <a:cs typeface="Calibri"/>
              </a:endParaRP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6477000" y="2811142"/>
              <a:ext cx="10668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20" name="Straight Arrow Connector 119"/>
          <p:cNvCxnSpPr/>
          <p:nvPr/>
        </p:nvCxnSpPr>
        <p:spPr bwMode="auto">
          <a:xfrm>
            <a:off x="7430891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891962" y="4267200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7961913" y="2227933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6448458" y="2214951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2305355" y="2224661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3810000" y="22098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4933884" y="22098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36" name="TextBox 135"/>
          <p:cNvSpPr txBox="1"/>
          <p:nvPr/>
        </p:nvSpPr>
        <p:spPr>
          <a:xfrm>
            <a:off x="4314858" y="168611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8FC"/>
                </a:solidFill>
              </a:rPr>
              <a:t>⋯</a:t>
            </a:r>
            <a:endParaRPr lang="en-US" sz="6000" dirty="0">
              <a:solidFill>
                <a:srgbClr val="FF08FC"/>
              </a:solidFill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766845" y="2214655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8FC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27</a:t>
            </a:fld>
            <a:endParaRPr lang="en-US" sz="1400" dirty="0"/>
          </a:p>
        </p:txBody>
      </p:sp>
      <p:sp>
        <p:nvSpPr>
          <p:cNvPr id="7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37196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2280"/>
              </a:spcBef>
              <a:buNone/>
            </a:pPr>
            <a:r>
              <a:rPr lang="cs-CZ" dirty="0" smtClean="0">
                <a:latin typeface="Courier New"/>
                <a:cs typeface="Courier New"/>
              </a:rPr>
              <a:t>&gt; (</a:t>
            </a:r>
            <a:r>
              <a:rPr lang="cs-CZ" dirty="0">
                <a:latin typeface="Courier New"/>
                <a:cs typeface="Courier New"/>
              </a:rPr>
              <a:t>my-</a:t>
            </a:r>
            <a:r>
              <a:rPr lang="cs-CZ" dirty="0" err="1">
                <a:latin typeface="Courier New"/>
                <a:cs typeface="Courier New"/>
              </a:rPr>
              <a:t>foldl</a:t>
            </a:r>
            <a:r>
              <a:rPr lang="cs-CZ" dirty="0">
                <a:latin typeface="Courier New"/>
                <a:cs typeface="Courier New"/>
              </a:rPr>
              <a:t> + 0 (list 7 2 4)</a:t>
            </a:r>
            <a:r>
              <a:rPr lang="cs-CZ" dirty="0" smtClean="0">
                <a:latin typeface="Courier New"/>
                <a:cs typeface="Courier New"/>
              </a:rPr>
              <a:t>)</a:t>
            </a:r>
            <a:br>
              <a:rPr lang="cs-CZ" dirty="0" smtClean="0">
                <a:latin typeface="Courier New"/>
                <a:cs typeface="Courier New"/>
              </a:rPr>
            </a:br>
            <a:r>
              <a:rPr lang="cs-CZ" b="1" dirty="0" smtClean="0">
                <a:solidFill>
                  <a:schemeClr val="bg1"/>
                </a:solidFill>
                <a:latin typeface="Courier New"/>
                <a:cs typeface="Courier New"/>
              </a:rPr>
              <a:t>13</a:t>
            </a:r>
            <a:endParaRPr lang="cs-CZ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2280"/>
              </a:spcBef>
              <a:buNone/>
            </a:pPr>
            <a:r>
              <a:rPr lang="cs-CZ" dirty="0" smtClean="0">
                <a:latin typeface="Courier New"/>
                <a:cs typeface="Courier New"/>
              </a:rPr>
              <a:t>&gt; (</a:t>
            </a:r>
            <a:r>
              <a:rPr lang="cs-CZ" dirty="0">
                <a:latin typeface="Courier New"/>
                <a:cs typeface="Courier New"/>
              </a:rPr>
              <a:t>my-</a:t>
            </a:r>
            <a:r>
              <a:rPr lang="cs-CZ" dirty="0" err="1">
                <a:latin typeface="Courier New"/>
                <a:cs typeface="Courier New"/>
              </a:rPr>
              <a:t>foldl</a:t>
            </a:r>
            <a:r>
              <a:rPr lang="cs-CZ" dirty="0">
                <a:latin typeface="Courier New"/>
                <a:cs typeface="Courier New"/>
              </a:rPr>
              <a:t> * 1 (list 7 2 4)</a:t>
            </a:r>
            <a:r>
              <a:rPr lang="cs-CZ" dirty="0" smtClean="0">
                <a:latin typeface="Courier New"/>
                <a:cs typeface="Courier New"/>
              </a:rPr>
              <a:t>)</a:t>
            </a:r>
            <a:br>
              <a:rPr lang="cs-CZ" dirty="0" smtClean="0">
                <a:latin typeface="Courier New"/>
                <a:cs typeface="Courier New"/>
              </a:rPr>
            </a:br>
            <a:r>
              <a:rPr lang="cs-CZ" b="1" dirty="0" smtClean="0">
                <a:solidFill>
                  <a:schemeClr val="bg1"/>
                </a:solidFill>
                <a:latin typeface="Courier New"/>
                <a:cs typeface="Courier New"/>
              </a:rPr>
              <a:t>56</a:t>
            </a:r>
          </a:p>
          <a:p>
            <a:pPr marL="0" indent="0">
              <a:spcBef>
                <a:spcPts val="2280"/>
              </a:spcBef>
              <a:buNone/>
            </a:pPr>
            <a:r>
              <a:rPr lang="cs-CZ" dirty="0">
                <a:latin typeface="Courier New"/>
                <a:cs typeface="Courier New"/>
              </a:rPr>
              <a:t>&gt; (my-</a:t>
            </a:r>
            <a:r>
              <a:rPr lang="cs-CZ" dirty="0" err="1">
                <a:latin typeface="Courier New"/>
                <a:cs typeface="Courier New"/>
              </a:rPr>
              <a:t>foldl</a:t>
            </a:r>
            <a:r>
              <a:rPr lang="cs-CZ" dirty="0">
                <a:latin typeface="Courier New"/>
                <a:cs typeface="Courier New"/>
              </a:rPr>
              <a:t> </a:t>
            </a:r>
            <a:r>
              <a:rPr lang="cs-CZ" dirty="0" smtClean="0">
                <a:latin typeface="Courier New"/>
                <a:cs typeface="Courier New"/>
              </a:rPr>
              <a:t>- 0 </a:t>
            </a:r>
            <a:r>
              <a:rPr lang="cs-CZ" dirty="0">
                <a:latin typeface="Courier New"/>
                <a:cs typeface="Courier New"/>
              </a:rPr>
              <a:t>(list 7 2 4))</a:t>
            </a:r>
            <a:br>
              <a:rPr lang="cs-CZ" dirty="0">
                <a:latin typeface="Courier New"/>
                <a:cs typeface="Courier New"/>
              </a:rPr>
            </a:br>
            <a:r>
              <a:rPr lang="cs-CZ" b="1" dirty="0" smtClean="0">
                <a:solidFill>
                  <a:schemeClr val="bg1"/>
                </a:solidFill>
                <a:latin typeface="Courier New"/>
                <a:cs typeface="Courier New"/>
              </a:rPr>
              <a:t>9</a:t>
            </a:r>
            <a:endParaRPr lang="cs-CZ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2280"/>
              </a:spcBef>
              <a:buNone/>
            </a:pPr>
            <a:r>
              <a:rPr lang="cs-CZ" dirty="0" smtClean="0">
                <a:latin typeface="Courier New"/>
                <a:cs typeface="Courier New"/>
              </a:rPr>
              <a:t>&gt; (</a:t>
            </a:r>
            <a:r>
              <a:rPr lang="cs-CZ" dirty="0">
                <a:latin typeface="Courier New"/>
                <a:cs typeface="Courier New"/>
              </a:rPr>
              <a:t>my-</a:t>
            </a:r>
            <a:r>
              <a:rPr lang="cs-CZ" dirty="0" err="1">
                <a:latin typeface="Courier New"/>
                <a:cs typeface="Courier New"/>
              </a:rPr>
              <a:t>foldl</a:t>
            </a:r>
            <a:r>
              <a:rPr lang="cs-CZ" dirty="0">
                <a:latin typeface="Courier New"/>
                <a:cs typeface="Courier New"/>
              </a:rPr>
              <a:t> </a:t>
            </a:r>
            <a:r>
              <a:rPr lang="cs-CZ" dirty="0" err="1">
                <a:latin typeface="Courier New"/>
                <a:cs typeface="Courier New"/>
              </a:rPr>
              <a:t>cons</a:t>
            </a:r>
            <a:r>
              <a:rPr lang="cs-CZ" dirty="0">
                <a:latin typeface="Courier New"/>
                <a:cs typeface="Courier New"/>
              </a:rPr>
              <a:t> </a:t>
            </a:r>
            <a:r>
              <a:rPr lang="cs-CZ" dirty="0" err="1">
                <a:latin typeface="Courier New"/>
                <a:cs typeface="Courier New"/>
              </a:rPr>
              <a:t>null</a:t>
            </a:r>
            <a:r>
              <a:rPr lang="cs-CZ" dirty="0">
                <a:latin typeface="Courier New"/>
                <a:cs typeface="Courier New"/>
              </a:rPr>
              <a:t> (list 7 2 4)</a:t>
            </a:r>
            <a:r>
              <a:rPr lang="cs-CZ" dirty="0" smtClean="0">
                <a:latin typeface="Courier New"/>
                <a:cs typeface="Courier New"/>
              </a:rPr>
              <a:t>)</a:t>
            </a:r>
            <a:br>
              <a:rPr lang="cs-CZ" dirty="0" smtClean="0"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'(4 2 7)</a:t>
            </a:r>
            <a:endParaRPr lang="cs-CZ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2280"/>
              </a:spcBef>
              <a:buNone/>
            </a:pPr>
            <a:r>
              <a:rPr lang="cs-CZ" dirty="0" smtClean="0">
                <a:latin typeface="Courier New"/>
                <a:cs typeface="Courier New"/>
              </a:rPr>
              <a:t>&gt; (</a:t>
            </a:r>
            <a:r>
              <a:rPr lang="cs-CZ" dirty="0">
                <a:latin typeface="Courier New"/>
                <a:cs typeface="Courier New"/>
              </a:rPr>
              <a:t>my-</a:t>
            </a:r>
            <a:r>
              <a:rPr lang="cs-CZ" dirty="0" err="1">
                <a:latin typeface="Courier New"/>
                <a:cs typeface="Courier New"/>
              </a:rPr>
              <a:t>foldl</a:t>
            </a:r>
            <a:r>
              <a:rPr lang="cs-CZ" dirty="0">
                <a:latin typeface="Courier New"/>
                <a:cs typeface="Courier New"/>
              </a:rPr>
              <a:t> (</a:t>
            </a:r>
            <a:r>
              <a:rPr lang="cs-CZ" dirty="0" err="1">
                <a:latin typeface="Courier New"/>
                <a:cs typeface="Courier New"/>
              </a:rPr>
              <a:t>λ</a:t>
            </a:r>
            <a:r>
              <a:rPr lang="cs-CZ" dirty="0">
                <a:latin typeface="Courier New"/>
                <a:cs typeface="Courier New"/>
              </a:rPr>
              <a:t> (n </a:t>
            </a:r>
            <a:r>
              <a:rPr lang="cs-CZ" dirty="0" smtClean="0">
                <a:latin typeface="Courier New"/>
                <a:cs typeface="Courier New"/>
              </a:rPr>
              <a:t>res) (</a:t>
            </a:r>
            <a:r>
              <a:rPr lang="cs-CZ" dirty="0">
                <a:latin typeface="Courier New"/>
                <a:cs typeface="Courier New"/>
              </a:rPr>
              <a:t>+ (* </a:t>
            </a:r>
            <a:r>
              <a:rPr lang="cs-CZ" dirty="0" smtClean="0">
                <a:latin typeface="Courier New"/>
                <a:cs typeface="Courier New"/>
              </a:rPr>
              <a:t>3 res) </a:t>
            </a:r>
            <a:r>
              <a:rPr lang="cs-CZ" dirty="0">
                <a:latin typeface="Courier New"/>
                <a:cs typeface="Courier New"/>
              </a:rPr>
              <a:t>n)</a:t>
            </a:r>
            <a:r>
              <a:rPr lang="cs-CZ" dirty="0" smtClean="0">
                <a:latin typeface="Courier New"/>
                <a:cs typeface="Courier New"/>
              </a:rPr>
              <a:t>)</a:t>
            </a:r>
            <a:br>
              <a:rPr lang="cs-CZ" dirty="0" smtClean="0">
                <a:latin typeface="Courier New"/>
                <a:cs typeface="Courier New"/>
              </a:rPr>
            </a:br>
            <a:r>
              <a:rPr lang="cs-CZ" dirty="0" smtClean="0">
                <a:latin typeface="Courier New"/>
                <a:cs typeface="Courier New"/>
              </a:rPr>
              <a:t>            0</a:t>
            </a:r>
            <a:r>
              <a:rPr lang="cs-CZ" dirty="0">
                <a:latin typeface="Courier New"/>
                <a:cs typeface="Courier New"/>
              </a:rPr>
              <a:t/>
            </a:r>
            <a:br>
              <a:rPr lang="cs-CZ" dirty="0">
                <a:latin typeface="Courier New"/>
                <a:cs typeface="Courier New"/>
              </a:rPr>
            </a:br>
            <a:r>
              <a:rPr lang="cs-CZ" dirty="0" smtClean="0">
                <a:latin typeface="Courier New"/>
                <a:cs typeface="Courier New"/>
              </a:rPr>
              <a:t>            (list 10 -4 5 2))</a:t>
            </a:r>
            <a:br>
              <a:rPr lang="cs-CZ" dirty="0" smtClean="0"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251 ; = 10*3^3 + -4*3^2 + 5*3^1 + 2*3&amp;0</a:t>
            </a:r>
            <a:b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; An example of Horner’s method</a:t>
            </a:r>
            <a:b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; for polynomial evaluation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cs-CZ" sz="22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ourier New"/>
                <a:cs typeface="Courier New"/>
              </a:rPr>
              <a:t>my-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foldl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Examples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28</a:t>
            </a:fld>
            <a:endParaRPr lang="en-US" sz="14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  <p:pic>
        <p:nvPicPr>
          <p:cNvPr id="7" name="Picture 6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44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225" y="0"/>
            <a:ext cx="9144000" cy="11430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Built-in Racket 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foldl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Function</a:t>
            </a:r>
            <a:b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</a:b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Folds over Any Number of Lists</a:t>
            </a:r>
            <a:endParaRPr lang="en-US" sz="40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95" name="Content Placeholder 3"/>
          <p:cNvSpPr txBox="1">
            <a:spLocks/>
          </p:cNvSpPr>
          <p:nvPr/>
        </p:nvSpPr>
        <p:spPr bwMode="auto">
          <a:xfrm>
            <a:off x="5334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Tx/>
              <a:buNone/>
            </a:pPr>
            <a:r>
              <a:rPr lang="fr-FR" b="0" dirty="0">
                <a:latin typeface="Courier New"/>
                <a:cs typeface="Courier New"/>
              </a:rPr>
              <a:t>&gt; (</a:t>
            </a:r>
            <a:r>
              <a:rPr lang="fr-FR" b="0" dirty="0" err="1">
                <a:latin typeface="Courier New"/>
                <a:cs typeface="Courier New"/>
              </a:rPr>
              <a:t>foldl</a:t>
            </a:r>
            <a:r>
              <a:rPr lang="fr-FR" b="0" dirty="0">
                <a:latin typeface="Courier New"/>
                <a:cs typeface="Courier New"/>
              </a:rPr>
              <a:t> cons </a:t>
            </a:r>
            <a:r>
              <a:rPr lang="fr-FR" b="0" dirty="0" err="1">
                <a:latin typeface="Courier New"/>
                <a:cs typeface="Courier New"/>
              </a:rPr>
              <a:t>null</a:t>
            </a:r>
            <a:r>
              <a:rPr lang="fr-FR" b="0" dirty="0">
                <a:latin typeface="Courier New"/>
                <a:cs typeface="Courier New"/>
              </a:rPr>
              <a:t> (</a:t>
            </a:r>
            <a:r>
              <a:rPr lang="fr-FR" b="0" dirty="0" err="1">
                <a:latin typeface="Courier New"/>
                <a:cs typeface="Courier New"/>
              </a:rPr>
              <a:t>list</a:t>
            </a:r>
            <a:r>
              <a:rPr lang="fr-FR" b="0" dirty="0">
                <a:latin typeface="Courier New"/>
                <a:cs typeface="Courier New"/>
              </a:rPr>
              <a:t> 7 2 4))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fr-FR" b="0" dirty="0">
                <a:latin typeface="Courier New"/>
                <a:cs typeface="Courier New"/>
              </a:rPr>
              <a:t>'(4 2 7</a:t>
            </a:r>
            <a:r>
              <a:rPr lang="fr-FR" b="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en-US" b="0" dirty="0" smtClean="0">
                <a:latin typeface="Courier New"/>
                <a:cs typeface="Courier New"/>
              </a:rPr>
              <a:t>&gt; </a:t>
            </a:r>
            <a:r>
              <a:rPr lang="en-US" b="0" dirty="0">
                <a:latin typeface="Courier New"/>
                <a:cs typeface="Courier New"/>
              </a:rPr>
              <a:t>(</a:t>
            </a:r>
            <a:r>
              <a:rPr lang="en-US" b="0" dirty="0" err="1">
                <a:latin typeface="Courier New"/>
                <a:cs typeface="Courier New"/>
              </a:rPr>
              <a:t>foldl</a:t>
            </a:r>
            <a:r>
              <a:rPr lang="en-US" b="0" dirty="0">
                <a:latin typeface="Courier New"/>
                <a:cs typeface="Courier New"/>
              </a:rPr>
              <a:t> (</a:t>
            </a:r>
            <a:r>
              <a:rPr lang="en-US" b="0" dirty="0" err="1">
                <a:latin typeface="Courier New"/>
                <a:cs typeface="Courier New"/>
              </a:rPr>
              <a:t>λ</a:t>
            </a:r>
            <a:r>
              <a:rPr lang="en-US" b="0" dirty="0">
                <a:latin typeface="Courier New"/>
                <a:cs typeface="Courier New"/>
              </a:rPr>
              <a:t> (a b res) (+ (* a b) res))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 0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 (list 2 3 4)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 (list 5 6 7))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56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&gt; (</a:t>
            </a:r>
            <a:r>
              <a:rPr lang="en-US" b="0" dirty="0" err="1">
                <a:latin typeface="Courier New"/>
                <a:cs typeface="Courier New"/>
              </a:rPr>
              <a:t>foldl</a:t>
            </a:r>
            <a:r>
              <a:rPr lang="en-US" b="0" dirty="0">
                <a:latin typeface="Courier New"/>
                <a:cs typeface="Courier New"/>
              </a:rPr>
              <a:t> (</a:t>
            </a:r>
            <a:r>
              <a:rPr lang="en-US" b="0" dirty="0" err="1">
                <a:latin typeface="Courier New"/>
                <a:cs typeface="Courier New"/>
              </a:rPr>
              <a:t>λ</a:t>
            </a:r>
            <a:r>
              <a:rPr lang="en-US" b="0" dirty="0">
                <a:latin typeface="Courier New"/>
                <a:cs typeface="Courier New"/>
              </a:rPr>
              <a:t> (a b res) (+ (* a b) res))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 0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 (list 1 2 3 4)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 (list 5 6 7))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b="0" dirty="0" smtClean="0">
                <a:latin typeface="Courier New"/>
                <a:cs typeface="Courier New"/>
              </a:rPr>
              <a:t>&gt; </a:t>
            </a:r>
            <a:r>
              <a:rPr lang="en-US" dirty="0" smtClean="0">
                <a:latin typeface="Courier New"/>
                <a:cs typeface="Courier New"/>
              </a:rPr>
              <a:t>ERROR: </a:t>
            </a:r>
            <a:r>
              <a:rPr lang="en-US" b="0" dirty="0" err="1" smtClean="0">
                <a:latin typeface="Courier New"/>
                <a:cs typeface="Courier New"/>
              </a:rPr>
              <a:t>foldl</a:t>
            </a:r>
            <a:r>
              <a:rPr lang="en-US" b="0" dirty="0" smtClean="0">
                <a:latin typeface="Courier New"/>
                <a:cs typeface="Courier New"/>
              </a:rPr>
              <a:t>: </a:t>
            </a:r>
            <a:r>
              <a:rPr lang="en-US" b="0" dirty="0">
                <a:latin typeface="Courier New"/>
                <a:cs typeface="Courier New"/>
              </a:rPr>
              <a:t>given list does not have the same size as the first list: '(5 6 7</a:t>
            </a:r>
            <a:r>
              <a:rPr lang="en-US" b="0" dirty="0" smtClean="0">
                <a:latin typeface="Courier New"/>
                <a:cs typeface="Courier New"/>
              </a:rPr>
              <a:t>)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3718" y="6356351"/>
            <a:ext cx="871682" cy="349250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29</a:t>
            </a:fld>
            <a:endParaRPr lang="en-US" sz="14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6337300"/>
            <a:ext cx="2209800" cy="368300"/>
          </a:xfrm>
        </p:spPr>
        <p:txBody>
          <a:bodyPr/>
          <a:lstStyle/>
          <a:p>
            <a:pPr algn="r"/>
            <a:r>
              <a:rPr lang="en-US" dirty="0" smtClean="0"/>
              <a:t>Iteration/Tail Recursion</a:t>
            </a:r>
            <a:endParaRPr lang="en-US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4929336"/>
            <a:ext cx="2590800" cy="785664"/>
          </a:xfrm>
          <a:prstGeom prst="wedgeRoundRectCallout">
            <a:avLst>
              <a:gd name="adj1" fmla="val -39824"/>
              <a:gd name="adj2" fmla="val 840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dirty="0" smtClean="0"/>
              <a:t>Same design decision</a:t>
            </a:r>
            <a:br>
              <a:rPr lang="en-US" sz="1800" b="0" dirty="0" smtClean="0"/>
            </a:br>
            <a:r>
              <a:rPr lang="en-US" sz="1800" b="0" dirty="0" smtClean="0"/>
              <a:t>as in map and </a:t>
            </a:r>
            <a:r>
              <a:rPr lang="en-US" sz="1800" b="0" dirty="0" err="1" smtClean="0"/>
              <a:t>foldr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153411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990600"/>
          </a:xfrm>
        </p:spPr>
        <p:txBody>
          <a:bodyPr/>
          <a:lstStyle/>
          <a:p>
            <a:r>
              <a:rPr lang="en-US" sz="4000" i="0" dirty="0">
                <a:solidFill>
                  <a:srgbClr val="0000FF"/>
                </a:solidFill>
                <a:latin typeface="Calibri"/>
                <a:ea typeface="MS PGothic" charset="0"/>
                <a:cs typeface="Calibri"/>
              </a:rPr>
              <a:t>Factorial Revisited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90600"/>
            <a:ext cx="4724400" cy="1295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(define (fact-rec n)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 (if (= n 0)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    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28" charset="0"/>
                <a:ea typeface="ＭＳ Ｐゴシック" charset="-128"/>
              </a:rPr>
              <a:t>     (* n (fact-rec (- n 1)))))</a:t>
            </a:r>
            <a:endParaRPr lang="en-US" sz="1800" b="1" dirty="0">
              <a:latin typeface="Courier New" pitchFamily="28" charset="0"/>
              <a:ea typeface="ＭＳ Ｐゴシック" charset="-128"/>
            </a:endParaRPr>
          </a:p>
        </p:txBody>
      </p:sp>
      <p:grpSp>
        <p:nvGrpSpPr>
          <p:cNvPr id="47" name="Group 36"/>
          <p:cNvGrpSpPr>
            <a:grpSpLocks/>
          </p:cNvGrpSpPr>
          <p:nvPr/>
        </p:nvGrpSpPr>
        <p:grpSpPr bwMode="auto">
          <a:xfrm>
            <a:off x="5608301" y="914400"/>
            <a:ext cx="2658798" cy="4953023"/>
            <a:chOff x="6125305" y="2724090"/>
            <a:chExt cx="2659004" cy="4954429"/>
          </a:xfrm>
        </p:grpSpPr>
        <p:sp>
          <p:nvSpPr>
            <p:cNvPr id="58429" name="TextBox 16"/>
            <p:cNvSpPr txBox="1">
              <a:spLocks noChangeArrowheads="1"/>
            </p:cNvSpPr>
            <p:nvPr/>
          </p:nvSpPr>
          <p:spPr bwMode="auto">
            <a:xfrm>
              <a:off x="6132820" y="2724090"/>
              <a:ext cx="2647484" cy="400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(fact-rec </a:t>
              </a:r>
              <a:r>
                <a:rPr lang="en-US" sz="2000" dirty="0" smtClean="0">
                  <a:solidFill>
                    <a:srgbClr val="008000"/>
                  </a:solidFill>
                  <a:latin typeface="Courier New" charset="0"/>
                  <a:cs typeface="Courier New" charset="0"/>
                </a:rPr>
                <a:t>4</a:t>
              </a:r>
              <a:r>
                <a:rPr lang="en-US" sz="2000" dirty="0">
                  <a:latin typeface="Courier New" charset="0"/>
                  <a:cs typeface="Courier New" charset="0"/>
                </a:rPr>
                <a:t>): </a:t>
              </a:r>
              <a:r>
                <a:rPr lang="en-US" sz="2000" dirty="0">
                  <a:solidFill>
                    <a:srgbClr val="FF0000"/>
                  </a:solidFill>
                  <a:latin typeface="Courier New" charset="0"/>
                  <a:cs typeface="Courier New" charset="0"/>
                </a:rPr>
                <a:t>24</a:t>
              </a:r>
            </a:p>
          </p:txBody>
        </p:sp>
        <p:sp>
          <p:nvSpPr>
            <p:cNvPr id="58430" name="TextBox 20"/>
            <p:cNvSpPr txBox="1">
              <a:spLocks noChangeArrowheads="1"/>
            </p:cNvSpPr>
            <p:nvPr/>
          </p:nvSpPr>
          <p:spPr bwMode="auto">
            <a:xfrm>
              <a:off x="6136825" y="3848521"/>
              <a:ext cx="2647484" cy="400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(fact-rec </a:t>
              </a:r>
              <a:r>
                <a:rPr lang="en-US" sz="2000" dirty="0" smtClean="0">
                  <a:solidFill>
                    <a:srgbClr val="008000"/>
                  </a:solidFill>
                  <a:latin typeface="Courier New" charset="0"/>
                  <a:cs typeface="Courier New" charset="0"/>
                </a:rPr>
                <a:t>3</a:t>
              </a:r>
              <a:r>
                <a:rPr lang="en-US" sz="2000" dirty="0">
                  <a:latin typeface="Courier New" charset="0"/>
                  <a:cs typeface="Courier New" charset="0"/>
                </a:rPr>
                <a:t>): </a:t>
              </a:r>
              <a:r>
                <a:rPr lang="en-US" sz="2000" dirty="0" smtClean="0">
                  <a:latin typeface="Courier New" charset="0"/>
                  <a:cs typeface="Courier New" charset="0"/>
                </a:rPr>
                <a:t> </a:t>
              </a:r>
              <a:r>
                <a:rPr lang="en-US" sz="2000" dirty="0" smtClean="0">
                  <a:solidFill>
                    <a:srgbClr val="FF0000"/>
                  </a:solidFill>
                  <a:latin typeface="Courier New" charset="0"/>
                  <a:cs typeface="Courier New" charset="0"/>
                </a:rPr>
                <a:t>6</a:t>
              </a:r>
              <a:endParaRPr lang="en-US" sz="2000" dirty="0">
                <a:solidFill>
                  <a:srgbClr val="FF0000"/>
                </a:solidFill>
                <a:latin typeface="Courier New" charset="0"/>
                <a:cs typeface="Courier New" charset="0"/>
              </a:endParaRPr>
            </a:p>
          </p:txBody>
        </p:sp>
        <p:sp>
          <p:nvSpPr>
            <p:cNvPr id="58431" name="TextBox 21"/>
            <p:cNvSpPr txBox="1">
              <a:spLocks noChangeArrowheads="1"/>
            </p:cNvSpPr>
            <p:nvPr/>
          </p:nvSpPr>
          <p:spPr bwMode="auto">
            <a:xfrm>
              <a:off x="6132576" y="4991780"/>
              <a:ext cx="2647484" cy="400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(fact-rec </a:t>
              </a:r>
              <a:r>
                <a:rPr lang="en-US" sz="2000" dirty="0" smtClean="0">
                  <a:solidFill>
                    <a:srgbClr val="008000"/>
                  </a:solidFill>
                  <a:latin typeface="Courier New" charset="0"/>
                  <a:cs typeface="Courier New" charset="0"/>
                </a:rPr>
                <a:t>2</a:t>
              </a:r>
              <a:r>
                <a:rPr lang="en-US" sz="2000" dirty="0">
                  <a:latin typeface="Courier New" charset="0"/>
                  <a:cs typeface="Courier New" charset="0"/>
                </a:rPr>
                <a:t>):  </a:t>
              </a:r>
              <a:r>
                <a:rPr lang="en-US" sz="2000" dirty="0">
                  <a:solidFill>
                    <a:srgbClr val="FF0000"/>
                  </a:solidFill>
                  <a:latin typeface="Courier New" charset="0"/>
                  <a:cs typeface="Courier New" charset="0"/>
                </a:rPr>
                <a:t>2</a:t>
              </a:r>
            </a:p>
          </p:txBody>
        </p:sp>
        <p:sp>
          <p:nvSpPr>
            <p:cNvPr id="58432" name="TextBox 22"/>
            <p:cNvSpPr txBox="1">
              <a:spLocks noChangeArrowheads="1"/>
            </p:cNvSpPr>
            <p:nvPr/>
          </p:nvSpPr>
          <p:spPr bwMode="auto">
            <a:xfrm>
              <a:off x="6131873" y="6135039"/>
              <a:ext cx="2647484" cy="400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(fact-rec </a:t>
              </a:r>
              <a:r>
                <a:rPr lang="en-US" sz="2000" dirty="0" smtClean="0">
                  <a:solidFill>
                    <a:srgbClr val="008000"/>
                  </a:solidFill>
                  <a:latin typeface="Courier New" charset="0"/>
                  <a:cs typeface="Courier New" charset="0"/>
                </a:rPr>
                <a:t>1</a:t>
              </a:r>
              <a:r>
                <a:rPr lang="en-US" sz="2000" dirty="0">
                  <a:latin typeface="Courier New" charset="0"/>
                  <a:cs typeface="Courier New" charset="0"/>
                </a:rPr>
                <a:t>):  </a:t>
              </a:r>
              <a:r>
                <a:rPr lang="en-US" sz="2000" dirty="0">
                  <a:solidFill>
                    <a:srgbClr val="FF0000"/>
                  </a:solidFill>
                  <a:latin typeface="Courier New" charset="0"/>
                  <a:cs typeface="Courier New" charset="0"/>
                </a:rPr>
                <a:t>1</a:t>
              </a:r>
            </a:p>
          </p:txBody>
        </p:sp>
        <p:sp>
          <p:nvSpPr>
            <p:cNvPr id="58433" name="TextBox 23"/>
            <p:cNvSpPr txBox="1">
              <a:spLocks noChangeArrowheads="1"/>
            </p:cNvSpPr>
            <p:nvPr/>
          </p:nvSpPr>
          <p:spPr bwMode="auto">
            <a:xfrm>
              <a:off x="6125305" y="7278295"/>
              <a:ext cx="2647484" cy="400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(fact-rec </a:t>
              </a:r>
              <a:r>
                <a:rPr lang="en-US" sz="2000" dirty="0" smtClean="0">
                  <a:solidFill>
                    <a:srgbClr val="008000"/>
                  </a:solidFill>
                  <a:latin typeface="Courier New" charset="0"/>
                  <a:cs typeface="Courier New" charset="0"/>
                </a:rPr>
                <a:t>0</a:t>
              </a:r>
              <a:r>
                <a:rPr lang="en-US" sz="2000" dirty="0">
                  <a:latin typeface="Courier New" charset="0"/>
                  <a:cs typeface="Courier New" charset="0"/>
                </a:rPr>
                <a:t>):  </a:t>
              </a:r>
              <a:r>
                <a:rPr lang="en-US" sz="2000" dirty="0">
                  <a:solidFill>
                    <a:srgbClr val="FF0000"/>
                  </a:solidFill>
                  <a:latin typeface="Courier New" charset="0"/>
                  <a:cs typeface="Courier New" charset="0"/>
                </a:rPr>
                <a:t>1</a:t>
              </a:r>
            </a:p>
          </p:txBody>
        </p:sp>
        <p:cxnSp>
          <p:nvCxnSpPr>
            <p:cNvPr id="58434" name="Straight Connector 29"/>
            <p:cNvCxnSpPr>
              <a:cxnSpLocks noChangeShapeType="1"/>
              <a:stCxn id="58429" idx="2"/>
              <a:endCxn id="58430" idx="0"/>
            </p:cNvCxnSpPr>
            <p:nvPr/>
          </p:nvCxnSpPr>
          <p:spPr bwMode="auto">
            <a:xfrm>
              <a:off x="7456562" y="3124314"/>
              <a:ext cx="4005" cy="724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35" name="Straight Connector 31"/>
            <p:cNvCxnSpPr>
              <a:cxnSpLocks noChangeShapeType="1"/>
              <a:stCxn id="58430" idx="2"/>
              <a:endCxn id="58431" idx="0"/>
            </p:cNvCxnSpPr>
            <p:nvPr/>
          </p:nvCxnSpPr>
          <p:spPr bwMode="auto">
            <a:xfrm flipH="1">
              <a:off x="7456318" y="4248745"/>
              <a:ext cx="4249" cy="7430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36" name="Straight Connector 33"/>
            <p:cNvCxnSpPr>
              <a:cxnSpLocks noChangeShapeType="1"/>
              <a:stCxn id="58431" idx="2"/>
              <a:endCxn id="58432" idx="0"/>
            </p:cNvCxnSpPr>
            <p:nvPr/>
          </p:nvCxnSpPr>
          <p:spPr bwMode="auto">
            <a:xfrm flipH="1">
              <a:off x="7455615" y="5392003"/>
              <a:ext cx="703" cy="743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37" name="Straight Connector 35"/>
            <p:cNvCxnSpPr>
              <a:cxnSpLocks noChangeShapeType="1"/>
              <a:stCxn id="58432" idx="2"/>
              <a:endCxn id="58433" idx="0"/>
            </p:cNvCxnSpPr>
            <p:nvPr/>
          </p:nvCxnSpPr>
          <p:spPr bwMode="auto">
            <a:xfrm flipH="1">
              <a:off x="7449048" y="6535263"/>
              <a:ext cx="6568" cy="7430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5867064" y="3048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  <a:latin typeface="Calibri"/>
                <a:cs typeface="Calibri"/>
              </a:rPr>
              <a:t>Invocation Tree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2408" y="1280120"/>
            <a:ext cx="2373166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pending </a:t>
            </a:r>
            <a:r>
              <a:rPr lang="en-US" sz="16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multiplication</a:t>
            </a: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is nontrivial glue step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183104" y="1815432"/>
            <a:ext cx="533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Arrow Connector 14"/>
          <p:cNvCxnSpPr>
            <a:cxnSpLocks noChangeShapeType="1"/>
            <a:endCxn id="13" idx="7"/>
          </p:cNvCxnSpPr>
          <p:nvPr/>
        </p:nvCxnSpPr>
        <p:spPr bwMode="auto">
          <a:xfrm flipH="1">
            <a:off x="1638389" y="1510632"/>
            <a:ext cx="992515" cy="360596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34" name="Group 9233"/>
          <p:cNvGrpSpPr>
            <a:grpSpLocks/>
          </p:cNvGrpSpPr>
          <p:nvPr/>
        </p:nvGrpSpPr>
        <p:grpSpPr bwMode="auto">
          <a:xfrm>
            <a:off x="5010150" y="914400"/>
            <a:ext cx="2304704" cy="4953000"/>
            <a:chOff x="4479973" y="914400"/>
            <a:chExt cx="2304515" cy="4953000"/>
          </a:xfrm>
        </p:grpSpPr>
        <p:grpSp>
          <p:nvGrpSpPr>
            <p:cNvPr id="58407" name="Group 17"/>
            <p:cNvGrpSpPr>
              <a:grpSpLocks/>
            </p:cNvGrpSpPr>
            <p:nvPr/>
          </p:nvGrpSpPr>
          <p:grpSpPr bwMode="auto">
            <a:xfrm>
              <a:off x="6335280" y="1510636"/>
              <a:ext cx="370320" cy="343624"/>
              <a:chOff x="1828800" y="4648200"/>
              <a:chExt cx="457200" cy="42424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828779" y="4649020"/>
                <a:ext cx="456627" cy="337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58428" name="Oval 16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8408" name="Straight Arrow Connector 25"/>
            <p:cNvCxnSpPr>
              <a:cxnSpLocks noChangeShapeType="1"/>
              <a:endCxn id="58428" idx="0"/>
            </p:cNvCxnSpPr>
            <p:nvPr/>
          </p:nvCxnSpPr>
          <p:spPr bwMode="auto">
            <a:xfrm flipH="1">
              <a:off x="6524564" y="1219200"/>
              <a:ext cx="257236" cy="326459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9" name="Straight Arrow Connector 29"/>
            <p:cNvCxnSpPr>
              <a:cxnSpLocks noChangeShapeType="1"/>
              <a:stCxn id="58428" idx="4"/>
            </p:cNvCxnSpPr>
            <p:nvPr/>
          </p:nvCxnSpPr>
          <p:spPr bwMode="auto">
            <a:xfrm>
              <a:off x="6524564" y="1854260"/>
              <a:ext cx="239857" cy="31142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8410" name="Group 83"/>
            <p:cNvGrpSpPr>
              <a:grpSpLocks/>
            </p:cNvGrpSpPr>
            <p:nvPr/>
          </p:nvGrpSpPr>
          <p:grpSpPr bwMode="auto">
            <a:xfrm>
              <a:off x="6327264" y="2661656"/>
              <a:ext cx="370320" cy="343624"/>
              <a:chOff x="1828800" y="4648200"/>
              <a:chExt cx="457200" cy="424241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1828877" y="4648919"/>
                <a:ext cx="456628" cy="337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58426" name="Oval 85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8411" name="Straight Arrow Connector 86"/>
            <p:cNvCxnSpPr>
              <a:cxnSpLocks noChangeShapeType="1"/>
              <a:endCxn id="58426" idx="0"/>
            </p:cNvCxnSpPr>
            <p:nvPr/>
          </p:nvCxnSpPr>
          <p:spPr bwMode="auto">
            <a:xfrm flipH="1">
              <a:off x="6516548" y="2370220"/>
              <a:ext cx="257236" cy="326459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12" name="Straight Arrow Connector 87"/>
            <p:cNvCxnSpPr>
              <a:cxnSpLocks noChangeShapeType="1"/>
              <a:stCxn id="58426" idx="4"/>
            </p:cNvCxnSpPr>
            <p:nvPr/>
          </p:nvCxnSpPr>
          <p:spPr bwMode="auto">
            <a:xfrm>
              <a:off x="6516548" y="3005280"/>
              <a:ext cx="239857" cy="31142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8413" name="Group 88"/>
            <p:cNvGrpSpPr>
              <a:grpSpLocks/>
            </p:cNvGrpSpPr>
            <p:nvPr/>
          </p:nvGrpSpPr>
          <p:grpSpPr bwMode="auto">
            <a:xfrm>
              <a:off x="6332616" y="3818024"/>
              <a:ext cx="370320" cy="343624"/>
              <a:chOff x="1828800" y="4648200"/>
              <a:chExt cx="457200" cy="424241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1828149" y="4648094"/>
                <a:ext cx="458588" cy="3390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58424" name="Oval 90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8414" name="Straight Arrow Connector 91"/>
            <p:cNvCxnSpPr>
              <a:cxnSpLocks noChangeShapeType="1"/>
              <a:endCxn id="58424" idx="0"/>
            </p:cNvCxnSpPr>
            <p:nvPr/>
          </p:nvCxnSpPr>
          <p:spPr bwMode="auto">
            <a:xfrm flipH="1">
              <a:off x="6521900" y="3526588"/>
              <a:ext cx="257236" cy="326459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15" name="Straight Arrow Connector 92"/>
            <p:cNvCxnSpPr>
              <a:cxnSpLocks noChangeShapeType="1"/>
              <a:stCxn id="58424" idx="4"/>
            </p:cNvCxnSpPr>
            <p:nvPr/>
          </p:nvCxnSpPr>
          <p:spPr bwMode="auto">
            <a:xfrm>
              <a:off x="6521900" y="4161648"/>
              <a:ext cx="239857" cy="31142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8416" name="Group 93"/>
            <p:cNvGrpSpPr>
              <a:grpSpLocks/>
            </p:cNvGrpSpPr>
            <p:nvPr/>
          </p:nvGrpSpPr>
          <p:grpSpPr bwMode="auto">
            <a:xfrm>
              <a:off x="6337968" y="4957016"/>
              <a:ext cx="370320" cy="343624"/>
              <a:chOff x="1828800" y="4648200"/>
              <a:chExt cx="457200" cy="424241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1829380" y="4649122"/>
                <a:ext cx="456627" cy="337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58422" name="Oval 95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8417" name="Straight Arrow Connector 96"/>
            <p:cNvCxnSpPr>
              <a:cxnSpLocks noChangeShapeType="1"/>
              <a:endCxn id="58422" idx="0"/>
            </p:cNvCxnSpPr>
            <p:nvPr/>
          </p:nvCxnSpPr>
          <p:spPr bwMode="auto">
            <a:xfrm flipH="1">
              <a:off x="6527252" y="4665580"/>
              <a:ext cx="257236" cy="326459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18" name="Straight Arrow Connector 97"/>
            <p:cNvCxnSpPr>
              <a:cxnSpLocks noChangeShapeType="1"/>
              <a:stCxn id="58422" idx="4"/>
            </p:cNvCxnSpPr>
            <p:nvPr/>
          </p:nvCxnSpPr>
          <p:spPr bwMode="auto">
            <a:xfrm>
              <a:off x="6527252" y="5300640"/>
              <a:ext cx="239857" cy="31142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19" name="Down Arrow 9221"/>
            <p:cNvSpPr>
              <a:spLocks noChangeArrowheads="1"/>
            </p:cNvSpPr>
            <p:nvPr/>
          </p:nvSpPr>
          <p:spPr bwMode="auto">
            <a:xfrm>
              <a:off x="4803776" y="914400"/>
              <a:ext cx="228600" cy="4953000"/>
            </a:xfrm>
            <a:prstGeom prst="downArrow">
              <a:avLst>
                <a:gd name="adj1" fmla="val 50000"/>
                <a:gd name="adj2" fmla="val 49954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TextBox 9222"/>
            <p:cNvSpPr txBox="1"/>
            <p:nvPr/>
          </p:nvSpPr>
          <p:spPr>
            <a:xfrm rot="5400000" flipH="1">
              <a:off x="4169601" y="2291572"/>
              <a:ext cx="1020761" cy="4000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divide</a:t>
              </a:r>
            </a:p>
          </p:txBody>
        </p:sp>
      </p:grpSp>
      <p:grpSp>
        <p:nvGrpSpPr>
          <p:cNvPr id="9241" name="Group 9240"/>
          <p:cNvGrpSpPr>
            <a:grpSpLocks/>
          </p:cNvGrpSpPr>
          <p:nvPr/>
        </p:nvGrpSpPr>
        <p:grpSpPr bwMode="auto">
          <a:xfrm>
            <a:off x="7327554" y="914400"/>
            <a:ext cx="1587844" cy="4953000"/>
            <a:chOff x="6871368" y="914400"/>
            <a:chExt cx="1587306" cy="4953000"/>
          </a:xfrm>
        </p:grpSpPr>
        <p:grpSp>
          <p:nvGrpSpPr>
            <p:cNvPr id="58380" name="Group 9234"/>
            <p:cNvGrpSpPr>
              <a:grpSpLocks/>
            </p:cNvGrpSpPr>
            <p:nvPr/>
          </p:nvGrpSpPr>
          <p:grpSpPr bwMode="auto">
            <a:xfrm>
              <a:off x="7415682" y="914400"/>
              <a:ext cx="1042992" cy="4953000"/>
              <a:chOff x="7415682" y="914400"/>
              <a:chExt cx="1042992" cy="4953000"/>
            </a:xfrm>
          </p:grpSpPr>
          <p:sp>
            <p:nvSpPr>
              <p:cNvPr id="58385" name="Up Arrow 9223"/>
              <p:cNvSpPr>
                <a:spLocks noChangeArrowheads="1"/>
              </p:cNvSpPr>
              <p:nvPr/>
            </p:nvSpPr>
            <p:spPr bwMode="auto">
              <a:xfrm>
                <a:off x="7889363" y="914400"/>
                <a:ext cx="228600" cy="4953000"/>
              </a:xfrm>
              <a:prstGeom prst="upArrow">
                <a:avLst>
                  <a:gd name="adj1" fmla="val 50000"/>
                  <a:gd name="adj2" fmla="val 49954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 rot="16200000" flipH="1">
                <a:off x="7877717" y="2162243"/>
                <a:ext cx="761999" cy="3999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glue</a:t>
                </a:r>
              </a:p>
            </p:txBody>
          </p:sp>
          <p:grpSp>
            <p:nvGrpSpPr>
              <p:cNvPr id="58387" name="Group 103"/>
              <p:cNvGrpSpPr>
                <a:grpSpLocks/>
              </p:cNvGrpSpPr>
              <p:nvPr/>
            </p:nvGrpSpPr>
            <p:grpSpPr bwMode="auto">
              <a:xfrm>
                <a:off x="7437066" y="1537638"/>
                <a:ext cx="388807" cy="343634"/>
                <a:chOff x="1871992" y="4691440"/>
                <a:chExt cx="480024" cy="424254"/>
              </a:xfrm>
            </p:grpSpPr>
            <p:sp>
              <p:nvSpPr>
                <p:cNvPr id="105" name="TextBox 104"/>
                <p:cNvSpPr txBox="1"/>
                <p:nvPr/>
              </p:nvSpPr>
              <p:spPr>
                <a:xfrm>
                  <a:off x="1894590" y="4698122"/>
                  <a:ext cx="456511" cy="4174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solidFill>
                        <a:srgbClr val="FF0000"/>
                      </a:solidFill>
                      <a:latin typeface="+mj-lt"/>
                      <a:ea typeface="ＭＳ Ｐゴシック" charset="0"/>
                      <a:cs typeface="ＭＳ Ｐゴシック" charset="0"/>
                    </a:rPr>
                    <a:t>*</a:t>
                  </a:r>
                </a:p>
              </p:txBody>
            </p:sp>
            <p:sp>
              <p:nvSpPr>
                <p:cNvPr id="58406" name="Oval 105"/>
                <p:cNvSpPr>
                  <a:spLocks noChangeArrowheads="1"/>
                </p:cNvSpPr>
                <p:nvPr/>
              </p:nvSpPr>
              <p:spPr bwMode="auto">
                <a:xfrm>
                  <a:off x="1871992" y="4691440"/>
                  <a:ext cx="381000" cy="381001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8388" name="Straight Arrow Connector 9225"/>
              <p:cNvCxnSpPr>
                <a:cxnSpLocks noChangeShapeType="1"/>
                <a:endCxn id="58406" idx="4"/>
              </p:cNvCxnSpPr>
              <p:nvPr/>
            </p:nvCxnSpPr>
            <p:spPr bwMode="auto">
              <a:xfrm flipV="1">
                <a:off x="7591366" y="1846238"/>
                <a:ext cx="0" cy="287362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389" name="Straight Arrow Connector 114"/>
              <p:cNvCxnSpPr>
                <a:cxnSpLocks noChangeShapeType="1"/>
              </p:cNvCxnSpPr>
              <p:nvPr/>
            </p:nvCxnSpPr>
            <p:spPr bwMode="auto">
              <a:xfrm flipV="1">
                <a:off x="7596718" y="1219200"/>
                <a:ext cx="0" cy="30480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8390" name="Group 116"/>
              <p:cNvGrpSpPr>
                <a:grpSpLocks/>
              </p:cNvGrpSpPr>
              <p:nvPr/>
            </p:nvGrpSpPr>
            <p:grpSpPr bwMode="auto">
              <a:xfrm>
                <a:off x="7431504" y="2680638"/>
                <a:ext cx="388807" cy="343634"/>
                <a:chOff x="1871992" y="4691440"/>
                <a:chExt cx="480024" cy="424254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1895580" y="4698122"/>
                  <a:ext cx="456510" cy="4174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solidFill>
                        <a:srgbClr val="FF0000"/>
                      </a:solidFill>
                      <a:latin typeface="+mj-lt"/>
                      <a:ea typeface="ＭＳ Ｐゴシック" charset="0"/>
                      <a:cs typeface="ＭＳ Ｐゴシック" charset="0"/>
                    </a:rPr>
                    <a:t>*</a:t>
                  </a:r>
                </a:p>
              </p:txBody>
            </p:sp>
            <p:sp>
              <p:nvSpPr>
                <p:cNvPr id="58404" name="Oval 118"/>
                <p:cNvSpPr>
                  <a:spLocks noChangeArrowheads="1"/>
                </p:cNvSpPr>
                <p:nvPr/>
              </p:nvSpPr>
              <p:spPr bwMode="auto">
                <a:xfrm>
                  <a:off x="1871992" y="4691440"/>
                  <a:ext cx="381000" cy="381001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8391" name="Straight Arrow Connector 119"/>
              <p:cNvCxnSpPr>
                <a:cxnSpLocks noChangeShapeType="1"/>
                <a:endCxn id="58404" idx="4"/>
              </p:cNvCxnSpPr>
              <p:nvPr/>
            </p:nvCxnSpPr>
            <p:spPr bwMode="auto">
              <a:xfrm flipV="1">
                <a:off x="7585804" y="2989238"/>
                <a:ext cx="0" cy="287362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392" name="Straight Arrow Connector 120"/>
              <p:cNvCxnSpPr>
                <a:cxnSpLocks noChangeShapeType="1"/>
              </p:cNvCxnSpPr>
              <p:nvPr/>
            </p:nvCxnSpPr>
            <p:spPr bwMode="auto">
              <a:xfrm flipV="1">
                <a:off x="7591156" y="2362200"/>
                <a:ext cx="0" cy="30480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8393" name="Group 121"/>
              <p:cNvGrpSpPr>
                <a:grpSpLocks/>
              </p:cNvGrpSpPr>
              <p:nvPr/>
            </p:nvGrpSpPr>
            <p:grpSpPr bwMode="auto">
              <a:xfrm>
                <a:off x="7415682" y="3846366"/>
                <a:ext cx="388807" cy="343634"/>
                <a:chOff x="1871992" y="4691440"/>
                <a:chExt cx="480024" cy="424254"/>
              </a:xfrm>
            </p:grpSpPr>
            <p:sp>
              <p:nvSpPr>
                <p:cNvPr id="123" name="TextBox 122"/>
                <p:cNvSpPr txBox="1"/>
                <p:nvPr/>
              </p:nvSpPr>
              <p:spPr>
                <a:xfrm>
                  <a:off x="1895521" y="4697501"/>
                  <a:ext cx="456510" cy="4174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solidFill>
                        <a:srgbClr val="FF0000"/>
                      </a:solidFill>
                      <a:latin typeface="+mj-lt"/>
                      <a:ea typeface="ＭＳ Ｐゴシック" charset="0"/>
                      <a:cs typeface="ＭＳ Ｐゴシック" charset="0"/>
                    </a:rPr>
                    <a:t>*</a:t>
                  </a:r>
                </a:p>
              </p:txBody>
            </p:sp>
            <p:sp>
              <p:nvSpPr>
                <p:cNvPr id="58402" name="Oval 123"/>
                <p:cNvSpPr>
                  <a:spLocks noChangeArrowheads="1"/>
                </p:cNvSpPr>
                <p:nvPr/>
              </p:nvSpPr>
              <p:spPr bwMode="auto">
                <a:xfrm>
                  <a:off x="1871992" y="4691440"/>
                  <a:ext cx="381000" cy="381001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8394" name="Straight Arrow Connector 124"/>
              <p:cNvCxnSpPr>
                <a:cxnSpLocks noChangeShapeType="1"/>
                <a:endCxn id="58402" idx="4"/>
              </p:cNvCxnSpPr>
              <p:nvPr/>
            </p:nvCxnSpPr>
            <p:spPr bwMode="auto">
              <a:xfrm flipV="1">
                <a:off x="7569982" y="4154966"/>
                <a:ext cx="0" cy="287362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395" name="Straight Arrow Connector 125"/>
              <p:cNvCxnSpPr>
                <a:cxnSpLocks noChangeShapeType="1"/>
              </p:cNvCxnSpPr>
              <p:nvPr/>
            </p:nvCxnSpPr>
            <p:spPr bwMode="auto">
              <a:xfrm flipV="1">
                <a:off x="7575334" y="3527928"/>
                <a:ext cx="0" cy="30480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8396" name="Group 126"/>
              <p:cNvGrpSpPr>
                <a:grpSpLocks/>
              </p:cNvGrpSpPr>
              <p:nvPr/>
            </p:nvGrpSpPr>
            <p:grpSpPr bwMode="auto">
              <a:xfrm>
                <a:off x="7418136" y="4966638"/>
                <a:ext cx="388807" cy="343634"/>
                <a:chOff x="1871992" y="4691440"/>
                <a:chExt cx="480024" cy="424254"/>
              </a:xfrm>
            </p:grpSpPr>
            <p:sp>
              <p:nvSpPr>
                <p:cNvPr id="128" name="TextBox 127"/>
                <p:cNvSpPr txBox="1"/>
                <p:nvPr/>
              </p:nvSpPr>
              <p:spPr>
                <a:xfrm>
                  <a:off x="1896409" y="4698122"/>
                  <a:ext cx="456510" cy="4174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solidFill>
                        <a:srgbClr val="FF0000"/>
                      </a:solidFill>
                      <a:latin typeface="+mj-lt"/>
                      <a:ea typeface="ＭＳ Ｐゴシック" charset="0"/>
                      <a:cs typeface="ＭＳ Ｐゴシック" charset="0"/>
                    </a:rPr>
                    <a:t>*</a:t>
                  </a:r>
                </a:p>
              </p:txBody>
            </p:sp>
            <p:sp>
              <p:nvSpPr>
                <p:cNvPr id="58400" name="Oval 128"/>
                <p:cNvSpPr>
                  <a:spLocks noChangeArrowheads="1"/>
                </p:cNvSpPr>
                <p:nvPr/>
              </p:nvSpPr>
              <p:spPr bwMode="auto">
                <a:xfrm>
                  <a:off x="1871992" y="4691440"/>
                  <a:ext cx="381000" cy="381001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8397" name="Straight Arrow Connector 129"/>
              <p:cNvCxnSpPr>
                <a:cxnSpLocks noChangeShapeType="1"/>
                <a:endCxn id="58400" idx="4"/>
              </p:cNvCxnSpPr>
              <p:nvPr/>
            </p:nvCxnSpPr>
            <p:spPr bwMode="auto">
              <a:xfrm flipV="1">
                <a:off x="7572436" y="5275238"/>
                <a:ext cx="0" cy="287362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398" name="Straight Arrow Connector 130"/>
              <p:cNvCxnSpPr>
                <a:cxnSpLocks noChangeShapeType="1"/>
              </p:cNvCxnSpPr>
              <p:nvPr/>
            </p:nvCxnSpPr>
            <p:spPr bwMode="auto">
              <a:xfrm flipV="1">
                <a:off x="7577788" y="4648200"/>
                <a:ext cx="0" cy="30480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8381" name="Straight Arrow Connector 9236"/>
            <p:cNvCxnSpPr>
              <a:cxnSpLocks noChangeShapeType="1"/>
              <a:endCxn id="58406" idx="1"/>
            </p:cNvCxnSpPr>
            <p:nvPr/>
          </p:nvCxnSpPr>
          <p:spPr bwMode="auto">
            <a:xfrm>
              <a:off x="6883447" y="1207159"/>
              <a:ext cx="598812" cy="375672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2" name="Straight Arrow Connector 138"/>
            <p:cNvCxnSpPr>
              <a:cxnSpLocks noChangeShapeType="1"/>
            </p:cNvCxnSpPr>
            <p:nvPr/>
          </p:nvCxnSpPr>
          <p:spPr bwMode="auto">
            <a:xfrm>
              <a:off x="6882156" y="2331432"/>
              <a:ext cx="598812" cy="375672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3" name="Straight Arrow Connector 139"/>
            <p:cNvCxnSpPr>
              <a:cxnSpLocks noChangeShapeType="1"/>
            </p:cNvCxnSpPr>
            <p:nvPr/>
          </p:nvCxnSpPr>
          <p:spPr bwMode="auto">
            <a:xfrm>
              <a:off x="6871368" y="3501168"/>
              <a:ext cx="598812" cy="375672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4" name="Straight Arrow Connector 140"/>
            <p:cNvCxnSpPr>
              <a:cxnSpLocks noChangeShapeType="1"/>
            </p:cNvCxnSpPr>
            <p:nvPr/>
          </p:nvCxnSpPr>
          <p:spPr bwMode="auto">
            <a:xfrm>
              <a:off x="6876720" y="4640160"/>
              <a:ext cx="598812" cy="375672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</a:t>
            </a:fld>
            <a:endParaRPr lang="en-US" sz="1400" dirty="0"/>
          </a:p>
        </p:txBody>
      </p:sp>
      <p:sp>
        <p:nvSpPr>
          <p:cNvPr id="73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152400" y="3135392"/>
            <a:ext cx="5105400" cy="3570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fact-rec} </a:t>
            </a:r>
            <a:r>
              <a:rPr lang="en-US" sz="1600" dirty="0">
                <a:latin typeface="Consolas"/>
                <a:cs typeface="Consolas"/>
              </a:rPr>
              <a:t>4)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-rec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4)}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(* 4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-rec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3)}</a:t>
            </a:r>
            <a:r>
              <a:rPr lang="en-US" sz="1600" dirty="0">
                <a:latin typeface="Consolas"/>
                <a:cs typeface="Consolas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(* 4 (* 3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-rec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2)}</a:t>
            </a:r>
            <a:r>
              <a:rPr lang="en-US" sz="1600" dirty="0">
                <a:latin typeface="Consolas"/>
                <a:cs typeface="Consolas"/>
              </a:rPr>
              <a:t>))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(* 4 (* 3 (* 2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-rec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1)}</a:t>
            </a:r>
            <a:r>
              <a:rPr lang="en-US" sz="1600" dirty="0">
                <a:latin typeface="Consolas"/>
                <a:cs typeface="Consolas"/>
              </a:rPr>
              <a:t>)))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(* 4 (* 3 (* 2 (* 1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-rec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0)}</a:t>
            </a:r>
            <a:r>
              <a:rPr lang="en-US" sz="1600" dirty="0">
                <a:latin typeface="Consolas"/>
                <a:cs typeface="Consolas"/>
              </a:rPr>
              <a:t>))))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latin typeface="Consolas"/>
                <a:cs typeface="Consolas"/>
              </a:rPr>
              <a:t>⇒* (* 4 (* 3 (* 2 </a:t>
            </a:r>
            <a:r>
              <a:rPr lang="fr-FR" sz="1600" dirty="0">
                <a:solidFill>
                  <a:srgbClr val="008000"/>
                </a:solidFill>
                <a:latin typeface="Consolas"/>
                <a:cs typeface="Consolas"/>
              </a:rPr>
              <a:t>{(* 1 1)}</a:t>
            </a:r>
            <a:r>
              <a:rPr lang="fr-FR" sz="1600" dirty="0">
                <a:latin typeface="Consolas"/>
                <a:cs typeface="Consolas"/>
              </a:rPr>
              <a:t>)))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latin typeface="Consolas"/>
                <a:cs typeface="Consolas"/>
              </a:rPr>
              <a:t>⇒ (* 4 (* 3 </a:t>
            </a:r>
            <a:r>
              <a:rPr lang="fr-FR" sz="1600" dirty="0">
                <a:solidFill>
                  <a:srgbClr val="008000"/>
                </a:solidFill>
                <a:latin typeface="Consolas"/>
                <a:cs typeface="Consolas"/>
              </a:rPr>
              <a:t>{(* 2 1)}</a:t>
            </a:r>
            <a:r>
              <a:rPr lang="fr-FR" sz="1600" dirty="0">
                <a:latin typeface="Consolas"/>
                <a:cs typeface="Consolas"/>
              </a:rPr>
              <a:t>))</a:t>
            </a:r>
          </a:p>
          <a:p>
            <a:pPr>
              <a:spcBef>
                <a:spcPts val="600"/>
              </a:spcBef>
            </a:pPr>
            <a:r>
              <a:rPr lang="is-IS" sz="1600" dirty="0">
                <a:latin typeface="Consolas"/>
                <a:cs typeface="Consolas"/>
              </a:rPr>
              <a:t>⇒ (* 4 </a:t>
            </a:r>
            <a:r>
              <a:rPr lang="is-IS" sz="1600" dirty="0">
                <a:solidFill>
                  <a:srgbClr val="008000"/>
                </a:solidFill>
                <a:latin typeface="Consolas"/>
                <a:cs typeface="Consolas"/>
              </a:rPr>
              <a:t>{(* 3 2)}</a:t>
            </a:r>
            <a:r>
              <a:rPr lang="is-IS" sz="1600" dirty="0">
                <a:latin typeface="Consolas"/>
                <a:cs typeface="Consolas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is-IS" sz="1600" dirty="0">
                <a:latin typeface="Consolas"/>
                <a:cs typeface="Consolas"/>
              </a:rPr>
              <a:t>⇒ </a:t>
            </a:r>
            <a:r>
              <a:rPr lang="is-IS" sz="1600" dirty="0">
                <a:solidFill>
                  <a:srgbClr val="008000"/>
                </a:solidFill>
                <a:latin typeface="Consolas"/>
                <a:cs typeface="Consolas"/>
              </a:rPr>
              <a:t>{(* 4 6)}</a:t>
            </a:r>
          </a:p>
          <a:p>
            <a:pPr>
              <a:spcBef>
                <a:spcPts val="600"/>
              </a:spcBef>
            </a:pPr>
            <a:r>
              <a:rPr lang="is-IS" sz="1600" dirty="0">
                <a:latin typeface="Consolas"/>
                <a:cs typeface="Consolas"/>
              </a:rPr>
              <a:t>⇒ 24</a:t>
            </a:r>
            <a:endParaRPr lang="is-IS" sz="1600" b="0" dirty="0">
              <a:latin typeface="Consolas"/>
              <a:cs typeface="Consolas"/>
            </a:endParaRPr>
          </a:p>
        </p:txBody>
      </p:sp>
      <p:sp>
        <p:nvSpPr>
          <p:cNvPr id="77" name="Rectangle 6"/>
          <p:cNvSpPr>
            <a:spLocks noChangeArrowheads="1"/>
          </p:cNvSpPr>
          <p:nvPr/>
        </p:nvSpPr>
        <p:spPr bwMode="auto">
          <a:xfrm>
            <a:off x="179136" y="2644272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Small-Step Semantics</a:t>
            </a:r>
            <a:endParaRPr lang="en-US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32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2" grpId="0"/>
      <p:bldP spid="13" grpId="0" animBg="1"/>
      <p:bldP spid="76" grpId="0" animBg="1"/>
      <p:bldP spid="77" grpId="0"/>
      <p:bldP spid="7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09600"/>
          </a:xfrm>
        </p:spPr>
        <p:txBody>
          <a:bodyPr/>
          <a:lstStyle/>
          <a:p>
            <a:pPr algn="ctr"/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Iterative </a:t>
            </a:r>
            <a:r>
              <a:rPr lang="en-US" sz="3600" i="0" dirty="0" err="1" smtClean="0">
                <a:solidFill>
                  <a:srgbClr val="0000FF"/>
                </a:solidFill>
                <a:latin typeface="Calibri"/>
                <a:cs typeface="Calibri"/>
              </a:rPr>
              <a:t>vs</a:t>
            </a:r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 Recursive List </a:t>
            </a:r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Reversal</a:t>
            </a:r>
            <a:endParaRPr lang="en-US" sz="3600" i="0" dirty="0">
              <a:solidFill>
                <a:srgbClr val="FF08FC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772400" cy="48006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dirty="0" smtClean="0">
                <a:latin typeface="Courier New"/>
                <a:cs typeface="Courier New"/>
              </a:rPr>
              <a:t>(define (reverse-</a:t>
            </a:r>
            <a:r>
              <a:rPr lang="en-US" dirty="0" err="1" smtClean="0">
                <a:latin typeface="Courier New"/>
                <a:cs typeface="Courier New"/>
              </a:rPr>
              <a:t>iter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xs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(</a:t>
            </a:r>
            <a:r>
              <a:rPr lang="en-US" dirty="0" err="1" smtClean="0">
                <a:latin typeface="Courier New"/>
                <a:cs typeface="Courier New"/>
              </a:rPr>
              <a:t>foldl</a:t>
            </a:r>
            <a:r>
              <a:rPr lang="en-US" dirty="0" smtClean="0">
                <a:latin typeface="Courier New"/>
                <a:cs typeface="Courier New"/>
              </a:rPr>
              <a:t> cons null </a:t>
            </a:r>
            <a:r>
              <a:rPr lang="en-US" dirty="0" err="1" smtClean="0">
                <a:latin typeface="Courier New"/>
                <a:cs typeface="Courier New"/>
              </a:rPr>
              <a:t>xs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dirty="0">
                <a:latin typeface="Courier New"/>
                <a:cs typeface="Courier New"/>
              </a:rPr>
              <a:t>(define (</a:t>
            </a:r>
            <a:r>
              <a:rPr lang="en-US" dirty="0" err="1">
                <a:latin typeface="Courier New"/>
                <a:cs typeface="Courier New"/>
              </a:rPr>
              <a:t>snoc</a:t>
            </a:r>
            <a:r>
              <a:rPr lang="en-US" dirty="0">
                <a:latin typeface="Courier New"/>
                <a:cs typeface="Courier New"/>
              </a:rPr>
              <a:t> x </a:t>
            </a:r>
            <a:r>
              <a:rPr lang="en-US" dirty="0" err="1">
                <a:latin typeface="Courier New"/>
                <a:cs typeface="Courier New"/>
              </a:rPr>
              <a:t>ys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(</a:t>
            </a:r>
            <a:r>
              <a:rPr lang="en-US" dirty="0" err="1">
                <a:latin typeface="Courier New"/>
                <a:cs typeface="Courier New"/>
              </a:rPr>
              <a:t>foldr</a:t>
            </a:r>
            <a:r>
              <a:rPr lang="en-US" dirty="0">
                <a:latin typeface="Courier New"/>
                <a:cs typeface="Courier New"/>
              </a:rPr>
              <a:t> cons (list x) </a:t>
            </a:r>
            <a:r>
              <a:rPr lang="en-US" dirty="0" err="1">
                <a:latin typeface="Courier New"/>
                <a:cs typeface="Courier New"/>
              </a:rPr>
              <a:t>ys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dirty="0" smtClean="0">
                <a:latin typeface="Courier New"/>
                <a:cs typeface="Courier New"/>
              </a:rPr>
              <a:t>(define (reverse-rec </a:t>
            </a:r>
            <a:r>
              <a:rPr lang="en-US" dirty="0" err="1" smtClean="0">
                <a:latin typeface="Courier New"/>
                <a:cs typeface="Courier New"/>
              </a:rPr>
              <a:t>xs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(</a:t>
            </a:r>
            <a:r>
              <a:rPr lang="en-US" dirty="0" err="1" smtClean="0">
                <a:latin typeface="Courier New"/>
                <a:cs typeface="Courier New"/>
              </a:rPr>
              <a:t>foldr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snoc</a:t>
            </a:r>
            <a:r>
              <a:rPr lang="en-US" dirty="0" smtClean="0">
                <a:latin typeface="Courier New"/>
                <a:cs typeface="Courier New"/>
              </a:rPr>
              <a:t> null </a:t>
            </a:r>
            <a:r>
              <a:rPr lang="en-US" dirty="0" err="1" smtClean="0">
                <a:latin typeface="Courier New"/>
                <a:cs typeface="Courier New"/>
              </a:rPr>
              <a:t>xs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612228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0" dirty="0" smtClean="0">
                <a:latin typeface="Calibri"/>
                <a:cs typeface="Calibri"/>
              </a:rPr>
              <a:t>How do these compare in terms of the number of </a:t>
            </a:r>
            <a:r>
              <a:rPr lang="en-US" sz="2000" b="0" dirty="0" err="1" smtClean="0">
                <a:latin typeface="Calibri"/>
                <a:cs typeface="Calibri"/>
              </a:rPr>
              <a:t>conses</a:t>
            </a:r>
            <a:r>
              <a:rPr lang="en-US" sz="2000" b="0" dirty="0" smtClean="0">
                <a:latin typeface="Calibri"/>
                <a:cs typeface="Calibri"/>
              </a:rPr>
              <a:t/>
            </a:r>
            <a:br>
              <a:rPr lang="en-US" sz="2000" b="0" dirty="0" smtClean="0">
                <a:latin typeface="Calibri"/>
                <a:cs typeface="Calibri"/>
              </a:rPr>
            </a:br>
            <a:r>
              <a:rPr lang="en-US" sz="2000" b="0" dirty="0" smtClean="0">
                <a:latin typeface="Calibri"/>
                <a:cs typeface="Calibri"/>
              </a:rPr>
              <a:t>performed for a list of length 100? 1000? n</a:t>
            </a:r>
            <a:r>
              <a:rPr lang="en-US" sz="2000" b="0" dirty="0" smtClean="0">
                <a:latin typeface="Calibri"/>
                <a:cs typeface="Calibri"/>
              </a:rPr>
              <a:t>? </a:t>
            </a:r>
          </a:p>
          <a:p>
            <a:pPr>
              <a:spcBef>
                <a:spcPts val="1200"/>
              </a:spcBef>
            </a:pPr>
            <a:r>
              <a:rPr lang="en-US" sz="2000" b="0" dirty="0" smtClean="0">
                <a:latin typeface="Calibri"/>
                <a:cs typeface="Calibri"/>
              </a:rPr>
              <a:t>How abou</a:t>
            </a:r>
            <a:r>
              <a:rPr lang="en-US" sz="2000" b="0" dirty="0" smtClean="0">
                <a:latin typeface="Calibri"/>
                <a:cs typeface="Calibri"/>
              </a:rPr>
              <a:t>t stack depth?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30</a:t>
            </a:fld>
            <a:endParaRPr lang="en-US" sz="1400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531193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What does this do? 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(define (</a:t>
            </a:r>
            <a:r>
              <a:rPr lang="en-US" sz="2800" dirty="0" err="1" smtClean="0">
                <a:latin typeface="Courier New"/>
                <a:cs typeface="Courier New"/>
              </a:rPr>
              <a:t>whatisit</a:t>
            </a:r>
            <a:r>
              <a:rPr lang="en-US" sz="2800" dirty="0" smtClean="0">
                <a:latin typeface="Courier New"/>
                <a:cs typeface="Courier New"/>
              </a:rPr>
              <a:t> f </a:t>
            </a:r>
            <a:r>
              <a:rPr lang="en-US" sz="2800" dirty="0" err="1" smtClean="0">
                <a:latin typeface="Courier New"/>
                <a:cs typeface="Courier New"/>
              </a:rPr>
              <a:t>xs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 (</a:t>
            </a:r>
            <a:r>
              <a:rPr lang="en-US" sz="2800" dirty="0" err="1" smtClean="0">
                <a:latin typeface="Courier New"/>
                <a:cs typeface="Courier New"/>
              </a:rPr>
              <a:t>foldl</a:t>
            </a:r>
            <a:r>
              <a:rPr lang="en-US" sz="2800" dirty="0" smtClean="0">
                <a:latin typeface="Courier New"/>
                <a:cs typeface="Courier New"/>
              </a:rPr>
              <a:t> (</a:t>
            </a:r>
            <a:r>
              <a:rPr lang="el-GR" sz="2800" dirty="0" smtClean="0">
                <a:latin typeface="Courier New"/>
                <a:cs typeface="Courier New"/>
              </a:rPr>
              <a:t>λ</a:t>
            </a:r>
            <a:r>
              <a:rPr lang="en-US" sz="2800" dirty="0" smtClean="0">
                <a:latin typeface="Courier New"/>
                <a:cs typeface="Courier New"/>
              </a:rPr>
              <a:t> (x </a:t>
            </a:r>
            <a:r>
              <a:rPr lang="en-US" sz="2800" dirty="0" err="1" smtClean="0">
                <a:latin typeface="Courier New"/>
                <a:cs typeface="Courier New"/>
              </a:rPr>
              <a:t>listSoFar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          (cons (f x) </a:t>
            </a:r>
            <a:r>
              <a:rPr lang="en-US" sz="2800" dirty="0" err="1" smtClean="0">
                <a:latin typeface="Courier New"/>
                <a:cs typeface="Courier New"/>
              </a:rPr>
              <a:t>listSoFar</a:t>
            </a:r>
            <a:r>
              <a:rPr lang="en-US" sz="2800" dirty="0" smtClean="0">
                <a:latin typeface="Courier New"/>
                <a:cs typeface="Courier New"/>
              </a:rPr>
              <a:t>))</a:t>
            </a:r>
          </a:p>
          <a:p>
            <a:pPr marL="0" indent="0">
              <a:buNone/>
            </a:pP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        null</a:t>
            </a:r>
          </a:p>
          <a:p>
            <a:pPr marL="0" indent="0">
              <a:buNone/>
            </a:pP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        </a:t>
            </a:r>
            <a:r>
              <a:rPr lang="en-US" sz="2800" dirty="0" err="1" smtClean="0">
                <a:latin typeface="Courier New"/>
                <a:cs typeface="Courier New"/>
              </a:rPr>
              <a:t>xs</a:t>
            </a:r>
            <a:r>
              <a:rPr lang="en-US" sz="2800" dirty="0" smtClean="0">
                <a:latin typeface="Courier New"/>
                <a:cs typeface="Courier New"/>
              </a:rPr>
              <a:t>)))</a:t>
            </a:r>
            <a:endParaRPr lang="en-US" dirty="0"/>
          </a:p>
        </p:txBody>
      </p:sp>
      <p:pic>
        <p:nvPicPr>
          <p:cNvPr id="7" name="Picture 6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31</a:t>
            </a:fld>
            <a:endParaRPr lang="en-US" sz="1400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52330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Tail Recursion Review 1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34290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# Euclid’s algorithm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gcd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a,b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: 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while b != 0: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temp = b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b = a % b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a = temp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return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914400"/>
            <a:ext cx="36576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Create an iteration table for </a:t>
            </a:r>
            <a:r>
              <a:rPr lang="en-US" sz="2000" b="0" dirty="0" err="1" smtClean="0">
                <a:latin typeface="Courier New"/>
                <a:cs typeface="Courier New"/>
              </a:rPr>
              <a:t>gcd</a:t>
            </a:r>
            <a:r>
              <a:rPr lang="en-US" sz="2000" b="0" dirty="0" smtClean="0">
                <a:latin typeface="Courier New"/>
                <a:cs typeface="Courier New"/>
              </a:rPr>
              <a:t>(42,72)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Translate Python </a:t>
            </a:r>
            <a:r>
              <a:rPr lang="en-US" sz="2000" b="0" dirty="0" err="1" smtClean="0">
                <a:latin typeface="Courier New"/>
                <a:cs typeface="Courier New"/>
              </a:rPr>
              <a:t>gcd</a:t>
            </a:r>
            <a:r>
              <a:rPr lang="en-US" sz="2000" b="0" dirty="0" smtClean="0"/>
              <a:t> into Racket tail recursion.</a:t>
            </a:r>
            <a:endParaRPr lang="en-US" sz="2000" b="0" dirty="0"/>
          </a:p>
        </p:txBody>
      </p:sp>
      <p:pic>
        <p:nvPicPr>
          <p:cNvPr id="10" name="Picture 9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32</a:t>
            </a:fld>
            <a:endParaRPr lang="en-US" sz="14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509467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Tail Recursion Review 2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968276"/>
            <a:ext cx="3581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err="1" smtClean="0">
                <a:latin typeface="Courier New"/>
                <a:cs typeface="Courier New"/>
              </a:rPr>
              <a:t>def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 err="1">
                <a:latin typeface="Courier New"/>
                <a:cs typeface="Courier New"/>
              </a:rPr>
              <a:t>toInt</a:t>
            </a:r>
            <a:r>
              <a:rPr lang="en-US" b="0" dirty="0">
                <a:latin typeface="Courier New"/>
                <a:cs typeface="Courier New"/>
              </a:rPr>
              <a:t>(digits):</a:t>
            </a:r>
          </a:p>
          <a:p>
            <a:pPr marL="0" indent="0"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</a:t>
            </a:r>
            <a:r>
              <a:rPr lang="en-US" b="0" dirty="0" err="1">
                <a:latin typeface="Courier New"/>
                <a:cs typeface="Courier New"/>
              </a:rPr>
              <a:t>i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>
                <a:latin typeface="Courier New"/>
                <a:cs typeface="Courier New"/>
              </a:rPr>
              <a:t>= 0</a:t>
            </a:r>
          </a:p>
          <a:p>
            <a:pPr marL="0" indent="0"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for d in digits:</a:t>
            </a:r>
          </a:p>
          <a:p>
            <a:pPr marL="0" indent="0"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    </a:t>
            </a:r>
            <a:r>
              <a:rPr lang="en-US" b="0" dirty="0" err="1" smtClean="0">
                <a:latin typeface="Courier New"/>
                <a:cs typeface="Courier New"/>
              </a:rPr>
              <a:t>i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>
                <a:latin typeface="Courier New"/>
                <a:cs typeface="Courier New"/>
              </a:rPr>
              <a:t>= 10*</a:t>
            </a:r>
            <a:r>
              <a:rPr lang="en-US" b="0" dirty="0" err="1">
                <a:latin typeface="Courier New"/>
                <a:cs typeface="Courier New"/>
              </a:rPr>
              <a:t>i</a:t>
            </a:r>
            <a:r>
              <a:rPr lang="en-US" b="0" dirty="0">
                <a:latin typeface="Courier New"/>
                <a:cs typeface="Courier New"/>
              </a:rPr>
              <a:t> + d</a:t>
            </a:r>
          </a:p>
          <a:p>
            <a:pPr marL="0" indent="0">
              <a:buFontTx/>
              <a:buNone/>
            </a:pPr>
            <a:r>
              <a:rPr lang="en-US" b="0" dirty="0">
                <a:latin typeface="Courier New"/>
                <a:cs typeface="Courier New"/>
              </a:rPr>
              <a:t>    return </a:t>
            </a:r>
            <a:r>
              <a:rPr lang="en-US" b="0" dirty="0" err="1" smtClean="0">
                <a:latin typeface="Courier New"/>
                <a:cs typeface="Courier New"/>
              </a:rPr>
              <a:t>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968276"/>
            <a:ext cx="4191000" cy="19389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Create an iteration table for </a:t>
            </a:r>
            <a:r>
              <a:rPr lang="en-US" sz="2000" b="0" dirty="0" err="1" smtClean="0">
                <a:latin typeface="Courier New"/>
                <a:cs typeface="Courier New"/>
              </a:rPr>
              <a:t>toInt</a:t>
            </a:r>
            <a:r>
              <a:rPr lang="en-US" sz="2000" b="0" dirty="0" smtClean="0">
                <a:latin typeface="Courier New"/>
                <a:cs typeface="Courier New"/>
              </a:rPr>
              <a:t>([1,7,2,9])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Translate Python </a:t>
            </a:r>
            <a:r>
              <a:rPr lang="en-US" sz="2000" b="0" dirty="0" err="1" smtClean="0">
                <a:latin typeface="Courier New"/>
                <a:cs typeface="Courier New"/>
              </a:rPr>
              <a:t>toInt</a:t>
            </a:r>
            <a:r>
              <a:rPr lang="en-US" sz="2000" b="0" dirty="0" smtClean="0"/>
              <a:t> into Racket tail recursion.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Translate Python </a:t>
            </a:r>
            <a:r>
              <a:rPr lang="en-US" sz="2000" b="0" dirty="0" err="1">
                <a:latin typeface="Courier New"/>
                <a:cs typeface="Courier New"/>
              </a:rPr>
              <a:t>toInt</a:t>
            </a:r>
            <a:r>
              <a:rPr lang="en-US" sz="2000" b="0" dirty="0"/>
              <a:t> into Racket </a:t>
            </a:r>
            <a:r>
              <a:rPr lang="en-US" sz="2000" b="0" dirty="0" err="1" smtClean="0">
                <a:latin typeface="Courier New"/>
                <a:cs typeface="Courier New"/>
              </a:rPr>
              <a:t>foldl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pic>
        <p:nvPicPr>
          <p:cNvPr id="10" name="Picture 9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33</a:t>
            </a:fld>
            <a:endParaRPr lang="en-US" sz="1400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74058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162800" cy="2057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(define (iterate next done? finalize state)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(if (done? state)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    (finalize state)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    (iterate next done? finalize </a:t>
            </a:r>
            <a:r>
              <a:rPr lang="en-US" sz="2100" dirty="0" smtClean="0">
                <a:latin typeface="Courier New"/>
                <a:cs typeface="Courier New"/>
              </a:rPr>
              <a:t/>
            </a:r>
            <a:br>
              <a:rPr lang="en-US" sz="2100" dirty="0" smtClean="0">
                <a:latin typeface="Courier New"/>
                <a:cs typeface="Courier New"/>
              </a:rPr>
            </a:br>
            <a:r>
              <a:rPr lang="en-US" sz="2100" dirty="0" smtClean="0">
                <a:latin typeface="Courier New"/>
                <a:cs typeface="Courier New"/>
              </a:rPr>
              <a:t>               (</a:t>
            </a:r>
            <a:r>
              <a:rPr lang="en-US" sz="2100" dirty="0">
                <a:latin typeface="Courier New"/>
                <a:cs typeface="Courier New"/>
              </a:rPr>
              <a:t>next state))))</a:t>
            </a:r>
            <a:endParaRPr lang="en-US" sz="2100" dirty="0" smtClean="0">
              <a:latin typeface="Calibri"/>
              <a:cs typeface="Calibri"/>
            </a:endParaRPr>
          </a:p>
          <a:p>
            <a:endParaRPr lang="en-US" sz="2200" dirty="0" smtClean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b="1" i="0" dirty="0" smtClean="0">
                <a:solidFill>
                  <a:srgbClr val="0000FF"/>
                </a:solidFill>
                <a:latin typeface="Courier New"/>
                <a:cs typeface="Courier New"/>
              </a:rPr>
              <a:t>iterate</a:t>
            </a:r>
            <a:endParaRPr lang="en-US" sz="4000" b="1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770055"/>
            <a:ext cx="601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(define (</a:t>
            </a:r>
            <a:r>
              <a:rPr lang="en-US" sz="1800" b="0" dirty="0" smtClean="0">
                <a:latin typeface="Courier New"/>
                <a:cs typeface="Courier New"/>
              </a:rPr>
              <a:t>fact-iterate </a:t>
            </a:r>
            <a:r>
              <a:rPr lang="en-US" sz="1800" b="0" dirty="0">
                <a:latin typeface="Courier New"/>
                <a:cs typeface="Courier New"/>
              </a:rPr>
              <a:t>n)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(iterate </a:t>
            </a:r>
            <a:endParaRPr lang="en-US" sz="1800" b="0" dirty="0" smtClean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smtClean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</a:t>
            </a:r>
            <a:r>
              <a:rPr lang="en-US" sz="1800" b="0" dirty="0" smtClean="0">
                <a:latin typeface="Courier New"/>
                <a:cs typeface="Courier New"/>
              </a:rPr>
              <a:t> (</a:t>
            </a:r>
            <a:r>
              <a:rPr lang="en-US" sz="1800" b="0" dirty="0">
                <a:latin typeface="Courier New"/>
                <a:cs typeface="Courier New"/>
              </a:rPr>
              <a:t>list (- (first 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 1)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       </a:t>
            </a:r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>
                <a:latin typeface="Courier New"/>
                <a:cs typeface="Courier New"/>
              </a:rPr>
              <a:t>* (first 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 </a:t>
            </a:r>
            <a:r>
              <a:rPr lang="en-US" sz="1800" b="0" dirty="0" smtClean="0">
                <a:latin typeface="Courier New"/>
                <a:cs typeface="Courier New"/>
              </a:rPr>
              <a:t/>
            </a:r>
            <a:br>
              <a:rPr lang="en-US" sz="1800" b="0" dirty="0" smtClean="0">
                <a:latin typeface="Courier New"/>
                <a:cs typeface="Courier New"/>
              </a:rPr>
            </a:br>
            <a:r>
              <a:rPr lang="en-US" sz="1800" b="0" dirty="0" smtClean="0">
                <a:latin typeface="Courier New"/>
                <a:cs typeface="Courier New"/>
              </a:rPr>
              <a:t>               (</a:t>
            </a:r>
            <a:r>
              <a:rPr lang="en-US" sz="1800" b="0" dirty="0">
                <a:latin typeface="Courier New"/>
                <a:cs typeface="Courier New"/>
              </a:rPr>
              <a:t>second 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))))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</a:t>
            </a:r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 (&lt;= (first 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 0))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</a:t>
            </a:r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 (second </a:t>
            </a:r>
            <a:r>
              <a:rPr lang="en-US" sz="1800" b="0" dirty="0" err="1">
                <a:latin typeface="Courier New"/>
                <a:cs typeface="Courier New"/>
              </a:rPr>
              <a:t>num&amp;prod</a:t>
            </a:r>
            <a:r>
              <a:rPr lang="en-US" sz="1800" b="0" dirty="0">
                <a:latin typeface="Courier New"/>
                <a:cs typeface="Courier New"/>
              </a:rPr>
              <a:t>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</a:t>
            </a:r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>
                <a:latin typeface="Courier New"/>
                <a:cs typeface="Courier New"/>
              </a:rPr>
              <a:t>list n 1)))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1849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For example: </a:t>
            </a:r>
            <a:endParaRPr lang="en-US" b="0" dirty="0">
              <a:latin typeface="Calibri"/>
              <a:cs typeface="Calibri"/>
            </a:endParaRPr>
          </a:p>
        </p:txBody>
      </p:sp>
      <p:graphicFrame>
        <p:nvGraphicFramePr>
          <p:cNvPr id="9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824849"/>
              </p:ext>
            </p:extLst>
          </p:nvPr>
        </p:nvGraphicFramePr>
        <p:xfrm>
          <a:off x="5715000" y="1417404"/>
          <a:ext cx="3276600" cy="2011596"/>
        </p:xfrm>
        <a:graphic>
          <a:graphicData uri="http://schemas.openxmlformats.org/drawingml/2006/table">
            <a:tbl>
              <a:tblPr/>
              <a:tblGrid>
                <a:gridCol w="685800"/>
                <a:gridCol w="1316567"/>
                <a:gridCol w="1274233"/>
              </a:tblGrid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step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charset="0"/>
                        </a:rPr>
                        <a:t>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charset="0"/>
                        </a:rPr>
                        <a:t>prod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864061"/>
              </p:ext>
            </p:extLst>
          </p:nvPr>
        </p:nvGraphicFramePr>
        <p:xfrm>
          <a:off x="6172200" y="3962400"/>
          <a:ext cx="2895600" cy="2011596"/>
        </p:xfrm>
        <a:graphic>
          <a:graphicData uri="http://schemas.openxmlformats.org/drawingml/2006/table">
            <a:tbl>
              <a:tblPr/>
              <a:tblGrid>
                <a:gridCol w="762000"/>
                <a:gridCol w="2133600"/>
              </a:tblGrid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step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charset="0"/>
                        </a:rPr>
                        <a:t>num&amp;prod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latin typeface="Courier New"/>
                          <a:cs typeface="Courier New"/>
                        </a:rPr>
                        <a:t>'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(4 1)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latin typeface="Courier New"/>
                          <a:cs typeface="Courier New"/>
                        </a:rPr>
                        <a:t>'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(3 4)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latin typeface="Courier New"/>
                          <a:cs typeface="Courier New"/>
                        </a:rPr>
                        <a:t>'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(2 12)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latin typeface="Courier New"/>
                          <a:cs typeface="Courier New"/>
                        </a:rPr>
                        <a:t>'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(1 24)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latin typeface="Courier New"/>
                          <a:cs typeface="Courier New"/>
                        </a:rPr>
                        <a:t>'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(0 24)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34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38225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382000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ourier New"/>
                <a:cs typeface="Courier New"/>
              </a:rPr>
              <a:t>(define (least-power-</a:t>
            </a:r>
            <a:r>
              <a:rPr lang="en-US" sz="2000" b="0" dirty="0" err="1">
                <a:latin typeface="Courier New"/>
                <a:cs typeface="Courier New"/>
              </a:rPr>
              <a:t>geq</a:t>
            </a:r>
            <a:r>
              <a:rPr lang="en-US" sz="2000" b="0" dirty="0">
                <a:latin typeface="Courier New"/>
                <a:cs typeface="Courier New"/>
              </a:rPr>
              <a:t> base threshold)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(iterate  </a:t>
            </a:r>
            <a:r>
              <a:rPr lang="en-US" sz="2000" b="0" dirty="0" smtClean="0">
                <a:latin typeface="Courier New"/>
                <a:cs typeface="Courier New"/>
              </a:rPr>
              <a:t>                      ; next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            ; done? 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            ; finalize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            ; initial state</a:t>
            </a: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))</a:t>
            </a:r>
          </a:p>
          <a:p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&gt; (least-power-</a:t>
            </a:r>
            <a:r>
              <a:rPr lang="en-US" sz="2000" b="0" dirty="0" err="1">
                <a:latin typeface="Courier New"/>
                <a:cs typeface="Courier New"/>
              </a:rPr>
              <a:t>geq</a:t>
            </a:r>
            <a:r>
              <a:rPr lang="en-US" sz="2000" b="0" dirty="0">
                <a:latin typeface="Courier New"/>
                <a:cs typeface="Courier New"/>
              </a:rPr>
              <a:t> 2 10)</a:t>
            </a:r>
          </a:p>
          <a:p>
            <a:r>
              <a:rPr lang="en-US" sz="2000" b="0" dirty="0">
                <a:latin typeface="Courier New"/>
                <a:cs typeface="Courier New"/>
              </a:rPr>
              <a:t>16</a:t>
            </a:r>
          </a:p>
          <a:p>
            <a:pPr>
              <a:spcBef>
                <a:spcPts val="1800"/>
              </a:spcBef>
            </a:pPr>
            <a:r>
              <a:rPr lang="en-US" sz="2000" b="0" dirty="0" smtClean="0">
                <a:latin typeface="Courier New"/>
                <a:cs typeface="Courier New"/>
              </a:rPr>
              <a:t>&gt; </a:t>
            </a:r>
            <a:r>
              <a:rPr lang="en-US" sz="2000" b="0" dirty="0">
                <a:latin typeface="Courier New"/>
                <a:cs typeface="Courier New"/>
              </a:rPr>
              <a:t>(least-power-</a:t>
            </a:r>
            <a:r>
              <a:rPr lang="en-US" sz="2000" b="0" dirty="0" err="1">
                <a:latin typeface="Courier New"/>
                <a:cs typeface="Courier New"/>
              </a:rPr>
              <a:t>geq</a:t>
            </a:r>
            <a:r>
              <a:rPr lang="en-US" sz="2000" b="0" dirty="0">
                <a:latin typeface="Courier New"/>
                <a:cs typeface="Courier New"/>
              </a:rPr>
              <a:t> 5 100)</a:t>
            </a:r>
          </a:p>
          <a:p>
            <a:r>
              <a:rPr lang="en-US" sz="2000" b="0" dirty="0">
                <a:latin typeface="Courier New"/>
                <a:cs typeface="Courier New"/>
              </a:rPr>
              <a:t>125</a:t>
            </a:r>
          </a:p>
          <a:p>
            <a:pPr>
              <a:spcBef>
                <a:spcPts val="1800"/>
              </a:spcBef>
            </a:pPr>
            <a:r>
              <a:rPr lang="en-US" sz="2000" b="0" dirty="0" smtClean="0">
                <a:latin typeface="Courier New"/>
                <a:cs typeface="Courier New"/>
              </a:rPr>
              <a:t>&gt; </a:t>
            </a:r>
            <a:r>
              <a:rPr lang="en-US" sz="2000" b="0" dirty="0">
                <a:latin typeface="Courier New"/>
                <a:cs typeface="Courier New"/>
              </a:rPr>
              <a:t>(least-power-</a:t>
            </a:r>
            <a:r>
              <a:rPr lang="en-US" sz="2000" b="0" dirty="0" err="1">
                <a:latin typeface="Courier New"/>
                <a:cs typeface="Courier New"/>
              </a:rPr>
              <a:t>geq</a:t>
            </a:r>
            <a:r>
              <a:rPr lang="en-US" sz="2000" b="0" dirty="0">
                <a:latin typeface="Courier New"/>
                <a:cs typeface="Courier New"/>
              </a:rPr>
              <a:t> 3 100)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243</a:t>
            </a:r>
          </a:p>
          <a:p>
            <a:pPr lvl="1"/>
            <a:endParaRPr lang="en-US" sz="2000" b="0" dirty="0">
              <a:latin typeface="Calibri"/>
              <a:cs typeface="Calibri"/>
            </a:endParaRPr>
          </a:p>
          <a:p>
            <a:r>
              <a:rPr lang="en-US" sz="2000" b="0" dirty="0" smtClean="0">
                <a:latin typeface="Calibri"/>
                <a:cs typeface="Calibri"/>
              </a:rPr>
              <a:t>How could we return just the exponent rather than the base raised to the exponent?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b="1" i="0" dirty="0">
                <a:solidFill>
                  <a:srgbClr val="0000FF"/>
                </a:solidFill>
                <a:latin typeface="Courier New"/>
                <a:cs typeface="Courier New"/>
              </a:rPr>
              <a:t>l</a:t>
            </a:r>
            <a:r>
              <a:rPr lang="en-US" sz="4000" b="1" i="0" dirty="0" smtClean="0">
                <a:solidFill>
                  <a:srgbClr val="0000FF"/>
                </a:solidFill>
                <a:latin typeface="Courier New"/>
                <a:cs typeface="Courier New"/>
              </a:rPr>
              <a:t>east-power-</a:t>
            </a:r>
            <a:r>
              <a:rPr lang="en-US" sz="4000" b="1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geq</a:t>
            </a:r>
            <a:endParaRPr lang="en-US" sz="4000" b="1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pic>
        <p:nvPicPr>
          <p:cNvPr id="6" name="Picture 5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35</a:t>
            </a:fld>
            <a:endParaRPr lang="en-US" sz="14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56256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What do These Do? 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98925"/>
            <a:ext cx="83820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ourier New"/>
                <a:cs typeface="Courier New"/>
              </a:rPr>
              <a:t>(</a:t>
            </a:r>
            <a:r>
              <a:rPr lang="en-US" sz="2000" b="0" dirty="0">
                <a:latin typeface="Courier New"/>
                <a:cs typeface="Courier New"/>
              </a:rPr>
              <a:t>define </a:t>
            </a:r>
            <a:r>
              <a:rPr lang="en-US" sz="2000" b="0" dirty="0" smtClean="0">
                <a:latin typeface="Courier New"/>
                <a:cs typeface="Courier New"/>
              </a:rPr>
              <a:t>(mystery1 n</a:t>
            </a:r>
            <a:r>
              <a:rPr lang="en-US" sz="2000" b="0" dirty="0">
                <a:latin typeface="Courier New"/>
                <a:cs typeface="Courier New"/>
              </a:rPr>
              <a:t>) ; Assume </a:t>
            </a:r>
            <a:r>
              <a:rPr lang="en-US" sz="2000" b="0" dirty="0" smtClean="0">
                <a:latin typeface="Courier New"/>
                <a:cs typeface="Courier New"/>
              </a:rPr>
              <a:t>n </a:t>
            </a:r>
            <a:r>
              <a:rPr lang="en-US" sz="2000" b="0" dirty="0">
                <a:latin typeface="Courier New"/>
                <a:cs typeface="Courier New"/>
              </a:rPr>
              <a:t>&gt;= 0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(iterate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(ns) (cons (- (first ns) 1) ns))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(ns) (&lt;= (first ns) 0))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(ns) ns)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(list n)))</a:t>
            </a:r>
          </a:p>
          <a:p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(define </a:t>
            </a:r>
            <a:r>
              <a:rPr lang="en-US" sz="2000" b="0" dirty="0" smtClean="0">
                <a:latin typeface="Courier New"/>
                <a:cs typeface="Courier New"/>
              </a:rPr>
              <a:t>(mystery2 </a:t>
            </a:r>
            <a:r>
              <a:rPr lang="en-US" sz="2000" b="0" dirty="0">
                <a:latin typeface="Courier New"/>
                <a:cs typeface="Courier New"/>
              </a:rPr>
              <a:t>n) 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(iterate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(ns) (cons (quotient (first ns) 2) ns))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(ns) (&lt;= (first ns) 1))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(ns) (- (length ns) 1))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(list n)))</a:t>
            </a:r>
          </a:p>
        </p:txBody>
      </p:sp>
      <p:pic>
        <p:nvPicPr>
          <p:cNvPr id="6" name="Picture 5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36</a:t>
            </a:fld>
            <a:endParaRPr lang="en-US" sz="14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090452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Using </a:t>
            </a:r>
            <a:r>
              <a:rPr lang="en-US" sz="4000" i="0" dirty="0" smtClean="0">
                <a:solidFill>
                  <a:srgbClr val="0000FF"/>
                </a:solidFill>
                <a:latin typeface="Courier New"/>
                <a:cs typeface="Courier New"/>
              </a:rPr>
              <a:t>let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to introduce local names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ourier New"/>
                <a:cs typeface="Courier New"/>
              </a:rPr>
              <a:t>(define (fact-let n)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(iterate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</a:t>
            </a:r>
            <a:r>
              <a:rPr lang="en-US" sz="2000" b="0" dirty="0" err="1">
                <a:latin typeface="Courier New"/>
                <a:cs typeface="Courier New"/>
              </a:rPr>
              <a:t>num&amp;prod</a:t>
            </a:r>
            <a:r>
              <a:rPr lang="en-US" sz="2000" b="0" dirty="0">
                <a:latin typeface="Courier New"/>
                <a:cs typeface="Courier New"/>
              </a:rPr>
              <a:t>)</a:t>
            </a:r>
          </a:p>
          <a:p>
            <a:r>
              <a:rPr lang="en-US" sz="2000" b="0" dirty="0">
                <a:solidFill>
                  <a:srgbClr val="0000FF"/>
                </a:solidFill>
                <a:latin typeface="Courier New"/>
                <a:cs typeface="Courier New"/>
              </a:rPr>
              <a:t>             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(let ([</a:t>
            </a:r>
            <a:r>
              <a:rPr lang="en-US" sz="2000" dirty="0" err="1">
                <a:solidFill>
                  <a:srgbClr val="0000FF"/>
                </a:solidFill>
                <a:latin typeface="Courier New"/>
                <a:cs typeface="Courier New"/>
              </a:rPr>
              <a:t>num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 (first </a:t>
            </a:r>
            <a:r>
              <a:rPr lang="en-US" sz="2000" dirty="0" err="1">
                <a:solidFill>
                  <a:srgbClr val="0000FF"/>
                </a:solidFill>
                <a:latin typeface="Courier New"/>
                <a:cs typeface="Courier New"/>
              </a:rPr>
              <a:t>num&amp;prod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)]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                   [prod (second </a:t>
            </a:r>
            <a:r>
              <a:rPr lang="en-US" sz="2000" dirty="0" err="1">
                <a:solidFill>
                  <a:srgbClr val="0000FF"/>
                </a:solidFill>
                <a:latin typeface="Courier New"/>
                <a:cs typeface="Courier New"/>
              </a:rPr>
              <a:t>num&amp;prod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)])</a:t>
            </a:r>
          </a:p>
          <a:p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                (list (- </a:t>
            </a:r>
            <a:r>
              <a:rPr lang="en-US" sz="2000" dirty="0" err="1">
                <a:solidFill>
                  <a:srgbClr val="0000FF"/>
                </a:solidFill>
                <a:latin typeface="Courier New"/>
                <a:cs typeface="Courier New"/>
              </a:rPr>
              <a:t>num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 1) (* </a:t>
            </a:r>
            <a:r>
              <a:rPr lang="en-US" sz="2000" dirty="0" err="1">
                <a:solidFill>
                  <a:srgbClr val="0000FF"/>
                </a:solidFill>
                <a:latin typeface="Courier New"/>
                <a:cs typeface="Courier New"/>
              </a:rPr>
              <a:t>num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 prod))))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</a:t>
            </a:r>
            <a:r>
              <a:rPr lang="en-US" sz="2000" b="0" dirty="0" err="1">
                <a:latin typeface="Courier New"/>
                <a:cs typeface="Courier New"/>
              </a:rPr>
              <a:t>num&amp;prod</a:t>
            </a:r>
            <a:r>
              <a:rPr lang="en-US" sz="2000" b="0" dirty="0">
                <a:latin typeface="Courier New"/>
                <a:cs typeface="Courier New"/>
              </a:rPr>
              <a:t>) (&lt;= (first </a:t>
            </a:r>
            <a:r>
              <a:rPr lang="en-US" sz="2000" b="0" dirty="0" err="1">
                <a:latin typeface="Courier New"/>
                <a:cs typeface="Courier New"/>
              </a:rPr>
              <a:t>num&amp;prod</a:t>
            </a:r>
            <a:r>
              <a:rPr lang="en-US" sz="2000" b="0" dirty="0">
                <a:latin typeface="Courier New"/>
                <a:cs typeface="Courier New"/>
              </a:rPr>
              <a:t>) 0))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</a:t>
            </a:r>
            <a:r>
              <a:rPr lang="en-US" sz="2000" b="0" dirty="0" err="1">
                <a:latin typeface="Courier New"/>
                <a:cs typeface="Courier New"/>
              </a:rPr>
              <a:t>num&amp;prod</a:t>
            </a:r>
            <a:r>
              <a:rPr lang="en-US" sz="2000" b="0" dirty="0">
                <a:latin typeface="Courier New"/>
                <a:cs typeface="Courier New"/>
              </a:rPr>
              <a:t>) (second </a:t>
            </a:r>
            <a:r>
              <a:rPr lang="en-US" sz="2000" b="0" dirty="0" err="1">
                <a:latin typeface="Courier New"/>
                <a:cs typeface="Courier New"/>
              </a:rPr>
              <a:t>num&amp;prod</a:t>
            </a:r>
            <a:r>
              <a:rPr lang="en-US" sz="2000" b="0" dirty="0">
                <a:latin typeface="Courier New"/>
                <a:cs typeface="Courier New"/>
              </a:rPr>
              <a:t>))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(list n 1)))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37</a:t>
            </a:fld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18315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Using </a:t>
            </a:r>
            <a:r>
              <a:rPr lang="en-US" sz="4000" i="0" dirty="0" smtClean="0">
                <a:solidFill>
                  <a:srgbClr val="0000FF"/>
                </a:solidFill>
                <a:latin typeface="Courier New"/>
                <a:cs typeface="Courier New"/>
              </a:rPr>
              <a:t>match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to introduce local names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2000" b="0" dirty="0">
                <a:latin typeface="Courier New"/>
                <a:cs typeface="Courier New"/>
              </a:rPr>
              <a:t>(define (fact-match n)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(iterate (λ (num&amp;prod)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         </a:t>
            </a:r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(match num&amp;prod</a:t>
            </a:r>
          </a:p>
          <a:p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               [(list num prod)</a:t>
            </a:r>
          </a:p>
          <a:p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                (list (- num 1) (* num prod))])</a:t>
            </a:r>
            <a:r>
              <a:rPr lang="is-IS" sz="2000" b="0" dirty="0">
                <a:latin typeface="Courier New"/>
                <a:cs typeface="Courier New"/>
              </a:rPr>
              <a:t>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       (λ (num&amp;prod) </a:t>
            </a:r>
            <a:endParaRPr lang="is-IS" sz="2000" b="0" dirty="0" smtClean="0">
              <a:latin typeface="Courier New"/>
              <a:cs typeface="Courier New"/>
            </a:endParaRPr>
          </a:p>
          <a:p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          </a:t>
            </a:r>
            <a:r>
              <a:rPr lang="is-IS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match num&amp;prod </a:t>
            </a:r>
            <a:endParaRPr lang="is-IS" sz="2000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is-IS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             [</a:t>
            </a:r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(list num prod) (&lt;= num 0)])</a:t>
            </a:r>
            <a:r>
              <a:rPr lang="is-IS" sz="2000" b="0" dirty="0">
                <a:latin typeface="Courier New"/>
                <a:cs typeface="Courier New"/>
              </a:rPr>
              <a:t>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       (λ (num&amp;prod) </a:t>
            </a:r>
            <a:endParaRPr lang="is-IS" sz="2000" b="0" dirty="0" smtClean="0">
              <a:latin typeface="Courier New"/>
              <a:cs typeface="Courier New"/>
            </a:endParaRPr>
          </a:p>
          <a:p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           </a:t>
            </a:r>
            <a:r>
              <a:rPr lang="is-IS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match num&amp;prod </a:t>
            </a:r>
            <a:endParaRPr lang="is-IS" sz="2000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is-IS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              [</a:t>
            </a:r>
            <a:r>
              <a:rPr lang="is-IS" sz="2000" dirty="0">
                <a:solidFill>
                  <a:srgbClr val="0000FF"/>
                </a:solidFill>
                <a:latin typeface="Courier New"/>
                <a:cs typeface="Courier New"/>
              </a:rPr>
              <a:t>(list num prod) prod])</a:t>
            </a:r>
            <a:r>
              <a:rPr lang="is-IS" sz="2000" b="0" dirty="0">
                <a:latin typeface="Courier New"/>
                <a:cs typeface="Courier New"/>
              </a:rPr>
              <a:t>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       (list n 1)))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38</a:t>
            </a:fld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890516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5429072"/>
            <a:ext cx="8534400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b="0" dirty="0" smtClean="0">
                <a:latin typeface="Courier New"/>
                <a:cs typeface="Courier New"/>
              </a:rPr>
              <a:t>pply</a:t>
            </a:r>
            <a:r>
              <a:rPr lang="en-US" b="0" dirty="0" smtClean="0">
                <a:latin typeface="Calibri"/>
                <a:cs typeface="Calibri"/>
              </a:rPr>
              <a:t> takes (1) a function and (2) a single argument that is a </a:t>
            </a:r>
            <a:br>
              <a:rPr lang="en-US" b="0" dirty="0" smtClean="0">
                <a:latin typeface="Calibri"/>
                <a:cs typeface="Calibri"/>
              </a:rPr>
            </a:br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list of values </a:t>
            </a:r>
            <a:r>
              <a:rPr lang="en-US" b="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b="0" dirty="0" smtClean="0">
                <a:latin typeface="Calibri"/>
                <a:cs typeface="Calibri"/>
              </a:rPr>
              <a:t>and returns the result of applying the function </a:t>
            </a:r>
            <a:br>
              <a:rPr lang="en-US" b="0" dirty="0" smtClean="0">
                <a:latin typeface="Calibri"/>
                <a:cs typeface="Calibri"/>
              </a:rPr>
            </a:br>
            <a:r>
              <a:rPr lang="en-US" b="0" dirty="0" smtClean="0">
                <a:latin typeface="Calibri"/>
                <a:cs typeface="Calibri"/>
              </a:rPr>
              <a:t>to the values. </a:t>
            </a:r>
            <a:endParaRPr lang="da-DK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609600"/>
          </a:xfrm>
        </p:spPr>
        <p:txBody>
          <a:bodyPr/>
          <a:lstStyle/>
          <a:p>
            <a:pPr algn="ctr"/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Racket’s </a:t>
            </a:r>
            <a:r>
              <a:rPr lang="en-US" sz="3600" i="0" dirty="0" smtClean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endParaRPr lang="en-US" sz="36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044714"/>
            <a:ext cx="3124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ourier New"/>
                <a:cs typeface="Courier New"/>
              </a:rPr>
              <a:t>(define (</a:t>
            </a:r>
            <a:r>
              <a:rPr lang="en-US" sz="2000" b="0" dirty="0" err="1">
                <a:latin typeface="Courier New"/>
                <a:cs typeface="Courier New"/>
              </a:rPr>
              <a:t>avg</a:t>
            </a:r>
            <a:r>
              <a:rPr lang="en-US" sz="2000" b="0" dirty="0">
                <a:latin typeface="Courier New"/>
                <a:cs typeface="Courier New"/>
              </a:rPr>
              <a:t> a b)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(/ (+ a b) 2))</a:t>
            </a:r>
            <a:endParaRPr lang="da-DK" sz="2000" b="0" dirty="0"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035314"/>
            <a:ext cx="8305800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ourier New"/>
                <a:cs typeface="Courier New"/>
              </a:rPr>
              <a:t>&gt; (</a:t>
            </a:r>
            <a:r>
              <a:rPr lang="en-US" sz="2000" b="0" dirty="0" err="1">
                <a:latin typeface="Courier New"/>
                <a:cs typeface="Courier New"/>
              </a:rPr>
              <a:t>avg</a:t>
            </a:r>
            <a:r>
              <a:rPr lang="en-US" sz="2000" b="0" dirty="0">
                <a:latin typeface="Courier New"/>
                <a:cs typeface="Courier New"/>
              </a:rPr>
              <a:t> 6 10)</a:t>
            </a:r>
          </a:p>
          <a:p>
            <a:r>
              <a:rPr lang="en-US" sz="2000" b="0" dirty="0">
                <a:latin typeface="Courier New"/>
                <a:cs typeface="Courier New"/>
              </a:rPr>
              <a:t>8</a:t>
            </a:r>
          </a:p>
          <a:p>
            <a:endParaRPr lang="en-US" sz="2000" b="0" dirty="0" smtClean="0">
              <a:latin typeface="Courier New"/>
              <a:cs typeface="Courier New"/>
            </a:endParaRPr>
          </a:p>
          <a:p>
            <a:r>
              <a:rPr lang="en-US" sz="2000" b="0" dirty="0" smtClean="0">
                <a:latin typeface="Courier New"/>
                <a:cs typeface="Courier New"/>
              </a:rPr>
              <a:t>&gt; </a:t>
            </a:r>
            <a:r>
              <a:rPr lang="en-US" sz="2000" b="0" dirty="0">
                <a:latin typeface="Courier New"/>
                <a:cs typeface="Courier New"/>
              </a:rPr>
              <a:t>(apply </a:t>
            </a:r>
            <a:r>
              <a:rPr lang="en-US" sz="2000" b="0" dirty="0" err="1">
                <a:latin typeface="Courier New"/>
                <a:cs typeface="Courier New"/>
              </a:rPr>
              <a:t>avg</a:t>
            </a:r>
            <a:r>
              <a:rPr lang="en-US" sz="2000" b="0" dirty="0">
                <a:latin typeface="Courier New"/>
                <a:cs typeface="Courier New"/>
              </a:rPr>
              <a:t> '(6 10))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8</a:t>
            </a:r>
          </a:p>
          <a:p>
            <a:endParaRPr lang="en-US" sz="2000" b="0" dirty="0">
              <a:latin typeface="Courier New"/>
              <a:cs typeface="Courier New"/>
            </a:endParaRPr>
          </a:p>
          <a:p>
            <a:r>
              <a:rPr lang="ro-RO" sz="2000" b="0" dirty="0">
                <a:latin typeface="Courier New"/>
                <a:cs typeface="Courier New"/>
              </a:rPr>
              <a:t>&gt; ((λ (a b c) (+ (* a b) c)) 2 3 4)</a:t>
            </a:r>
          </a:p>
          <a:p>
            <a:r>
              <a:rPr lang="ro-RO" sz="2000" b="0" dirty="0" smtClean="0">
                <a:latin typeface="Courier New"/>
                <a:cs typeface="Courier New"/>
              </a:rPr>
              <a:t>10</a:t>
            </a:r>
            <a:endParaRPr lang="en-US" sz="2000" b="0" dirty="0">
              <a:latin typeface="Courier New"/>
              <a:cs typeface="Courier New"/>
            </a:endParaRPr>
          </a:p>
          <a:p>
            <a:pPr>
              <a:spcBef>
                <a:spcPts val="1200"/>
              </a:spcBef>
            </a:pPr>
            <a:r>
              <a:rPr lang="ro-RO" sz="2000" b="0" dirty="0">
                <a:latin typeface="Courier New"/>
                <a:cs typeface="Courier New"/>
              </a:rPr>
              <a:t>&gt; (apply (λ (a b c) (+ (* a b) c)) (list 2 3 4))</a:t>
            </a:r>
          </a:p>
          <a:p>
            <a:r>
              <a:rPr lang="ro-RO" sz="2000" b="0" dirty="0" smtClean="0">
                <a:latin typeface="Courier New"/>
                <a:cs typeface="Courier New"/>
              </a:rPr>
              <a:t>10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39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02184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152400" y="0"/>
            <a:ext cx="891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0000FF"/>
                </a:solidFill>
                <a:latin typeface="Calibri"/>
                <a:cs typeface="Calibri"/>
              </a:rPr>
              <a:t>An iterative approach to factorial </a:t>
            </a:r>
          </a:p>
        </p:txBody>
      </p:sp>
      <p:sp>
        <p:nvSpPr>
          <p:cNvPr id="23586" name="Text Box 9"/>
          <p:cNvSpPr txBox="1">
            <a:spLocks noChangeArrowheads="1"/>
          </p:cNvSpPr>
          <p:nvPr/>
        </p:nvSpPr>
        <p:spPr bwMode="auto">
          <a:xfrm>
            <a:off x="2667000" y="5257800"/>
            <a:ext cx="60198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indent="0">
              <a:spcBef>
                <a:spcPts val="600"/>
              </a:spcBef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alibri"/>
                <a:cs typeface="Calibri"/>
              </a:rPr>
              <a:t>Iteration Rules:</a:t>
            </a:r>
          </a:p>
          <a:p>
            <a:pPr marL="182880" indent="-18288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dirty="0" smtClean="0">
                <a:latin typeface="Calibri"/>
                <a:cs typeface="Calibri"/>
              </a:rPr>
              <a:t>next 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is previous 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minus 1. </a:t>
            </a:r>
          </a:p>
          <a:p>
            <a:pPr marL="182880" indent="-18288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dirty="0" smtClean="0">
                <a:latin typeface="Calibri"/>
                <a:cs typeface="Calibri"/>
              </a:rPr>
              <a:t>next </a:t>
            </a:r>
            <a:r>
              <a:rPr lang="en-US" sz="2000" dirty="0">
                <a:solidFill>
                  <a:srgbClr val="0000FF"/>
                </a:solidFill>
                <a:latin typeface="Courier New"/>
                <a:ea typeface="ＭＳ Ｐゴシック" charset="-128"/>
                <a:cs typeface="Courier New"/>
              </a:rPr>
              <a:t>prod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is previous 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times previous </a:t>
            </a:r>
            <a:r>
              <a:rPr lang="en-US" sz="2000" dirty="0">
                <a:solidFill>
                  <a:srgbClr val="0000FF"/>
                </a:solidFill>
                <a:latin typeface="Courier New"/>
                <a:ea typeface="ＭＳ Ｐゴシック" charset="-128"/>
                <a:cs typeface="Courier New"/>
              </a:rPr>
              <a:t>prod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667000" y="838200"/>
            <a:ext cx="61722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320" indent="-274320"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0000FF"/>
                </a:solidFill>
                <a:latin typeface="Calibri"/>
                <a:ea typeface="ＭＳ Ｐゴシック" charset="-128"/>
                <a:cs typeface="Calibri"/>
              </a:rPr>
              <a:t>State Variables:</a:t>
            </a:r>
          </a:p>
          <a:p>
            <a:pPr marL="91440" indent="-91440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b="1" dirty="0">
                <a:latin typeface="Courier New" pitchFamily="49" charset="0"/>
                <a:ea typeface="ＭＳ Ｐゴシック" charset="-128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1800" dirty="0" smtClean="0">
                <a:latin typeface="Calibri"/>
                <a:ea typeface="ＭＳ Ｐゴシック" charset="-128"/>
                <a:cs typeface="Calibri"/>
              </a:rPr>
              <a:t> 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is </a:t>
            </a: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the current number being processed.</a:t>
            </a:r>
          </a:p>
          <a:p>
            <a:pPr marL="91440" indent="-91440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b="1" dirty="0">
                <a:latin typeface="Courier New" pitchFamily="49" charset="0"/>
                <a:ea typeface="ＭＳ Ｐゴシック" charset="-128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  <a:ea typeface="ＭＳ Ｐゴシック" charset="-128"/>
                <a:cs typeface="Courier New"/>
              </a:rPr>
              <a:t>prod</a:t>
            </a:r>
            <a:r>
              <a:rPr lang="en-US" sz="1800" dirty="0" smtClean="0">
                <a:latin typeface="Calibri"/>
                <a:ea typeface="ＭＳ Ｐゴシック" charset="-128"/>
                <a:cs typeface="Calibri"/>
              </a:rPr>
              <a:t> </a:t>
            </a:r>
            <a:r>
              <a:rPr lang="en-US" sz="2000" dirty="0">
                <a:latin typeface="Calibri"/>
                <a:ea typeface="ＭＳ Ｐゴシック" charset="-128"/>
                <a:cs typeface="Calibri"/>
              </a:rPr>
              <a:t>is the product of all numbers already processed. </a:t>
            </a:r>
          </a:p>
        </p:txBody>
      </p:sp>
      <p:grpSp>
        <p:nvGrpSpPr>
          <p:cNvPr id="60422" name="Group 23591"/>
          <p:cNvGrpSpPr>
            <a:grpSpLocks/>
          </p:cNvGrpSpPr>
          <p:nvPr/>
        </p:nvGrpSpPr>
        <p:grpSpPr bwMode="auto">
          <a:xfrm>
            <a:off x="228600" y="838200"/>
            <a:ext cx="2209800" cy="5943600"/>
            <a:chOff x="228600" y="838200"/>
            <a:chExt cx="2209800" cy="5943600"/>
          </a:xfrm>
        </p:grpSpPr>
        <p:grpSp>
          <p:nvGrpSpPr>
            <p:cNvPr id="60427" name="Group 10"/>
            <p:cNvGrpSpPr>
              <a:grpSpLocks/>
            </p:cNvGrpSpPr>
            <p:nvPr/>
          </p:nvGrpSpPr>
          <p:grpSpPr bwMode="auto">
            <a:xfrm>
              <a:off x="938576" y="2114884"/>
              <a:ext cx="370320" cy="343624"/>
              <a:chOff x="1828800" y="4648200"/>
              <a:chExt cx="457200" cy="424241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828352" y="4647788"/>
                <a:ext cx="472345" cy="3390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60480" name="Oval 32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28" name="Straight Arrow Connector 12"/>
            <p:cNvCxnSpPr>
              <a:cxnSpLocks noChangeShapeType="1"/>
            </p:cNvCxnSpPr>
            <p:nvPr/>
          </p:nvCxnSpPr>
          <p:spPr bwMode="auto">
            <a:xfrm flipH="1">
              <a:off x="1127860" y="1878620"/>
              <a:ext cx="8533" cy="27128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29" name="Straight Arrow Connector 13"/>
            <p:cNvCxnSpPr>
              <a:cxnSpLocks noChangeShapeType="1"/>
            </p:cNvCxnSpPr>
            <p:nvPr/>
          </p:nvCxnSpPr>
          <p:spPr bwMode="auto">
            <a:xfrm>
              <a:off x="1127860" y="2458508"/>
              <a:ext cx="3468" cy="279340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30" name="Down Arrow 23"/>
            <p:cNvSpPr>
              <a:spLocks noChangeArrowheads="1"/>
            </p:cNvSpPr>
            <p:nvPr/>
          </p:nvSpPr>
          <p:spPr bwMode="auto">
            <a:xfrm>
              <a:off x="664257" y="1661688"/>
              <a:ext cx="179686" cy="5029200"/>
            </a:xfrm>
            <a:prstGeom prst="downArrow">
              <a:avLst>
                <a:gd name="adj1" fmla="val 50000"/>
                <a:gd name="adj2" fmla="val 50017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6200000" flipH="1">
              <a:off x="-81756" y="3937794"/>
              <a:ext cx="1020762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divide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768475" y="2160588"/>
              <a:ext cx="371475" cy="33813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*</a:t>
              </a:r>
            </a:p>
          </p:txBody>
        </p:sp>
        <p:sp>
          <p:nvSpPr>
            <p:cNvPr id="60433" name="Oval 60"/>
            <p:cNvSpPr>
              <a:spLocks noChangeArrowheads="1"/>
            </p:cNvSpPr>
            <p:nvPr/>
          </p:nvSpPr>
          <p:spPr bwMode="auto">
            <a:xfrm>
              <a:off x="1750536" y="2154984"/>
              <a:ext cx="308600" cy="308600"/>
            </a:xfrm>
            <a:prstGeom prst="ellips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34" name="Straight Arrow Connector 35"/>
            <p:cNvCxnSpPr>
              <a:cxnSpLocks noChangeShapeType="1"/>
            </p:cNvCxnSpPr>
            <p:nvPr/>
          </p:nvCxnSpPr>
          <p:spPr bwMode="auto">
            <a:xfrm>
              <a:off x="1136393" y="1878620"/>
              <a:ext cx="659336" cy="32155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Box 5"/>
            <p:cNvSpPr txBox="1"/>
            <p:nvPr/>
          </p:nvSpPr>
          <p:spPr>
            <a:xfrm>
              <a:off x="973138" y="1509713"/>
              <a:ext cx="325437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cxnSp>
          <p:nvCxnSpPr>
            <p:cNvPr id="60436" name="Straight Arrow Connector 64"/>
            <p:cNvCxnSpPr>
              <a:cxnSpLocks noChangeShapeType="1"/>
            </p:cNvCxnSpPr>
            <p:nvPr/>
          </p:nvCxnSpPr>
          <p:spPr bwMode="auto">
            <a:xfrm flipH="1">
              <a:off x="1904836" y="1891632"/>
              <a:ext cx="646" cy="263352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7" name="Straight Arrow Connector 65"/>
            <p:cNvCxnSpPr>
              <a:cxnSpLocks noChangeShapeType="1"/>
            </p:cNvCxnSpPr>
            <p:nvPr/>
          </p:nvCxnSpPr>
          <p:spPr bwMode="auto">
            <a:xfrm>
              <a:off x="1904836" y="2463584"/>
              <a:ext cx="14066" cy="27426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Box 66"/>
            <p:cNvSpPr txBox="1"/>
            <p:nvPr/>
          </p:nvSpPr>
          <p:spPr>
            <a:xfrm>
              <a:off x="1760538" y="1522413"/>
              <a:ext cx="28892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68375" y="2738438"/>
              <a:ext cx="3254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755775" y="2738438"/>
              <a:ext cx="3254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grpSp>
          <p:nvGrpSpPr>
            <p:cNvPr id="60441" name="Group 116"/>
            <p:cNvGrpSpPr>
              <a:grpSpLocks/>
            </p:cNvGrpSpPr>
            <p:nvPr/>
          </p:nvGrpSpPr>
          <p:grpSpPr bwMode="auto">
            <a:xfrm>
              <a:off x="920143" y="3351104"/>
              <a:ext cx="370320" cy="343624"/>
              <a:chOff x="1828800" y="4648200"/>
              <a:chExt cx="457200" cy="424241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1829549" y="4648335"/>
                <a:ext cx="456667" cy="337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60478" name="Oval 118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42" name="Straight Arrow Connector 119"/>
            <p:cNvCxnSpPr>
              <a:cxnSpLocks noChangeShapeType="1"/>
            </p:cNvCxnSpPr>
            <p:nvPr/>
          </p:nvCxnSpPr>
          <p:spPr bwMode="auto">
            <a:xfrm flipH="1">
              <a:off x="1109427" y="3114840"/>
              <a:ext cx="8534" cy="27128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3" name="Straight Arrow Connector 120"/>
            <p:cNvCxnSpPr>
              <a:cxnSpLocks noChangeShapeType="1"/>
            </p:cNvCxnSpPr>
            <p:nvPr/>
          </p:nvCxnSpPr>
          <p:spPr bwMode="auto">
            <a:xfrm>
              <a:off x="1109427" y="3694728"/>
              <a:ext cx="3468" cy="279340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TextBox 121"/>
            <p:cNvSpPr txBox="1"/>
            <p:nvPr/>
          </p:nvSpPr>
          <p:spPr>
            <a:xfrm>
              <a:off x="1751013" y="3395663"/>
              <a:ext cx="369887" cy="33972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*</a:t>
              </a:r>
            </a:p>
          </p:txBody>
        </p:sp>
        <p:sp>
          <p:nvSpPr>
            <p:cNvPr id="60445" name="Oval 122"/>
            <p:cNvSpPr>
              <a:spLocks noChangeArrowheads="1"/>
            </p:cNvSpPr>
            <p:nvPr/>
          </p:nvSpPr>
          <p:spPr bwMode="auto">
            <a:xfrm>
              <a:off x="1732103" y="3391204"/>
              <a:ext cx="308600" cy="308600"/>
            </a:xfrm>
            <a:prstGeom prst="ellips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46" name="Straight Arrow Connector 123"/>
            <p:cNvCxnSpPr>
              <a:cxnSpLocks noChangeShapeType="1"/>
            </p:cNvCxnSpPr>
            <p:nvPr/>
          </p:nvCxnSpPr>
          <p:spPr bwMode="auto">
            <a:xfrm>
              <a:off x="1117960" y="3114840"/>
              <a:ext cx="659336" cy="32155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7" name="Straight Arrow Connector 124"/>
            <p:cNvCxnSpPr>
              <a:cxnSpLocks noChangeShapeType="1"/>
            </p:cNvCxnSpPr>
            <p:nvPr/>
          </p:nvCxnSpPr>
          <p:spPr bwMode="auto">
            <a:xfrm flipH="1">
              <a:off x="1886403" y="3127852"/>
              <a:ext cx="646" cy="263352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8" name="Straight Arrow Connector 125"/>
            <p:cNvCxnSpPr>
              <a:cxnSpLocks noChangeShapeType="1"/>
            </p:cNvCxnSpPr>
            <p:nvPr/>
          </p:nvCxnSpPr>
          <p:spPr bwMode="auto">
            <a:xfrm>
              <a:off x="1886403" y="3699804"/>
              <a:ext cx="12554" cy="27426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" name="TextBox 126"/>
            <p:cNvSpPr txBox="1"/>
            <p:nvPr/>
          </p:nvSpPr>
          <p:spPr>
            <a:xfrm>
              <a:off x="949325" y="3973513"/>
              <a:ext cx="32702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84338" y="3973513"/>
              <a:ext cx="42862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12</a:t>
              </a:r>
            </a:p>
          </p:txBody>
        </p:sp>
        <p:grpSp>
          <p:nvGrpSpPr>
            <p:cNvPr id="60451" name="Group 128"/>
            <p:cNvGrpSpPr>
              <a:grpSpLocks/>
            </p:cNvGrpSpPr>
            <p:nvPr/>
          </p:nvGrpSpPr>
          <p:grpSpPr bwMode="auto">
            <a:xfrm>
              <a:off x="938576" y="4570304"/>
              <a:ext cx="370320" cy="343624"/>
              <a:chOff x="1828800" y="4648200"/>
              <a:chExt cx="457200" cy="424241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1828352" y="4648335"/>
                <a:ext cx="472345" cy="337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60476" name="Oval 130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52" name="Straight Arrow Connector 131"/>
            <p:cNvCxnSpPr>
              <a:cxnSpLocks noChangeShapeType="1"/>
            </p:cNvCxnSpPr>
            <p:nvPr/>
          </p:nvCxnSpPr>
          <p:spPr bwMode="auto">
            <a:xfrm flipH="1">
              <a:off x="1127860" y="4334040"/>
              <a:ext cx="8534" cy="27128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3" name="Straight Arrow Connector 132"/>
            <p:cNvCxnSpPr>
              <a:cxnSpLocks noChangeShapeType="1"/>
            </p:cNvCxnSpPr>
            <p:nvPr/>
          </p:nvCxnSpPr>
          <p:spPr bwMode="auto">
            <a:xfrm flipH="1">
              <a:off x="1126211" y="4913928"/>
              <a:ext cx="1649" cy="279340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TextBox 133"/>
            <p:cNvSpPr txBox="1"/>
            <p:nvPr/>
          </p:nvSpPr>
          <p:spPr>
            <a:xfrm>
              <a:off x="1768475" y="4614863"/>
              <a:ext cx="371475" cy="33972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*</a:t>
              </a:r>
            </a:p>
          </p:txBody>
        </p:sp>
        <p:sp>
          <p:nvSpPr>
            <p:cNvPr id="60455" name="Oval 134"/>
            <p:cNvSpPr>
              <a:spLocks noChangeArrowheads="1"/>
            </p:cNvSpPr>
            <p:nvPr/>
          </p:nvSpPr>
          <p:spPr bwMode="auto">
            <a:xfrm>
              <a:off x="1750536" y="4610404"/>
              <a:ext cx="308600" cy="308600"/>
            </a:xfrm>
            <a:prstGeom prst="ellips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56" name="Straight Arrow Connector 135"/>
            <p:cNvCxnSpPr>
              <a:cxnSpLocks noChangeShapeType="1"/>
            </p:cNvCxnSpPr>
            <p:nvPr/>
          </p:nvCxnSpPr>
          <p:spPr bwMode="auto">
            <a:xfrm>
              <a:off x="1136393" y="4334040"/>
              <a:ext cx="659336" cy="32155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7" name="Straight Arrow Connector 136"/>
            <p:cNvCxnSpPr>
              <a:cxnSpLocks noChangeShapeType="1"/>
            </p:cNvCxnSpPr>
            <p:nvPr/>
          </p:nvCxnSpPr>
          <p:spPr bwMode="auto">
            <a:xfrm flipH="1">
              <a:off x="1904836" y="4347052"/>
              <a:ext cx="646" cy="263352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58" name="Straight Arrow Connector 137"/>
            <p:cNvCxnSpPr>
              <a:cxnSpLocks noChangeShapeType="1"/>
            </p:cNvCxnSpPr>
            <p:nvPr/>
          </p:nvCxnSpPr>
          <p:spPr bwMode="auto">
            <a:xfrm>
              <a:off x="1904836" y="4919004"/>
              <a:ext cx="4302" cy="274264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TextBox 138"/>
            <p:cNvSpPr txBox="1"/>
            <p:nvPr/>
          </p:nvSpPr>
          <p:spPr>
            <a:xfrm>
              <a:off x="982663" y="5192713"/>
              <a:ext cx="287337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676400" y="5192713"/>
              <a:ext cx="46672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24</a:t>
              </a:r>
            </a:p>
          </p:txBody>
        </p:sp>
        <p:grpSp>
          <p:nvGrpSpPr>
            <p:cNvPr id="60461" name="Group 140"/>
            <p:cNvGrpSpPr>
              <a:grpSpLocks/>
            </p:cNvGrpSpPr>
            <p:nvPr/>
          </p:nvGrpSpPr>
          <p:grpSpPr bwMode="auto">
            <a:xfrm>
              <a:off x="938576" y="5789504"/>
              <a:ext cx="370320" cy="343624"/>
              <a:chOff x="1828800" y="4648200"/>
              <a:chExt cx="457200" cy="424241"/>
            </a:xfrm>
          </p:grpSpPr>
          <p:sp>
            <p:nvSpPr>
              <p:cNvPr id="142" name="TextBox 141"/>
              <p:cNvSpPr txBox="1"/>
              <p:nvPr/>
            </p:nvSpPr>
            <p:spPr>
              <a:xfrm>
                <a:off x="1828352" y="4648335"/>
                <a:ext cx="472345" cy="337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8000"/>
                    </a:solidFill>
                    <a:latin typeface="+mj-lt"/>
                    <a:ea typeface="ＭＳ Ｐゴシック" charset="0"/>
                    <a:cs typeface="ＭＳ Ｐゴシック" charset="0"/>
                  </a:rPr>
                  <a:t>-1</a:t>
                </a:r>
              </a:p>
            </p:txBody>
          </p:sp>
          <p:sp>
            <p:nvSpPr>
              <p:cNvPr id="60474" name="Oval 142"/>
              <p:cNvSpPr>
                <a:spLocks noChangeArrowheads="1"/>
              </p:cNvSpPr>
              <p:nvPr/>
            </p:nvSpPr>
            <p:spPr bwMode="auto">
              <a:xfrm>
                <a:off x="1871992" y="4691440"/>
                <a:ext cx="381000" cy="381001"/>
              </a:xfrm>
              <a:prstGeom prst="ellips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62" name="Straight Arrow Connector 143"/>
            <p:cNvCxnSpPr>
              <a:cxnSpLocks noChangeShapeType="1"/>
            </p:cNvCxnSpPr>
            <p:nvPr/>
          </p:nvCxnSpPr>
          <p:spPr bwMode="auto">
            <a:xfrm flipH="1">
              <a:off x="1127860" y="5553240"/>
              <a:ext cx="8534" cy="27128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3" name="Straight Arrow Connector 144"/>
            <p:cNvCxnSpPr>
              <a:cxnSpLocks noChangeShapeType="1"/>
            </p:cNvCxnSpPr>
            <p:nvPr/>
          </p:nvCxnSpPr>
          <p:spPr bwMode="auto">
            <a:xfrm>
              <a:off x="1127860" y="6133128"/>
              <a:ext cx="3468" cy="279340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TextBox 145"/>
            <p:cNvSpPr txBox="1"/>
            <p:nvPr/>
          </p:nvSpPr>
          <p:spPr>
            <a:xfrm>
              <a:off x="1768475" y="5834063"/>
              <a:ext cx="371475" cy="33972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*</a:t>
              </a:r>
            </a:p>
          </p:txBody>
        </p:sp>
        <p:sp>
          <p:nvSpPr>
            <p:cNvPr id="60465" name="Oval 146"/>
            <p:cNvSpPr>
              <a:spLocks noChangeArrowheads="1"/>
            </p:cNvSpPr>
            <p:nvPr/>
          </p:nvSpPr>
          <p:spPr bwMode="auto">
            <a:xfrm>
              <a:off x="1750536" y="5829604"/>
              <a:ext cx="308600" cy="308600"/>
            </a:xfrm>
            <a:prstGeom prst="ellips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66" name="Straight Arrow Connector 147"/>
            <p:cNvCxnSpPr>
              <a:cxnSpLocks noChangeShapeType="1"/>
            </p:cNvCxnSpPr>
            <p:nvPr/>
          </p:nvCxnSpPr>
          <p:spPr bwMode="auto">
            <a:xfrm>
              <a:off x="1136393" y="5553240"/>
              <a:ext cx="659336" cy="321557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7" name="Straight Arrow Connector 148"/>
            <p:cNvCxnSpPr>
              <a:cxnSpLocks noChangeShapeType="1"/>
            </p:cNvCxnSpPr>
            <p:nvPr/>
          </p:nvCxnSpPr>
          <p:spPr bwMode="auto">
            <a:xfrm flipH="1">
              <a:off x="1904836" y="5566252"/>
              <a:ext cx="646" cy="263352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8" name="Straight Arrow Connector 149"/>
            <p:cNvCxnSpPr>
              <a:cxnSpLocks noChangeShapeType="1"/>
            </p:cNvCxnSpPr>
            <p:nvPr/>
          </p:nvCxnSpPr>
          <p:spPr bwMode="auto">
            <a:xfrm>
              <a:off x="1904836" y="6138204"/>
              <a:ext cx="10529" cy="262596"/>
            </a:xfrm>
            <a:prstGeom prst="straightConnector1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968375" y="6411913"/>
              <a:ext cx="325438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682750" y="6400800"/>
              <a:ext cx="465138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008000"/>
                  </a:solidFill>
                  <a:latin typeface="+mj-lt"/>
                  <a:ea typeface="ＭＳ Ｐゴシック" charset="0"/>
                  <a:cs typeface="ＭＳ Ｐゴシック" charset="0"/>
                </a:rPr>
                <a:t>24</a:t>
              </a:r>
            </a:p>
          </p:txBody>
        </p:sp>
        <p:sp>
          <p:nvSpPr>
            <p:cNvPr id="23568" name="TextBox 23567"/>
            <p:cNvSpPr txBox="1"/>
            <p:nvPr/>
          </p:nvSpPr>
          <p:spPr>
            <a:xfrm>
              <a:off x="457200" y="838200"/>
              <a:ext cx="1920875" cy="7080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j-lt"/>
                  <a:ea typeface="ＭＳ Ｐゴシック" charset="0"/>
                  <a:cs typeface="ＭＳ Ｐゴシック" charset="0"/>
                </a:rPr>
                <a:t>Idea: </a:t>
              </a:r>
              <a:r>
                <a:rPr lang="en-US" sz="2000" dirty="0">
                  <a:latin typeface="+mj-lt"/>
                  <a:ea typeface="ＭＳ Ｐゴシック" charset="0"/>
                  <a:cs typeface="ＭＳ Ｐゴシック" charset="0"/>
                </a:rPr>
                <a:t>multiply</a:t>
              </a:r>
              <a:br>
                <a:rPr lang="en-US" sz="2000" dirty="0">
                  <a:latin typeface="+mj-lt"/>
                  <a:ea typeface="ＭＳ Ｐゴシック" charset="0"/>
                  <a:cs typeface="ＭＳ Ｐゴシック" charset="0"/>
                </a:rPr>
              </a:br>
              <a:r>
                <a:rPr lang="en-US" sz="2000" dirty="0">
                  <a:latin typeface="+mj-lt"/>
                  <a:ea typeface="ＭＳ Ｐゴシック" charset="0"/>
                  <a:cs typeface="ＭＳ Ｐゴシック" charset="0"/>
                </a:rPr>
                <a:t>on way down </a:t>
              </a:r>
            </a:p>
          </p:txBody>
        </p:sp>
        <p:sp>
          <p:nvSpPr>
            <p:cNvPr id="60472" name="Rectangle 23587"/>
            <p:cNvSpPr>
              <a:spLocks noChangeArrowheads="1"/>
            </p:cNvSpPr>
            <p:nvPr/>
          </p:nvSpPr>
          <p:spPr bwMode="auto">
            <a:xfrm>
              <a:off x="228600" y="838200"/>
              <a:ext cx="2209800" cy="59436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93" name="Group 23592"/>
          <p:cNvGrpSpPr>
            <a:grpSpLocks/>
          </p:cNvGrpSpPr>
          <p:nvPr/>
        </p:nvGrpSpPr>
        <p:grpSpPr bwMode="auto">
          <a:xfrm>
            <a:off x="2667000" y="2133600"/>
            <a:ext cx="4267200" cy="2895600"/>
            <a:chOff x="2667000" y="2133600"/>
            <a:chExt cx="4267200" cy="2895600"/>
          </a:xfrm>
        </p:grpSpPr>
        <p:graphicFrame>
          <p:nvGraphicFramePr>
            <p:cNvPr id="9" name="Group 1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0900119"/>
                </p:ext>
              </p:extLst>
            </p:nvPr>
          </p:nvGraphicFramePr>
          <p:xfrm>
            <a:off x="3276600" y="2712804"/>
            <a:ext cx="3276600" cy="2042076"/>
          </p:xfrm>
          <a:graphic>
            <a:graphicData uri="http://schemas.openxmlformats.org/drawingml/2006/table">
              <a:tbl>
                <a:tblPr/>
                <a:tblGrid>
                  <a:gridCol w="685800"/>
                  <a:gridCol w="1316567"/>
                  <a:gridCol w="1274233"/>
                </a:tblGrid>
                <a:tr h="3352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step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lang="en-US" sz="1800" b="1" dirty="0" err="1" smtClean="0">
                            <a:solidFill>
                              <a:srgbClr val="0000FF"/>
                            </a:solidFill>
                            <a:latin typeface="Courier New"/>
                            <a:ea typeface="ＭＳ Ｐゴシック" charset="-128"/>
                            <a:cs typeface="Courier New"/>
                          </a:rPr>
                          <a:t>num</a:t>
                        </a:r>
                        <a:endPara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</a:endParaRP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lang="en-US" sz="1800" b="1" dirty="0" smtClean="0">
                            <a:solidFill>
                              <a:srgbClr val="0000FF"/>
                            </a:solidFill>
                            <a:latin typeface="Courier New"/>
                            <a:ea typeface="ＭＳ Ｐゴシック" charset="-128"/>
                            <a:cs typeface="Courier New"/>
                          </a:rPr>
                          <a:t>prod</a:t>
                        </a:r>
                        <a:endPara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</a:endParaRP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352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1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1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352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2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3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352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3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2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12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352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4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1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24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352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5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0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j-lt"/>
                          </a:rPr>
                          <a:t>24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sp>
          <p:nvSpPr>
            <p:cNvPr id="23589" name="TextBox 23588"/>
            <p:cNvSpPr txBox="1"/>
            <p:nvPr/>
          </p:nvSpPr>
          <p:spPr>
            <a:xfrm>
              <a:off x="2672352" y="2154073"/>
              <a:ext cx="1826617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alibri"/>
                  <a:ea typeface="ＭＳ Ｐゴシック" charset="0"/>
                  <a:cs typeface="Calibri"/>
                </a:rPr>
                <a:t>Iteration Table: </a:t>
              </a:r>
            </a:p>
          </p:txBody>
        </p:sp>
        <p:sp>
          <p:nvSpPr>
            <p:cNvPr id="60426" name="Rectangle 23589"/>
            <p:cNvSpPr>
              <a:spLocks noChangeArrowheads="1"/>
            </p:cNvSpPr>
            <p:nvPr/>
          </p:nvSpPr>
          <p:spPr bwMode="auto">
            <a:xfrm>
              <a:off x="2667000" y="2133600"/>
              <a:ext cx="4267200" cy="2895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</a:t>
            </a:fld>
            <a:endParaRPr lang="en-US" sz="1400" dirty="0"/>
          </a:p>
        </p:txBody>
      </p:sp>
      <p:sp>
        <p:nvSpPr>
          <p:cNvPr id="69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7035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609600"/>
          </a:xfrm>
        </p:spPr>
        <p:txBody>
          <a:bodyPr/>
          <a:lstStyle/>
          <a:p>
            <a:pPr algn="ctr"/>
            <a:r>
              <a:rPr lang="en-US" b="1" i="0" dirty="0" smtClean="0">
                <a:solidFill>
                  <a:srgbClr val="0000FF"/>
                </a:solidFill>
                <a:latin typeface="Courier New"/>
                <a:cs typeface="Courier New"/>
              </a:rPr>
              <a:t>iterate-apply: </a:t>
            </a:r>
            <a:r>
              <a:rPr lang="en-US" i="0" dirty="0" smtClean="0">
                <a:solidFill>
                  <a:srgbClr val="0000FF"/>
                </a:solidFill>
                <a:latin typeface="Calibri"/>
                <a:cs typeface="Calibri"/>
              </a:rPr>
              <a:t>a </a:t>
            </a:r>
            <a:r>
              <a:rPr lang="en-US" i="0" dirty="0">
                <a:solidFill>
                  <a:srgbClr val="0000FF"/>
                </a:solidFill>
                <a:latin typeface="Calibri"/>
                <a:cs typeface="Calibri"/>
              </a:rPr>
              <a:t>kinder, gentler </a:t>
            </a:r>
            <a:r>
              <a:rPr lang="en-US" i="0" dirty="0" smtClean="0">
                <a:solidFill>
                  <a:srgbClr val="0000FF"/>
                </a:solidFill>
                <a:latin typeface="Courier New"/>
                <a:cs typeface="Courier New"/>
              </a:rPr>
              <a:t>iterate</a:t>
            </a:r>
            <a:r>
              <a:rPr lang="en-US" b="1" i="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endParaRPr lang="en-US" b="1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3820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ourier New"/>
                <a:cs typeface="Courier New"/>
              </a:rPr>
              <a:t>(define (iterate-apply next done? finalize state)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(if (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2000" b="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done? state)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(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2000" b="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finalize state)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(iterate-apply next done? finalize </a:t>
            </a:r>
            <a:endParaRPr lang="en-US" sz="2000" b="0" dirty="0" smtClean="0">
              <a:latin typeface="Courier New"/>
              <a:cs typeface="Courier New"/>
            </a:endParaRPr>
          </a:p>
          <a:p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          (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2000" b="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next state))))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788384"/>
            <a:ext cx="57912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2000" b="0" dirty="0">
                <a:latin typeface="Courier New"/>
                <a:cs typeface="Courier New"/>
              </a:rPr>
              <a:t>(define (fact-iterate-apply n)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(iterate-apply </a:t>
            </a:r>
            <a:endParaRPr lang="is-IS" sz="2000" b="0" dirty="0" smtClean="0">
              <a:latin typeface="Courier New"/>
              <a:cs typeface="Courier New"/>
            </a:endParaRPr>
          </a:p>
          <a:p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  (</a:t>
            </a:r>
            <a:r>
              <a:rPr lang="is-IS" sz="2000" b="0" dirty="0">
                <a:latin typeface="Courier New"/>
                <a:cs typeface="Courier New"/>
              </a:rPr>
              <a:t>λ (num prod) </a:t>
            </a:r>
            <a:endParaRPr lang="is-IS" sz="2000" b="0" dirty="0" smtClean="0">
              <a:latin typeface="Courier New"/>
              <a:cs typeface="Courier New"/>
            </a:endParaRPr>
          </a:p>
          <a:p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  </a:t>
            </a:r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(</a:t>
            </a:r>
            <a:r>
              <a:rPr lang="is-IS" sz="2000" b="0" dirty="0">
                <a:latin typeface="Courier New"/>
                <a:cs typeface="Courier New"/>
              </a:rPr>
              <a:t>list (- num 1) (* num prod)))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λ (num prod) (&lt;= num 0))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λ (num prod) prod)</a:t>
            </a:r>
          </a:p>
          <a:p>
            <a:r>
              <a:rPr lang="is-IS" sz="2000" b="0" dirty="0">
                <a:latin typeface="Courier New"/>
                <a:cs typeface="Courier New"/>
              </a:rPr>
              <a:t>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list n 1)))</a:t>
            </a:r>
            <a:endParaRPr lang="en-US" sz="2000" b="0" dirty="0">
              <a:latin typeface="Courier New"/>
              <a:cs typeface="Courier New"/>
            </a:endParaRPr>
          </a:p>
        </p:txBody>
      </p:sp>
      <p:graphicFrame>
        <p:nvGraphicFramePr>
          <p:cNvPr id="7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438541"/>
              </p:ext>
            </p:extLst>
          </p:nvPr>
        </p:nvGraphicFramePr>
        <p:xfrm>
          <a:off x="5715000" y="4236804"/>
          <a:ext cx="3276600" cy="2011596"/>
        </p:xfrm>
        <a:graphic>
          <a:graphicData uri="http://schemas.openxmlformats.org/drawingml/2006/table">
            <a:tbl>
              <a:tblPr/>
              <a:tblGrid>
                <a:gridCol w="685800"/>
                <a:gridCol w="1316567"/>
                <a:gridCol w="1274233"/>
              </a:tblGrid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step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charset="0"/>
                        </a:rPr>
                        <a:t>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charset="0"/>
                        </a:rPr>
                        <a:t>prod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40</a:t>
            </a:fld>
            <a:endParaRPr lang="en-US" sz="1400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66150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8382000" cy="609600"/>
          </a:xfrm>
        </p:spPr>
        <p:txBody>
          <a:bodyPr/>
          <a:lstStyle/>
          <a:p>
            <a:pPr algn="ctr"/>
            <a:r>
              <a:rPr lang="en-US" sz="4000" i="0" dirty="0">
                <a:solidFill>
                  <a:srgbClr val="3366FF"/>
                </a:solidFill>
                <a:latin typeface="Courier New"/>
                <a:cs typeface="Courier New"/>
              </a:rPr>
              <a:t>iterate-</a:t>
            </a:r>
            <a:r>
              <a:rPr lang="en-US" sz="4000" i="0" dirty="0" smtClean="0">
                <a:solidFill>
                  <a:srgbClr val="3366FF"/>
                </a:solidFill>
                <a:latin typeface="Courier New"/>
                <a:cs typeface="Courier New"/>
              </a:rPr>
              <a:t>apply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: fib and </a:t>
            </a:r>
            <a:r>
              <a:rPr lang="en-US" sz="4000" i="0" dirty="0" err="1" smtClean="0">
                <a:solidFill>
                  <a:srgbClr val="0000FF"/>
                </a:solidFill>
                <a:latin typeface="Calibri"/>
                <a:cs typeface="Calibri"/>
              </a:rPr>
              <a:t>gcd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88873"/>
            <a:ext cx="6781800" cy="2862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(define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(fib-iterate-apply n)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(iterate-apply 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(lambda (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fibi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fibi+1)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      ; next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(list (+ 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1) fibi+1 (+ 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fibi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fibi+1))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   (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lambda (</a:t>
            </a:r>
            <a:r>
              <a:rPr lang="en-US" sz="1800" dirty="0" err="1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fibi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fibi+1) 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(= </a:t>
            </a:r>
            <a:r>
              <a:rPr lang="en-US" sz="1800" dirty="0" err="1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 n)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done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?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endParaRPr lang="en-US" sz="18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lambda (</a:t>
            </a:r>
            <a:r>
              <a:rPr lang="en-US" sz="1800" dirty="0" err="1">
                <a:solidFill>
                  <a:schemeClr val="bg1"/>
                </a:solidFill>
                <a:latin typeface="Courier New"/>
                <a:cs typeface="Courier New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fibi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fibi+1) </a:t>
            </a:r>
            <a:r>
              <a:rPr lang="en-US" sz="18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fib_i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)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finalize</a:t>
            </a:r>
            <a:endParaRPr lang="en-US" sz="18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endParaRPr lang="en-US" sz="1800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(list 0 0 1)</a:t>
            </a:r>
            <a:r>
              <a:rPr lang="en-US" sz="18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init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state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</p:txBody>
      </p:sp>
      <p:graphicFrame>
        <p:nvGraphicFramePr>
          <p:cNvPr id="8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22945"/>
              </p:ext>
            </p:extLst>
          </p:nvPr>
        </p:nvGraphicFramePr>
        <p:xfrm>
          <a:off x="7086600" y="911829"/>
          <a:ext cx="1905000" cy="3050571"/>
        </p:xfrm>
        <a:graphic>
          <a:graphicData uri="http://schemas.openxmlformats.org/drawingml/2006/table">
            <a:tbl>
              <a:tblPr/>
              <a:tblGrid>
                <a:gridCol w="304800"/>
                <a:gridCol w="381000"/>
                <a:gridCol w="613064"/>
                <a:gridCol w="606136"/>
              </a:tblGrid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fibi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fibi+1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4113073"/>
            <a:ext cx="6858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(define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gcd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-iterate-apply a b)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(iterate-apply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(lambda (a b)                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next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(list b (remainder a b))          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   (lambda (a b) (= b 0)        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done? </a:t>
            </a:r>
            <a:endParaRPr lang="en-US" sz="1800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(lambda (a b) a)             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finalize  </a:t>
            </a:r>
            <a:endParaRPr lang="en-US" sz="18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r>
              <a:rPr lang="en-US" sz="1800" dirty="0" smtClean="0">
                <a:solidFill>
                  <a:schemeClr val="bg1"/>
                </a:solidFill>
                <a:latin typeface="Courier New"/>
                <a:cs typeface="Courier New"/>
              </a:rPr>
              <a:t> (list a b)))                 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en-US" sz="18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init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state</a:t>
            </a:r>
          </a:p>
          <a:p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cs typeface="Courier New"/>
              </a:rPr>
              <a:t> )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</p:txBody>
      </p:sp>
      <p:graphicFrame>
        <p:nvGraphicFramePr>
          <p:cNvPr id="9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83718"/>
              </p:ext>
            </p:extLst>
          </p:nvPr>
        </p:nvGraphicFramePr>
        <p:xfrm>
          <a:off x="7391400" y="4191000"/>
          <a:ext cx="1066800" cy="2135528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</a:tblGrid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5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54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its-your-tur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41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60854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" y="4572000"/>
            <a:ext cx="8915400" cy="175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(define (</a:t>
            </a:r>
            <a:r>
              <a:rPr lang="en-US" sz="1800" dirty="0" err="1">
                <a:latin typeface="Courier New"/>
                <a:cs typeface="Courier New"/>
              </a:rPr>
              <a:t>genlist</a:t>
            </a:r>
            <a:r>
              <a:rPr lang="en-US" sz="1800" dirty="0">
                <a:latin typeface="Courier New"/>
                <a:cs typeface="Courier New"/>
              </a:rPr>
              <a:t> next done? </a:t>
            </a:r>
            <a:r>
              <a:rPr lang="en-US" sz="1800" dirty="0" err="1">
                <a:latin typeface="Courier New"/>
                <a:cs typeface="Courier New"/>
              </a:rPr>
              <a:t>keepDoneValue</a:t>
            </a:r>
            <a:r>
              <a:rPr lang="en-US" sz="1800" dirty="0" smtClean="0">
                <a:latin typeface="Courier New"/>
                <a:cs typeface="Courier New"/>
              </a:rPr>
              <a:t>? seed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(if (done? seed)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if </a:t>
            </a:r>
            <a:r>
              <a:rPr lang="en-US" sz="1800" dirty="0" err="1">
                <a:latin typeface="Courier New"/>
                <a:cs typeface="Courier New"/>
              </a:rPr>
              <a:t>keepDoneValue</a:t>
            </a:r>
            <a:r>
              <a:rPr lang="en-US" sz="1800" dirty="0">
                <a:latin typeface="Courier New"/>
                <a:cs typeface="Courier New"/>
              </a:rPr>
              <a:t>? 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>
                <a:latin typeface="Courier New"/>
                <a:cs typeface="Courier New"/>
              </a:rPr>
              <a:t>list seed</a:t>
            </a:r>
            <a:r>
              <a:rPr lang="en-US" sz="1800" dirty="0" smtClean="0">
                <a:latin typeface="Courier New"/>
                <a:cs typeface="Courier New"/>
              </a:rPr>
              <a:t>) null</a:t>
            </a:r>
            <a:r>
              <a:rPr lang="en-US" sz="1800" dirty="0">
                <a:latin typeface="Courier New"/>
                <a:cs typeface="Courier New"/>
              </a:rPr>
              <a:t>)    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  (</a:t>
            </a:r>
            <a:r>
              <a:rPr lang="en-US" sz="1800" dirty="0">
                <a:latin typeface="Courier New"/>
                <a:cs typeface="Courier New"/>
              </a:rPr>
              <a:t>cons seed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       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 err="1" smtClean="0">
                <a:latin typeface="Courier New"/>
                <a:cs typeface="Courier New"/>
              </a:rPr>
              <a:t>genlist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next done? </a:t>
            </a:r>
            <a:r>
              <a:rPr lang="en-US" sz="1800" dirty="0" err="1">
                <a:latin typeface="Courier New"/>
                <a:cs typeface="Courier New"/>
              </a:rPr>
              <a:t>keepDoneValue</a:t>
            </a:r>
            <a:r>
              <a:rPr lang="en-US" sz="1800" dirty="0" smtClean="0">
                <a:latin typeface="Courier New"/>
                <a:cs typeface="Courier New"/>
              </a:rPr>
              <a:t>? (</a:t>
            </a:r>
            <a:r>
              <a:rPr lang="en-US" sz="1800" dirty="0">
                <a:latin typeface="Courier New"/>
                <a:cs typeface="Courier New"/>
              </a:rPr>
              <a:t>next seed))))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endParaRPr lang="en-US" sz="1800" dirty="0" smtClean="0">
              <a:latin typeface="Calibri"/>
              <a:cs typeface="Calibri"/>
            </a:endParaRPr>
          </a:p>
          <a:p>
            <a:endParaRPr lang="en-US" sz="2200" dirty="0" smtClean="0">
              <a:latin typeface="Calibri"/>
              <a:cs typeface="Calibri"/>
            </a:endParaRPr>
          </a:p>
          <a:p>
            <a:endParaRPr lang="en-US" sz="2200" dirty="0" smtClean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225" y="0"/>
            <a:ext cx="9144000" cy="8382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Creating lists with 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genlist</a:t>
            </a:r>
            <a:endParaRPr lang="en-US" sz="40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320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38200" y="320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20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819400" y="320040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143000" y="35052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56500" y="320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89900" y="3204865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8305800" y="3489325"/>
            <a:ext cx="546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8851900" y="3413125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096000" y="3476625"/>
            <a:ext cx="14605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4800" y="933510"/>
            <a:ext cx="53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V1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2291" y="2956089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⋯</a:t>
            </a:r>
            <a:endParaRPr lang="en-US" sz="60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838200" y="981135"/>
            <a:ext cx="1444625" cy="457200"/>
            <a:chOff x="1371600" y="1495425"/>
            <a:chExt cx="1444625" cy="457200"/>
          </a:xfrm>
        </p:grpSpPr>
        <p:grpSp>
          <p:nvGrpSpPr>
            <p:cNvPr id="41" name="Group 40"/>
            <p:cNvGrpSpPr/>
            <p:nvPr/>
          </p:nvGrpSpPr>
          <p:grpSpPr>
            <a:xfrm>
              <a:off x="1752600" y="1495425"/>
              <a:ext cx="685800" cy="457200"/>
              <a:chOff x="6477000" y="2811142"/>
              <a:chExt cx="1066800" cy="457200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6495056" y="2811142"/>
                <a:ext cx="6440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FF"/>
                    </a:solidFill>
                    <a:latin typeface="Calibri"/>
                    <a:cs typeface="Calibri"/>
                  </a:rPr>
                  <a:t>next</a:t>
                </a:r>
                <a:endParaRPr lang="en-US" sz="2000" b="0" dirty="0">
                  <a:solidFill>
                    <a:srgbClr val="FF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6477000" y="2811142"/>
                <a:ext cx="1066800" cy="4572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 bwMode="auto">
            <a:xfrm>
              <a:off x="1371600" y="172085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8F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2435225" y="1724025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8F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746375" y="977960"/>
            <a:ext cx="1444625" cy="457200"/>
            <a:chOff x="1371600" y="1495425"/>
            <a:chExt cx="1444625" cy="457200"/>
          </a:xfrm>
        </p:grpSpPr>
        <p:grpSp>
          <p:nvGrpSpPr>
            <p:cNvPr id="49" name="Group 48"/>
            <p:cNvGrpSpPr/>
            <p:nvPr/>
          </p:nvGrpSpPr>
          <p:grpSpPr>
            <a:xfrm>
              <a:off x="1752600" y="1495425"/>
              <a:ext cx="685800" cy="457200"/>
              <a:chOff x="6477000" y="2811142"/>
              <a:chExt cx="1066800" cy="45720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6495056" y="2811142"/>
                <a:ext cx="6440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FF"/>
                    </a:solidFill>
                    <a:latin typeface="Calibri"/>
                    <a:cs typeface="Calibri"/>
                  </a:rPr>
                  <a:t>next</a:t>
                </a:r>
                <a:endParaRPr lang="en-US" sz="2000" b="0" dirty="0">
                  <a:solidFill>
                    <a:srgbClr val="FF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6477000" y="2811142"/>
                <a:ext cx="1066800" cy="4572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 bwMode="auto">
            <a:xfrm>
              <a:off x="1371600" y="172085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8F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2435225" y="1724025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8F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4" name="TextBox 53"/>
          <p:cNvSpPr txBox="1"/>
          <p:nvPr/>
        </p:nvSpPr>
        <p:spPr>
          <a:xfrm>
            <a:off x="2288545" y="933510"/>
            <a:ext cx="53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V2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30675" y="67984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8FC"/>
                </a:solidFill>
              </a:rPr>
              <a:t>⋯</a:t>
            </a:r>
            <a:endParaRPr lang="en-US" sz="6000" dirty="0">
              <a:solidFill>
                <a:srgbClr val="FF08F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600" y="609600"/>
            <a:ext cx="67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8FC"/>
                </a:solidFill>
                <a:latin typeface="Calibri"/>
                <a:cs typeface="Calibri"/>
              </a:rPr>
              <a:t>seed</a:t>
            </a:r>
            <a:endParaRPr lang="en-US" sz="2000" b="0" dirty="0">
              <a:solidFill>
                <a:srgbClr val="FF08FC"/>
              </a:solidFill>
              <a:latin typeface="Calibri"/>
              <a:cs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82495" y="933510"/>
            <a:ext cx="121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Calibri"/>
                <a:cs typeface="Calibri"/>
              </a:rPr>
              <a:t>Vpenult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867400" y="1009710"/>
            <a:ext cx="1444625" cy="457200"/>
            <a:chOff x="1371600" y="1495425"/>
            <a:chExt cx="1444625" cy="457200"/>
          </a:xfrm>
        </p:grpSpPr>
        <p:grpSp>
          <p:nvGrpSpPr>
            <p:cNvPr id="59" name="Group 58"/>
            <p:cNvGrpSpPr/>
            <p:nvPr/>
          </p:nvGrpSpPr>
          <p:grpSpPr>
            <a:xfrm>
              <a:off x="1752600" y="1495425"/>
              <a:ext cx="685800" cy="457200"/>
              <a:chOff x="6477000" y="2811142"/>
              <a:chExt cx="1066800" cy="457200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6495056" y="2811142"/>
                <a:ext cx="6440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FF"/>
                    </a:solidFill>
                    <a:latin typeface="Calibri"/>
                    <a:cs typeface="Calibri"/>
                  </a:rPr>
                  <a:t>next</a:t>
                </a:r>
                <a:endParaRPr lang="en-US" sz="2000" b="0" dirty="0">
                  <a:solidFill>
                    <a:srgbClr val="FF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6477000" y="2811142"/>
                <a:ext cx="1066800" cy="457200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0" name="Straight Arrow Connector 59"/>
            <p:cNvCxnSpPr/>
            <p:nvPr/>
          </p:nvCxnSpPr>
          <p:spPr bwMode="auto">
            <a:xfrm>
              <a:off x="1371600" y="172085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8F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2435225" y="1724025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8F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4" name="TextBox 63"/>
          <p:cNvSpPr txBox="1"/>
          <p:nvPr/>
        </p:nvSpPr>
        <p:spPr>
          <a:xfrm>
            <a:off x="7321232" y="973495"/>
            <a:ext cx="1162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Calibri"/>
                <a:cs typeface="Calibri"/>
              </a:rPr>
              <a:t>Vdone</a:t>
            </a:r>
            <a:r>
              <a:rPr lang="en-US" i="1" dirty="0" smtClean="0">
                <a:latin typeface="Calibri"/>
                <a:cs typeface="Calibri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838200" y="1314510"/>
            <a:ext cx="334593" cy="3619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1371600" y="215271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8458200" y="236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Courier New"/>
                <a:cs typeface="Courier New"/>
              </a:rPr>
              <a:t>#t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sz="20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944203" y="1684943"/>
            <a:ext cx="884597" cy="457200"/>
            <a:chOff x="5003799" y="3581400"/>
            <a:chExt cx="489313" cy="457200"/>
          </a:xfrm>
        </p:grpSpPr>
        <p:sp>
          <p:nvSpPr>
            <p:cNvPr id="69" name="TextBox 68"/>
            <p:cNvSpPr txBox="1"/>
            <p:nvPr/>
          </p:nvSpPr>
          <p:spPr>
            <a:xfrm>
              <a:off x="5021363" y="3585403"/>
              <a:ext cx="4717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FF"/>
                  </a:solidFill>
                  <a:latin typeface="Calibri"/>
                  <a:cs typeface="Calibri"/>
                </a:rPr>
                <a:t>d</a:t>
              </a:r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one?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003799" y="35814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1127125" y="2454335"/>
            <a:ext cx="56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#f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>
            <a:off x="2743200" y="1314510"/>
            <a:ext cx="334593" cy="3619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276600" y="215271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9" name="Group 78"/>
          <p:cNvGrpSpPr/>
          <p:nvPr/>
        </p:nvGrpSpPr>
        <p:grpSpPr>
          <a:xfrm>
            <a:off x="2849203" y="1684943"/>
            <a:ext cx="884597" cy="457200"/>
            <a:chOff x="5003799" y="3581400"/>
            <a:chExt cx="489313" cy="457200"/>
          </a:xfrm>
        </p:grpSpPr>
        <p:sp>
          <p:nvSpPr>
            <p:cNvPr id="80" name="TextBox 79"/>
            <p:cNvSpPr txBox="1"/>
            <p:nvPr/>
          </p:nvSpPr>
          <p:spPr>
            <a:xfrm>
              <a:off x="5021363" y="3585403"/>
              <a:ext cx="4717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FF"/>
                  </a:solidFill>
                  <a:latin typeface="Calibri"/>
                  <a:cs typeface="Calibri"/>
                </a:rPr>
                <a:t>d</a:t>
              </a:r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one?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5003799" y="35814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3032125" y="2406710"/>
            <a:ext cx="56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#f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5867400" y="1314510"/>
            <a:ext cx="334593" cy="3619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6400800" y="215271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5973403" y="1684943"/>
            <a:ext cx="884597" cy="457200"/>
            <a:chOff x="5003799" y="3581400"/>
            <a:chExt cx="489313" cy="457200"/>
          </a:xfrm>
        </p:grpSpPr>
        <p:sp>
          <p:nvSpPr>
            <p:cNvPr id="86" name="TextBox 85"/>
            <p:cNvSpPr txBox="1"/>
            <p:nvPr/>
          </p:nvSpPr>
          <p:spPr>
            <a:xfrm>
              <a:off x="5021363" y="3585403"/>
              <a:ext cx="4717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FF"/>
                  </a:solidFill>
                  <a:latin typeface="Calibri"/>
                  <a:cs typeface="Calibri"/>
                </a:rPr>
                <a:t>d</a:t>
              </a:r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one?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5003799" y="35814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56325" y="2406710"/>
            <a:ext cx="56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Courier New"/>
                <a:cs typeface="Courier New"/>
              </a:rPr>
              <a:t>#f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endParaRPr lang="en-US" sz="20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8229600" y="1314510"/>
            <a:ext cx="334593" cy="3619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8763000" y="215271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8335603" y="1684943"/>
            <a:ext cx="884597" cy="457200"/>
            <a:chOff x="5003799" y="3581400"/>
            <a:chExt cx="489313" cy="457200"/>
          </a:xfrm>
        </p:grpSpPr>
        <p:sp>
          <p:nvSpPr>
            <p:cNvPr id="93" name="TextBox 92"/>
            <p:cNvSpPr txBox="1"/>
            <p:nvPr/>
          </p:nvSpPr>
          <p:spPr>
            <a:xfrm>
              <a:off x="5021363" y="3585403"/>
              <a:ext cx="4717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FF"/>
                  </a:solidFill>
                  <a:latin typeface="Calibri"/>
                  <a:cs typeface="Calibri"/>
                </a:rPr>
                <a:t>d</a:t>
              </a:r>
              <a:r>
                <a:rPr lang="en-US" sz="2000" b="0" dirty="0" smtClean="0">
                  <a:solidFill>
                    <a:srgbClr val="FF00FF"/>
                  </a:solidFill>
                  <a:latin typeface="Calibri"/>
                  <a:cs typeface="Calibri"/>
                </a:rPr>
                <a:t>one?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5003799" y="35814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97" name="Straight Arrow Connector 96"/>
          <p:cNvCxnSpPr>
            <a:endCxn id="25" idx="2"/>
          </p:cNvCxnSpPr>
          <p:nvPr/>
        </p:nvCxnSpPr>
        <p:spPr bwMode="auto">
          <a:xfrm flipV="1">
            <a:off x="565150" y="1395175"/>
            <a:ext cx="8677" cy="20338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flipV="1">
            <a:off x="2569423" y="1403350"/>
            <a:ext cx="8677" cy="20338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V="1">
            <a:off x="7848600" y="1447800"/>
            <a:ext cx="8677" cy="20338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5029200" y="319405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562600" y="3194050"/>
            <a:ext cx="533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3" name="Straight Arrow Connector 112"/>
          <p:cNvCxnSpPr/>
          <p:nvPr/>
        </p:nvCxnSpPr>
        <p:spPr bwMode="auto">
          <a:xfrm>
            <a:off x="4114800" y="349885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V="1">
            <a:off x="5296748" y="1397000"/>
            <a:ext cx="8677" cy="20338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6629400" y="3886200"/>
            <a:ext cx="21758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FF08FC"/>
                </a:solidFill>
                <a:latin typeface="Calibri"/>
                <a:cs typeface="Calibri"/>
              </a:rPr>
              <a:t>Keep </a:t>
            </a:r>
            <a:r>
              <a:rPr lang="en-US" sz="1600" b="0" dirty="0" err="1" smtClean="0">
                <a:solidFill>
                  <a:srgbClr val="FF08FC"/>
                </a:solidFill>
                <a:latin typeface="Calibri"/>
                <a:cs typeface="Calibri"/>
              </a:rPr>
              <a:t>Vdone</a:t>
            </a:r>
            <a:r>
              <a:rPr lang="en-US" sz="1600" b="0" dirty="0" smtClean="0">
                <a:solidFill>
                  <a:srgbClr val="FF08FC"/>
                </a:solidFill>
                <a:latin typeface="Calibri"/>
                <a:cs typeface="Calibri"/>
              </a:rPr>
              <a:t> only if </a:t>
            </a:r>
            <a:br>
              <a:rPr lang="en-US" sz="1600" b="0" dirty="0" smtClean="0">
                <a:solidFill>
                  <a:srgbClr val="FF08FC"/>
                </a:solidFill>
                <a:latin typeface="Calibri"/>
                <a:cs typeface="Calibri"/>
              </a:rPr>
            </a:br>
            <a:r>
              <a:rPr lang="en-US" sz="1600" b="0" dirty="0" err="1" smtClean="0">
                <a:solidFill>
                  <a:srgbClr val="FF08FC"/>
                </a:solidFill>
                <a:latin typeface="Calibri"/>
                <a:cs typeface="Calibri"/>
              </a:rPr>
              <a:t>keepDoneValue</a:t>
            </a:r>
            <a:r>
              <a:rPr lang="en-US" sz="1600" b="0" dirty="0" smtClean="0">
                <a:solidFill>
                  <a:srgbClr val="FF08FC"/>
                </a:solidFill>
                <a:latin typeface="Calibri"/>
                <a:cs typeface="Calibri"/>
              </a:rPr>
              <a:t>? Is true </a:t>
            </a:r>
            <a:endParaRPr lang="en-US" sz="1600" b="0" dirty="0">
              <a:solidFill>
                <a:srgbClr val="FF08FC"/>
              </a:solidFill>
              <a:latin typeface="Calibri"/>
              <a:cs typeface="Calibri"/>
            </a:endParaRPr>
          </a:p>
        </p:txBody>
      </p:sp>
      <p:sp>
        <p:nvSpPr>
          <p:cNvPr id="119" name="Left Brace 118"/>
          <p:cNvSpPr/>
          <p:nvPr/>
        </p:nvSpPr>
        <p:spPr bwMode="auto">
          <a:xfrm rot="16200000">
            <a:off x="7467600" y="2698751"/>
            <a:ext cx="381000" cy="2209800"/>
          </a:xfrm>
          <a:prstGeom prst="leftBrace">
            <a:avLst/>
          </a:prstGeom>
          <a:noFill/>
          <a:ln w="9525" cap="flat" cmpd="sng" algn="ctr">
            <a:solidFill>
              <a:srgbClr val="FF08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409293"/>
            <a:ext cx="640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libri"/>
                <a:cs typeface="Calibri"/>
              </a:rPr>
              <a:t>not</a:t>
            </a:r>
            <a:r>
              <a:rPr lang="en-US" sz="1800" b="0" dirty="0" smtClean="0">
                <a:solidFill>
                  <a:srgbClr val="0000FF"/>
                </a:solidFill>
                <a:latin typeface="Calibri"/>
                <a:cs typeface="Calibri"/>
              </a:rPr>
              <a:t> iterative as written, but </a:t>
            </a:r>
            <a:r>
              <a:rPr lang="en-US" sz="1800" b="0" dirty="0" smtClean="0">
                <a:solidFill>
                  <a:srgbClr val="0000FF"/>
                </a:solidFill>
                <a:latin typeface="Courier New"/>
                <a:cs typeface="Courier New"/>
              </a:rPr>
              <a:t>next</a:t>
            </a:r>
            <a:r>
              <a:rPr lang="en-US" sz="1800" b="0" dirty="0" smtClean="0">
                <a:solidFill>
                  <a:srgbClr val="0000FF"/>
                </a:solidFill>
                <a:latin typeface="Calibri"/>
                <a:cs typeface="Calibri"/>
              </a:rPr>
              <a:t> function gives iterative ``flavor’’</a:t>
            </a:r>
            <a:endParaRPr lang="en-US" sz="1800" b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88975" y="5943600"/>
            <a:ext cx="533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42</a:t>
            </a:fld>
            <a:endParaRPr lang="en-US" sz="1400" dirty="0"/>
          </a:p>
        </p:txBody>
      </p:sp>
      <p:sp>
        <p:nvSpPr>
          <p:cNvPr id="9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461821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Simple 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genlist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examples</a:t>
            </a:r>
            <a:endParaRPr lang="en-US" sz="40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387858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000" b="0" dirty="0">
                <a:latin typeface="Courier New"/>
                <a:cs typeface="Courier New"/>
              </a:rPr>
              <a:t>(genlist (λ (n) (- n 1)) </a:t>
            </a:r>
            <a:br>
              <a:rPr lang="is-IS" sz="2000" b="0" dirty="0">
                <a:latin typeface="Courier New"/>
                <a:cs typeface="Courier New"/>
              </a:rPr>
            </a:br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λ (n) (= n 0)</a:t>
            </a:r>
            <a:r>
              <a:rPr lang="is-IS" sz="2000" b="0" dirty="0" smtClean="0">
                <a:latin typeface="Courier New"/>
                <a:cs typeface="Courier New"/>
              </a:rPr>
              <a:t>)</a:t>
            </a:r>
            <a:br>
              <a:rPr lang="is-IS" sz="2000" b="0" dirty="0" smtClean="0">
                <a:latin typeface="Courier New"/>
                <a:cs typeface="Courier New"/>
              </a:rPr>
            </a:br>
            <a:r>
              <a:rPr lang="is-IS" sz="2000" b="0" dirty="0" smtClean="0">
                <a:latin typeface="Courier New"/>
                <a:cs typeface="Courier New"/>
              </a:rPr>
              <a:t>         #t </a:t>
            </a:r>
            <a:endParaRPr lang="is-IS" sz="2000" b="0" dirty="0">
              <a:latin typeface="Courier New"/>
              <a:cs typeface="Courier New"/>
            </a:endParaRPr>
          </a:p>
          <a:p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5)</a:t>
            </a:r>
            <a:endParaRPr lang="is-IS" sz="2000" b="0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2014" y="1447800"/>
            <a:ext cx="387858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000" b="0" dirty="0">
                <a:latin typeface="Courier New"/>
                <a:cs typeface="Courier New"/>
              </a:rPr>
              <a:t>(genlist (λ (n) (- n 1)) </a:t>
            </a:r>
            <a:br>
              <a:rPr lang="is-IS" sz="2000" b="0" dirty="0">
                <a:latin typeface="Courier New"/>
                <a:cs typeface="Courier New"/>
              </a:rPr>
            </a:br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λ (n) (= n 0)</a:t>
            </a:r>
            <a:r>
              <a:rPr lang="is-IS" sz="2000" b="0" dirty="0" smtClean="0">
                <a:latin typeface="Courier New"/>
                <a:cs typeface="Courier New"/>
              </a:rPr>
              <a:t>)</a:t>
            </a:r>
            <a:br>
              <a:rPr lang="is-IS" sz="2000" b="0" dirty="0" smtClean="0">
                <a:latin typeface="Courier New"/>
                <a:cs typeface="Courier New"/>
              </a:rPr>
            </a:br>
            <a:r>
              <a:rPr lang="is-IS" sz="2000" b="0" dirty="0" smtClean="0">
                <a:latin typeface="Courier New"/>
                <a:cs typeface="Courier New"/>
              </a:rPr>
              <a:t>         #f </a:t>
            </a:r>
            <a:endParaRPr lang="is-IS" sz="2000" b="0" dirty="0">
              <a:latin typeface="Courier New"/>
              <a:cs typeface="Courier New"/>
            </a:endParaRPr>
          </a:p>
          <a:p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5)</a:t>
            </a:r>
            <a:endParaRPr lang="is-IS" sz="2000" b="0" dirty="0"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858161"/>
            <a:ext cx="418641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000" b="0" dirty="0">
                <a:latin typeface="Courier New"/>
                <a:cs typeface="Courier New"/>
              </a:rPr>
              <a:t>(genlist (λ (n) (* n 2)) </a:t>
            </a:r>
            <a:br>
              <a:rPr lang="is-IS" sz="2000" b="0" dirty="0">
                <a:latin typeface="Courier New"/>
                <a:cs typeface="Courier New"/>
              </a:rPr>
            </a:br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λ (n) (&gt; n 100)</a:t>
            </a:r>
            <a:r>
              <a:rPr lang="is-IS" sz="2000" b="0" dirty="0" smtClean="0">
                <a:latin typeface="Courier New"/>
                <a:cs typeface="Courier New"/>
              </a:rPr>
              <a:t>)</a:t>
            </a:r>
          </a:p>
          <a:p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       #t </a:t>
            </a:r>
            <a:r>
              <a:rPr lang="is-IS" sz="2000" b="0" dirty="0">
                <a:latin typeface="Courier New"/>
                <a:cs typeface="Courier New"/>
              </a:rPr>
              <a:t/>
            </a:r>
            <a:br>
              <a:rPr lang="is-IS" sz="2000" b="0" dirty="0">
                <a:latin typeface="Courier New"/>
                <a:cs typeface="Courier New"/>
              </a:rPr>
            </a:br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1)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8987" y="3886200"/>
            <a:ext cx="418641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000" b="0" dirty="0">
                <a:latin typeface="Courier New"/>
                <a:cs typeface="Courier New"/>
              </a:rPr>
              <a:t>(genlist (λ (n) (* n 2)) </a:t>
            </a:r>
            <a:br>
              <a:rPr lang="is-IS" sz="2000" b="0" dirty="0">
                <a:latin typeface="Courier New"/>
                <a:cs typeface="Courier New"/>
              </a:rPr>
            </a:br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(</a:t>
            </a:r>
            <a:r>
              <a:rPr lang="is-IS" sz="2000" b="0" dirty="0">
                <a:latin typeface="Courier New"/>
                <a:cs typeface="Courier New"/>
              </a:rPr>
              <a:t>λ (n) (&gt; n 100)</a:t>
            </a:r>
            <a:r>
              <a:rPr lang="is-IS" sz="2000" b="0" dirty="0" smtClean="0">
                <a:latin typeface="Courier New"/>
                <a:cs typeface="Courier New"/>
              </a:rPr>
              <a:t>)</a:t>
            </a:r>
          </a:p>
          <a:p>
            <a:r>
              <a:rPr lang="is-IS" sz="2000" b="0" dirty="0">
                <a:latin typeface="Courier New"/>
                <a:cs typeface="Courier New"/>
              </a:rPr>
              <a:t> </a:t>
            </a:r>
            <a:r>
              <a:rPr lang="is-IS" sz="2000" b="0" dirty="0" smtClean="0">
                <a:latin typeface="Courier New"/>
                <a:cs typeface="Courier New"/>
              </a:rPr>
              <a:t>        #f </a:t>
            </a:r>
            <a:r>
              <a:rPr lang="is-IS" sz="2000" b="0" dirty="0">
                <a:latin typeface="Courier New"/>
                <a:cs typeface="Courier New"/>
              </a:rPr>
              <a:t/>
            </a:r>
            <a:br>
              <a:rPr lang="is-IS" sz="2000" b="0" dirty="0">
                <a:latin typeface="Courier New"/>
                <a:cs typeface="Courier New"/>
              </a:rPr>
            </a:br>
            <a:r>
              <a:rPr lang="is-IS" sz="2000" b="0" dirty="0">
                <a:latin typeface="Courier New"/>
                <a:cs typeface="Courier New"/>
              </a:rPr>
              <a:t>         </a:t>
            </a:r>
            <a:r>
              <a:rPr lang="is-IS" sz="2000" b="0" dirty="0" smtClean="0">
                <a:latin typeface="Courier New"/>
                <a:cs typeface="Courier New"/>
              </a:rPr>
              <a:t>1)</a:t>
            </a:r>
            <a:endParaRPr lang="en-US" sz="2000" b="0" dirty="0">
              <a:latin typeface="Courier New"/>
              <a:cs typeface="Courier New"/>
            </a:endParaRPr>
          </a:p>
        </p:txBody>
      </p:sp>
      <p:pic>
        <p:nvPicPr>
          <p:cNvPr id="12" name="Picture 11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838200"/>
            <a:ext cx="7186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What are the values of the following calls to </a:t>
            </a:r>
            <a:r>
              <a:rPr lang="en-US" b="0" dirty="0" err="1" smtClean="0">
                <a:latin typeface="Courier New"/>
                <a:cs typeface="Courier New"/>
              </a:rPr>
              <a:t>genlist</a:t>
            </a:r>
            <a:r>
              <a:rPr lang="en-US" b="0" dirty="0" smtClean="0">
                <a:latin typeface="Calibri"/>
                <a:cs typeface="Calibri"/>
              </a:rPr>
              <a:t>?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895600"/>
            <a:ext cx="277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'(5 4 3 2 1 0)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2895600"/>
            <a:ext cx="2401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'(5 4 3 2 1)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5329535"/>
            <a:ext cx="443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'(1 2 4 8 16 32 64 128)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5312107"/>
            <a:ext cx="3693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'(1 2 4 8 16 32 64)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43</a:t>
            </a:fld>
            <a:endParaRPr lang="en-US" sz="1400" dirty="0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79812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err="1">
                <a:solidFill>
                  <a:srgbClr val="0000FF"/>
                </a:solidFill>
                <a:latin typeface="Courier New"/>
                <a:cs typeface="Courier New"/>
              </a:rPr>
              <a:t>g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enlist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: my-range and halves 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429000"/>
            <a:ext cx="3733800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000" b="0" dirty="0" smtClean="0">
                <a:latin typeface="Courier New"/>
                <a:cs typeface="Courier New"/>
              </a:rPr>
              <a:t>(halves </a:t>
            </a:r>
            <a:r>
              <a:rPr lang="da-DK" sz="2000" i="1" dirty="0" err="1" smtClean="0">
                <a:latin typeface="Calibri"/>
                <a:cs typeface="Calibri"/>
              </a:rPr>
              <a:t>num</a:t>
            </a:r>
            <a:r>
              <a:rPr lang="da-DK" sz="2000" b="0" dirty="0" smtClean="0">
                <a:latin typeface="Courier New"/>
                <a:cs typeface="Courier New"/>
              </a:rPr>
              <a:t>) 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/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&gt; </a:t>
            </a:r>
            <a:r>
              <a:rPr lang="da-DK" sz="2000" b="0" dirty="0">
                <a:latin typeface="Courier New"/>
                <a:cs typeface="Courier New"/>
              </a:rPr>
              <a:t>(halves 64</a:t>
            </a:r>
            <a:r>
              <a:rPr lang="da-DK" sz="2000" b="0" dirty="0" smtClean="0">
                <a:latin typeface="Courier New"/>
                <a:cs typeface="Courier New"/>
              </a:rPr>
              <a:t>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'</a:t>
            </a:r>
            <a:r>
              <a:rPr lang="da-DK" sz="2000" b="0" dirty="0">
                <a:latin typeface="Courier New"/>
                <a:cs typeface="Courier New"/>
              </a:rPr>
              <a:t>(64 32 16 8 4 2 1</a:t>
            </a:r>
            <a:r>
              <a:rPr lang="da-DK" sz="2000" b="0" dirty="0" smtClean="0">
                <a:latin typeface="Courier New"/>
                <a:cs typeface="Courier New"/>
              </a:rPr>
              <a:t>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/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&gt; </a:t>
            </a:r>
            <a:r>
              <a:rPr lang="da-DK" sz="2000" b="0" dirty="0">
                <a:latin typeface="Courier New"/>
                <a:cs typeface="Courier New"/>
              </a:rPr>
              <a:t>(halves 42</a:t>
            </a:r>
            <a:r>
              <a:rPr lang="da-DK" sz="2000" b="0" dirty="0" smtClean="0">
                <a:latin typeface="Courier New"/>
                <a:cs typeface="Courier New"/>
              </a:rPr>
              <a:t>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'</a:t>
            </a:r>
            <a:r>
              <a:rPr lang="da-DK" sz="2000" b="0" dirty="0">
                <a:latin typeface="Courier New"/>
                <a:cs typeface="Courier New"/>
              </a:rPr>
              <a:t>(42 21 10 5 2 1</a:t>
            </a:r>
            <a:r>
              <a:rPr lang="da-DK" sz="2000" b="0" dirty="0" smtClean="0">
                <a:latin typeface="Courier New"/>
                <a:cs typeface="Courier New"/>
              </a:rPr>
              <a:t>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/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&gt; </a:t>
            </a:r>
            <a:r>
              <a:rPr lang="da-DK" sz="2000" b="0" dirty="0">
                <a:latin typeface="Courier New"/>
                <a:cs typeface="Courier New"/>
              </a:rPr>
              <a:t>(halves </a:t>
            </a:r>
            <a:r>
              <a:rPr lang="da-DK" sz="2000" b="0" dirty="0" smtClean="0">
                <a:latin typeface="Courier New"/>
                <a:cs typeface="Courier New"/>
              </a:rPr>
              <a:t>-63)</a:t>
            </a:r>
            <a:r>
              <a:rPr lang="da-DK" sz="2000" b="0" dirty="0">
                <a:latin typeface="Courier New"/>
                <a:cs typeface="Courier New"/>
              </a:rPr>
              <a:t/>
            </a:r>
            <a:br>
              <a:rPr lang="da-DK" sz="2000" b="0" dirty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'(-63 -31 -15 -7 -3 -1</a:t>
            </a:r>
            <a:r>
              <a:rPr lang="da-DK" sz="2000" b="0" dirty="0">
                <a:latin typeface="Courier New"/>
                <a:cs typeface="Courier New"/>
              </a:rPr>
              <a:t>)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990600"/>
            <a:ext cx="31242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000" b="0" dirty="0" smtClean="0">
                <a:latin typeface="Courier New"/>
                <a:cs typeface="Courier New"/>
              </a:rPr>
              <a:t>(</a:t>
            </a:r>
            <a:r>
              <a:rPr lang="da-DK" sz="2000" b="0" dirty="0" err="1" smtClean="0">
                <a:latin typeface="Courier New"/>
                <a:cs typeface="Courier New"/>
              </a:rPr>
              <a:t>my</a:t>
            </a:r>
            <a:r>
              <a:rPr lang="da-DK" sz="2000" b="0" dirty="0" smtClean="0">
                <a:latin typeface="Courier New"/>
                <a:cs typeface="Courier New"/>
              </a:rPr>
              <a:t>-range </a:t>
            </a:r>
            <a:r>
              <a:rPr lang="da-DK" sz="2000" i="1" dirty="0" smtClean="0">
                <a:latin typeface="Calibri"/>
                <a:cs typeface="Calibri"/>
              </a:rPr>
              <a:t>lo</a:t>
            </a:r>
            <a:r>
              <a:rPr lang="da-DK" sz="2000" b="0" dirty="0">
                <a:latin typeface="Courier New"/>
                <a:cs typeface="Courier New"/>
              </a:rPr>
              <a:t> </a:t>
            </a:r>
            <a:r>
              <a:rPr lang="da-DK" sz="2000" i="1" dirty="0" smtClean="0">
                <a:latin typeface="Calibri"/>
                <a:cs typeface="Calibri"/>
              </a:rPr>
              <a:t>hi</a:t>
            </a:r>
            <a:r>
              <a:rPr lang="da-DK" sz="2000" b="0" dirty="0" smtClean="0">
                <a:latin typeface="Courier New"/>
                <a:cs typeface="Courier New"/>
              </a:rPr>
              <a:t>)</a:t>
            </a:r>
            <a:endParaRPr lang="da-DK" sz="2000" b="0" dirty="0">
              <a:latin typeface="Courier New"/>
              <a:cs typeface="Courier New"/>
            </a:endParaRPr>
          </a:p>
          <a:p>
            <a:endParaRPr lang="da-DK" sz="2000" b="0" dirty="0">
              <a:latin typeface="Courier New"/>
              <a:cs typeface="Courier New"/>
            </a:endParaRPr>
          </a:p>
          <a:p>
            <a:r>
              <a:rPr lang="da-DK" sz="2000" b="0" dirty="0" smtClean="0">
                <a:latin typeface="Courier New"/>
                <a:cs typeface="Courier New"/>
              </a:rPr>
              <a:t>&gt; (</a:t>
            </a:r>
            <a:r>
              <a:rPr lang="da-DK" sz="2000" b="0" dirty="0" err="1">
                <a:latin typeface="Courier New"/>
                <a:cs typeface="Courier New"/>
              </a:rPr>
              <a:t>my</a:t>
            </a:r>
            <a:r>
              <a:rPr lang="da-DK" sz="2000" b="0" dirty="0">
                <a:latin typeface="Courier New"/>
                <a:cs typeface="Courier New"/>
              </a:rPr>
              <a:t>-range 10 </a:t>
            </a:r>
            <a:r>
              <a:rPr lang="da-DK" sz="2000" b="0" dirty="0" smtClean="0">
                <a:latin typeface="Courier New"/>
                <a:cs typeface="Courier New"/>
              </a:rPr>
              <a:t>15)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'</a:t>
            </a:r>
            <a:r>
              <a:rPr lang="da-DK" sz="2000" b="0" dirty="0">
                <a:latin typeface="Courier New"/>
                <a:cs typeface="Courier New"/>
              </a:rPr>
              <a:t>(10 11 12 13 </a:t>
            </a:r>
            <a:r>
              <a:rPr lang="da-DK" sz="2000" b="0" dirty="0" smtClean="0">
                <a:latin typeface="Courier New"/>
                <a:cs typeface="Courier New"/>
              </a:rPr>
              <a:t>14)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/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&gt; </a:t>
            </a:r>
            <a:r>
              <a:rPr lang="da-DK" sz="2000" b="0" dirty="0">
                <a:latin typeface="Courier New"/>
                <a:cs typeface="Courier New"/>
              </a:rPr>
              <a:t>(</a:t>
            </a:r>
            <a:r>
              <a:rPr lang="da-DK" sz="2000" b="0" dirty="0" err="1">
                <a:latin typeface="Courier New"/>
                <a:cs typeface="Courier New"/>
              </a:rPr>
              <a:t>my</a:t>
            </a:r>
            <a:r>
              <a:rPr lang="da-DK" sz="2000" b="0" dirty="0">
                <a:latin typeface="Courier New"/>
                <a:cs typeface="Courier New"/>
              </a:rPr>
              <a:t>-range 20 10</a:t>
            </a:r>
            <a:r>
              <a:rPr lang="da-DK" sz="2000" b="0" dirty="0" smtClean="0">
                <a:latin typeface="Courier New"/>
                <a:cs typeface="Courier New"/>
              </a:rPr>
              <a:t>)</a:t>
            </a:r>
            <a:br>
              <a:rPr lang="da-DK" sz="2000" b="0" dirty="0" smtClean="0">
                <a:latin typeface="Courier New"/>
                <a:cs typeface="Courier New"/>
              </a:rPr>
            </a:br>
            <a:r>
              <a:rPr lang="da-DK" sz="2000" b="0" dirty="0" smtClean="0">
                <a:latin typeface="Courier New"/>
                <a:cs typeface="Courier New"/>
              </a:rPr>
              <a:t>'</a:t>
            </a:r>
            <a:r>
              <a:rPr lang="da-DK" sz="2000" b="0" dirty="0">
                <a:latin typeface="Courier New"/>
                <a:cs typeface="Courier New"/>
              </a:rPr>
              <a:t>() </a:t>
            </a:r>
            <a:endParaRPr lang="da-DK" sz="2000" b="0" dirty="0" smtClean="0">
              <a:latin typeface="Courier New"/>
              <a:cs typeface="Courier New"/>
            </a:endParaRPr>
          </a:p>
        </p:txBody>
      </p:sp>
      <p:pic>
        <p:nvPicPr>
          <p:cNvPr id="10" name="Picture 9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990600"/>
            <a:ext cx="5105400" cy="22775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0" dirty="0">
                <a:latin typeface="Courier New"/>
                <a:cs typeface="Courier New"/>
              </a:rPr>
              <a:t>(define </a:t>
            </a:r>
            <a:r>
              <a:rPr lang="en-US" sz="1600" b="0" dirty="0" smtClean="0">
                <a:latin typeface="Courier New"/>
                <a:cs typeface="Courier New"/>
              </a:rPr>
              <a:t>(my-range-</a:t>
            </a:r>
            <a:r>
              <a:rPr lang="en-US" sz="1600" b="0" dirty="0" err="1" smtClean="0">
                <a:latin typeface="Courier New"/>
                <a:cs typeface="Courier New"/>
              </a:rPr>
              <a:t>genlist</a:t>
            </a:r>
            <a:r>
              <a:rPr lang="en-US" sz="1600" b="0" dirty="0" smtClean="0">
                <a:latin typeface="Courier New"/>
                <a:cs typeface="Courier New"/>
              </a:rPr>
              <a:t> lo hi)</a:t>
            </a:r>
            <a:endParaRPr lang="en-US" sz="1600" b="0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latin typeface="Courier New"/>
                <a:cs typeface="Courier New"/>
              </a:rPr>
              <a:t> </a:t>
            </a:r>
            <a:r>
              <a:rPr lang="en-US" sz="1600" b="0" dirty="0" smtClean="0">
                <a:latin typeface="Courier New"/>
                <a:cs typeface="Courier New"/>
              </a:rPr>
              <a:t> (</a:t>
            </a:r>
            <a:r>
              <a:rPr lang="en-US" sz="1600" b="0" dirty="0" err="1" smtClean="0">
                <a:latin typeface="Courier New"/>
                <a:cs typeface="Courier New"/>
              </a:rPr>
              <a:t>genlist</a:t>
            </a:r>
            <a:endParaRPr lang="en-US" sz="1600" b="0" dirty="0">
              <a:latin typeface="Courier New"/>
              <a:cs typeface="Courier New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latin typeface="Courier New"/>
                <a:cs typeface="Courier New"/>
              </a:rPr>
              <a:t>  </a:t>
            </a:r>
            <a:r>
              <a:rPr lang="en-US" sz="1600" b="0" dirty="0" smtClean="0">
                <a:latin typeface="Courier New"/>
                <a:cs typeface="Courier New"/>
              </a:rPr>
              <a:t> </a:t>
            </a:r>
            <a:r>
              <a:rPr lang="en-US" sz="1600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chemeClr val="bg1"/>
                </a:solidFill>
                <a:latin typeface="Courier New"/>
                <a:cs typeface="Courier New"/>
              </a:rPr>
              <a:t>(λ (n)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(+ n 1))            </a:t>
            </a:r>
            <a:r>
              <a:rPr lang="is-IS" sz="1600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sz="1600" b="0" dirty="0" smtClean="0">
                <a:latin typeface="Courier New"/>
                <a:cs typeface="Courier New"/>
              </a:rPr>
              <a:t>; next</a:t>
            </a:r>
          </a:p>
          <a:p>
            <a:pPr>
              <a:spcBef>
                <a:spcPts val="600"/>
              </a:spcBef>
            </a:pPr>
            <a:r>
              <a:rPr lang="is-IS" sz="1600" b="0" dirty="0" smtClean="0">
                <a:latin typeface="Courier New"/>
                <a:cs typeface="Courier New"/>
              </a:rPr>
              <a:t>   </a:t>
            </a:r>
            <a:r>
              <a:rPr lang="is-IS" sz="1600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sz="1600" dirty="0">
                <a:solidFill>
                  <a:schemeClr val="bg1"/>
                </a:solidFill>
                <a:latin typeface="Courier New"/>
                <a:cs typeface="Courier New"/>
              </a:rPr>
              <a:t>λ (n)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(&gt;= n hi))           </a:t>
            </a:r>
            <a:r>
              <a:rPr lang="is-IS" sz="1600" b="0" dirty="0" smtClean="0">
                <a:latin typeface="Courier New"/>
                <a:cs typeface="Courier New"/>
              </a:rPr>
              <a:t>; done?</a:t>
            </a:r>
          </a:p>
          <a:p>
            <a:pPr>
              <a:spcBef>
                <a:spcPts val="600"/>
              </a:spcBef>
            </a:pPr>
            <a:r>
              <a:rPr lang="is-IS" sz="1600" b="0" dirty="0" smtClean="0">
                <a:latin typeface="Courier New"/>
                <a:cs typeface="Courier New"/>
              </a:rPr>
              <a:t>   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#f</a:t>
            </a:r>
            <a:r>
              <a:rPr lang="is-IS" sz="1600" b="0" dirty="0" smtClean="0">
                <a:latin typeface="Courier New"/>
                <a:cs typeface="Courier New"/>
              </a:rPr>
              <a:t>                 ; keepDoneValue?</a:t>
            </a:r>
          </a:p>
          <a:p>
            <a:pPr>
              <a:spcBef>
                <a:spcPts val="600"/>
              </a:spcBef>
            </a:pPr>
            <a:r>
              <a:rPr lang="is-IS" sz="1600" b="0" dirty="0">
                <a:latin typeface="Courier New"/>
                <a:cs typeface="Courier New"/>
              </a:rPr>
              <a:t> </a:t>
            </a:r>
            <a:r>
              <a:rPr lang="is-IS" sz="1600" b="0" dirty="0" smtClean="0">
                <a:latin typeface="Courier New"/>
                <a:cs typeface="Courier New"/>
              </a:rPr>
              <a:t>  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lo</a:t>
            </a:r>
            <a:r>
              <a:rPr lang="is-IS" sz="1600" b="0" dirty="0" smtClean="0">
                <a:latin typeface="Courier New"/>
                <a:cs typeface="Courier New"/>
              </a:rPr>
              <a:t>                          ; seed</a:t>
            </a:r>
          </a:p>
          <a:p>
            <a:pPr>
              <a:spcBef>
                <a:spcPts val="600"/>
              </a:spcBef>
            </a:pPr>
            <a:r>
              <a:rPr lang="is-IS" sz="1600" b="0" dirty="0" smtClean="0">
                <a:latin typeface="Courier New"/>
                <a:cs typeface="Courier New"/>
              </a:rPr>
              <a:t>    ))</a:t>
            </a:r>
            <a:endParaRPr lang="en-US" sz="1600" b="0" dirty="0"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02588" y="3453422"/>
            <a:ext cx="4876800" cy="27392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b="0" dirty="0">
                <a:latin typeface="Courier New"/>
                <a:cs typeface="Courier New"/>
              </a:rPr>
              <a:t>(define </a:t>
            </a:r>
            <a:r>
              <a:rPr lang="en-US" sz="1600" b="0" dirty="0" smtClean="0">
                <a:latin typeface="Courier New"/>
                <a:cs typeface="Courier New"/>
              </a:rPr>
              <a:t>(halves </a:t>
            </a:r>
            <a:r>
              <a:rPr lang="en-US" sz="1600" b="0" dirty="0" err="1" smtClean="0">
                <a:latin typeface="Courier New"/>
                <a:cs typeface="Courier New"/>
              </a:rPr>
              <a:t>num</a:t>
            </a:r>
            <a:r>
              <a:rPr lang="en-US" sz="1600" b="0" dirty="0" smtClean="0">
                <a:latin typeface="Courier New"/>
                <a:cs typeface="Courier New"/>
              </a:rPr>
              <a:t>)</a:t>
            </a:r>
            <a:endParaRPr lang="en-US" sz="1600" b="0" dirty="0">
              <a:latin typeface="Courier New"/>
              <a:cs typeface="Courier New"/>
            </a:endParaRPr>
          </a:p>
          <a:p>
            <a:pPr>
              <a:spcBef>
                <a:spcPts val="1200"/>
              </a:spcBef>
            </a:pPr>
            <a:r>
              <a:rPr lang="en-US" sz="1600" b="0" dirty="0">
                <a:latin typeface="Courier New"/>
                <a:cs typeface="Courier New"/>
              </a:rPr>
              <a:t> </a:t>
            </a:r>
            <a:r>
              <a:rPr lang="en-US" sz="1600" b="0" dirty="0" smtClean="0">
                <a:latin typeface="Courier New"/>
                <a:cs typeface="Courier New"/>
              </a:rPr>
              <a:t> (</a:t>
            </a:r>
            <a:r>
              <a:rPr lang="en-US" sz="1600" b="0" dirty="0" err="1" smtClean="0">
                <a:latin typeface="Courier New"/>
                <a:cs typeface="Courier New"/>
              </a:rPr>
              <a:t>genlist</a:t>
            </a:r>
            <a:endParaRPr lang="en-US" sz="1600" b="0" dirty="0" smtClean="0">
              <a:latin typeface="Courier New"/>
              <a:cs typeface="Courier New"/>
            </a:endParaRPr>
          </a:p>
          <a:p>
            <a:pPr>
              <a:spcBef>
                <a:spcPts val="1200"/>
              </a:spcBef>
            </a:pPr>
            <a:r>
              <a:rPr lang="is-IS" sz="1600" b="0" dirty="0" smtClean="0">
                <a:latin typeface="Courier New"/>
                <a:cs typeface="Courier New"/>
              </a:rPr>
              <a:t>   </a:t>
            </a:r>
            <a:r>
              <a:rPr lang="is-IS" sz="1600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sz="1600" dirty="0">
                <a:solidFill>
                  <a:schemeClr val="bg1"/>
                </a:solidFill>
                <a:latin typeface="Courier New"/>
                <a:cs typeface="Courier New"/>
              </a:rPr>
              <a:t>λ (n)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(quotient n 2))     </a:t>
            </a:r>
            <a:r>
              <a:rPr lang="is-IS" sz="1600" b="0" dirty="0" smtClean="0">
                <a:latin typeface="Courier New"/>
                <a:cs typeface="Courier New"/>
              </a:rPr>
              <a:t>; next</a:t>
            </a:r>
          </a:p>
          <a:p>
            <a:pPr>
              <a:spcBef>
                <a:spcPts val="1200"/>
              </a:spcBef>
            </a:pPr>
            <a:r>
              <a:rPr lang="is-IS" sz="1600" b="0" dirty="0" smtClean="0">
                <a:latin typeface="Courier New"/>
                <a:cs typeface="Courier New"/>
              </a:rPr>
              <a:t>   </a:t>
            </a:r>
            <a:r>
              <a:rPr lang="is-IS" sz="1600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sz="1600" dirty="0">
                <a:solidFill>
                  <a:schemeClr val="bg1"/>
                </a:solidFill>
                <a:latin typeface="Courier New"/>
                <a:cs typeface="Courier New"/>
              </a:rPr>
              <a:t>λ (n)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(= n 0))            </a:t>
            </a:r>
            <a:r>
              <a:rPr lang="is-IS" sz="1600" b="0" dirty="0" smtClean="0">
                <a:latin typeface="Courier New"/>
                <a:cs typeface="Courier New"/>
              </a:rPr>
              <a:t>; done?</a:t>
            </a:r>
          </a:p>
          <a:p>
            <a:pPr>
              <a:spcBef>
                <a:spcPts val="1200"/>
              </a:spcBef>
            </a:pPr>
            <a:r>
              <a:rPr lang="is-IS" sz="1600" b="0" dirty="0">
                <a:latin typeface="Courier New"/>
                <a:cs typeface="Courier New"/>
              </a:rPr>
              <a:t> </a:t>
            </a:r>
            <a:r>
              <a:rPr lang="is-IS" sz="1600" b="0" dirty="0" smtClean="0">
                <a:latin typeface="Courier New"/>
                <a:cs typeface="Courier New"/>
              </a:rPr>
              <a:t>  </a:t>
            </a:r>
            <a:r>
              <a:rPr lang="is-IS" sz="1600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#f</a:t>
            </a:r>
            <a:r>
              <a:rPr lang="is-IS" sz="1600" b="0" dirty="0" smtClean="0">
                <a:latin typeface="Courier New"/>
                <a:cs typeface="Courier New"/>
              </a:rPr>
              <a:t>                ; keepDoneValue?</a:t>
            </a:r>
          </a:p>
          <a:p>
            <a:pPr>
              <a:spcBef>
                <a:spcPts val="1200"/>
              </a:spcBef>
            </a:pPr>
            <a:r>
              <a:rPr lang="is-IS" sz="1600" b="0" dirty="0">
                <a:latin typeface="Courier New"/>
                <a:cs typeface="Courier New"/>
              </a:rPr>
              <a:t> </a:t>
            </a:r>
            <a:r>
              <a:rPr lang="is-IS" sz="1600" b="0" dirty="0" smtClean="0">
                <a:latin typeface="Courier New"/>
                <a:cs typeface="Courier New"/>
              </a:rPr>
              <a:t>   </a:t>
            </a:r>
            <a:r>
              <a:rPr lang="is-I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num </a:t>
            </a:r>
            <a:r>
              <a:rPr lang="is-IS" sz="1600" b="0" dirty="0" smtClean="0">
                <a:latin typeface="Courier New"/>
                <a:cs typeface="Courier New"/>
              </a:rPr>
              <a:t>                       ; seed</a:t>
            </a:r>
          </a:p>
          <a:p>
            <a:pPr>
              <a:spcBef>
                <a:spcPts val="1200"/>
              </a:spcBef>
            </a:pPr>
            <a:r>
              <a:rPr lang="is-IS" sz="1600" b="0" dirty="0">
                <a:latin typeface="Courier New"/>
                <a:cs typeface="Courier New"/>
              </a:rPr>
              <a:t> </a:t>
            </a:r>
            <a:r>
              <a:rPr lang="is-IS" sz="1600" b="0" dirty="0" smtClean="0">
                <a:latin typeface="Courier New"/>
                <a:cs typeface="Courier New"/>
              </a:rPr>
              <a:t>   ))</a:t>
            </a:r>
            <a:endParaRPr lang="en-US" sz="1600" b="0" dirty="0">
              <a:latin typeface="Courier New"/>
              <a:cs typeface="Courier New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44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94509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Using </a:t>
            </a:r>
            <a:r>
              <a:rPr lang="en-US" sz="4000" i="0" dirty="0" err="1" smtClean="0">
                <a:solidFill>
                  <a:srgbClr val="0000FF"/>
                </a:solidFill>
                <a:latin typeface="Calibri"/>
                <a:cs typeface="Calibri"/>
              </a:rPr>
              <a:t>genlist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to generate iteration tables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838200"/>
            <a:ext cx="79248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0" dirty="0" smtClean="0">
                <a:latin typeface="Courier New"/>
                <a:cs typeface="Courier New"/>
              </a:rPr>
              <a:t>(</a:t>
            </a:r>
            <a:r>
              <a:rPr lang="de-DE" sz="2000" b="0" dirty="0" err="1">
                <a:latin typeface="Courier New"/>
                <a:cs typeface="Courier New"/>
              </a:rPr>
              <a:t>define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>
                <a:latin typeface="Courier New"/>
                <a:cs typeface="Courier New"/>
              </a:rPr>
              <a:t>fact-table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</a:t>
            </a:r>
            <a:r>
              <a:rPr lang="de-DE" sz="2000" b="0" dirty="0">
                <a:latin typeface="Courier New"/>
                <a:cs typeface="Courier New"/>
              </a:rPr>
              <a:t>)</a:t>
            </a:r>
          </a:p>
          <a:p>
            <a:r>
              <a:rPr lang="de-DE" sz="2000" b="0" dirty="0">
                <a:latin typeface="Courier New"/>
                <a:cs typeface="Courier New"/>
              </a:rPr>
              <a:t>  (</a:t>
            </a:r>
            <a:r>
              <a:rPr lang="de-DE" sz="2000" b="0" dirty="0" err="1">
                <a:latin typeface="Courier New"/>
                <a:cs typeface="Courier New"/>
              </a:rPr>
              <a:t>genlist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>
                <a:latin typeface="Courier New"/>
                <a:cs typeface="Courier New"/>
              </a:rPr>
              <a:t>λ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>
                <a:latin typeface="Courier New"/>
                <a:cs typeface="Courier New"/>
              </a:rPr>
              <a:t>num</a:t>
            </a:r>
            <a:r>
              <a:rPr lang="de-DE" sz="2000" b="0" dirty="0" err="1" smtClean="0">
                <a:latin typeface="Courier New"/>
                <a:cs typeface="Courier New"/>
              </a:rPr>
              <a:t>&amp;prod</a:t>
            </a:r>
            <a:r>
              <a:rPr lang="de-DE" sz="2000" b="0" dirty="0" smtClean="0">
                <a:latin typeface="Courier New"/>
                <a:cs typeface="Courier New"/>
              </a:rPr>
              <a:t>)</a:t>
            </a:r>
            <a:endParaRPr lang="de-DE" sz="2000" b="0" dirty="0">
              <a:latin typeface="Courier New"/>
              <a:cs typeface="Courier New"/>
            </a:endParaRPr>
          </a:p>
          <a:p>
            <a:r>
              <a:rPr lang="de-DE" sz="2000" b="0" dirty="0">
                <a:latin typeface="Courier New"/>
                <a:cs typeface="Courier New"/>
              </a:rPr>
              <a:t>             (</a:t>
            </a:r>
            <a:r>
              <a:rPr lang="de-DE" sz="2000" b="0" dirty="0" err="1">
                <a:latin typeface="Courier New"/>
                <a:cs typeface="Courier New"/>
              </a:rPr>
              <a:t>let</a:t>
            </a:r>
            <a:r>
              <a:rPr lang="de-DE" sz="2000" b="0" dirty="0">
                <a:latin typeface="Courier New"/>
                <a:cs typeface="Courier New"/>
              </a:rPr>
              <a:t> ((</a:t>
            </a:r>
            <a:r>
              <a:rPr lang="de-DE" sz="2000" b="0" dirty="0" err="1">
                <a:latin typeface="Courier New"/>
                <a:cs typeface="Courier New"/>
              </a:rPr>
              <a:t>num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>
                <a:latin typeface="Courier New"/>
                <a:cs typeface="Courier New"/>
              </a:rPr>
              <a:t>first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num&amp;ans</a:t>
            </a:r>
            <a:r>
              <a:rPr lang="de-DE" sz="2000" b="0" dirty="0">
                <a:latin typeface="Courier New"/>
                <a:cs typeface="Courier New"/>
              </a:rPr>
              <a:t>))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            </a:t>
            </a:r>
            <a:r>
              <a:rPr lang="de-DE" sz="2000" b="0" dirty="0" smtClean="0">
                <a:latin typeface="Courier New"/>
                <a:cs typeface="Courier New"/>
              </a:rPr>
              <a:t>(</a:t>
            </a:r>
            <a:r>
              <a:rPr lang="de-DE" sz="2000" b="0" dirty="0" err="1" smtClean="0">
                <a:latin typeface="Courier New"/>
                <a:cs typeface="Courier New"/>
              </a:rPr>
              <a:t>prod</a:t>
            </a:r>
            <a:r>
              <a:rPr lang="de-DE" sz="2000" b="0" dirty="0" smtClean="0">
                <a:latin typeface="Courier New"/>
                <a:cs typeface="Courier New"/>
              </a:rPr>
              <a:t> </a:t>
            </a:r>
            <a:r>
              <a:rPr lang="de-DE" sz="2000" b="0" dirty="0">
                <a:latin typeface="Courier New"/>
                <a:cs typeface="Courier New"/>
              </a:rPr>
              <a:t>(</a:t>
            </a:r>
            <a:r>
              <a:rPr lang="de-DE" sz="2000" b="0" dirty="0" err="1">
                <a:latin typeface="Courier New"/>
                <a:cs typeface="Courier New"/>
              </a:rPr>
              <a:t>second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num&amp;ans</a:t>
            </a:r>
            <a:r>
              <a:rPr lang="de-DE" sz="2000" b="0" dirty="0">
                <a:latin typeface="Courier New"/>
                <a:cs typeface="Courier New"/>
              </a:rPr>
              <a:t>)))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        (</a:t>
            </a:r>
            <a:r>
              <a:rPr lang="de-DE" sz="2000" b="0" dirty="0" err="1">
                <a:latin typeface="Courier New"/>
                <a:cs typeface="Courier New"/>
              </a:rPr>
              <a:t>list</a:t>
            </a:r>
            <a:r>
              <a:rPr lang="de-DE" sz="2000" b="0" dirty="0">
                <a:latin typeface="Courier New"/>
                <a:cs typeface="Courier New"/>
              </a:rPr>
              <a:t> (- </a:t>
            </a:r>
            <a:r>
              <a:rPr lang="de-DE" sz="2000" b="0" dirty="0" err="1">
                <a:latin typeface="Courier New"/>
                <a:cs typeface="Courier New"/>
              </a:rPr>
              <a:t>num</a:t>
            </a:r>
            <a:r>
              <a:rPr lang="de-DE" sz="2000" b="0" dirty="0">
                <a:latin typeface="Courier New"/>
                <a:cs typeface="Courier New"/>
              </a:rPr>
              <a:t> 1) (* </a:t>
            </a:r>
            <a:r>
              <a:rPr lang="de-DE" sz="2000" b="0" dirty="0" err="1">
                <a:latin typeface="Courier New"/>
                <a:cs typeface="Courier New"/>
              </a:rPr>
              <a:t>num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 smtClean="0">
                <a:latin typeface="Courier New"/>
                <a:cs typeface="Courier New"/>
              </a:rPr>
              <a:t>prod</a:t>
            </a:r>
            <a:r>
              <a:rPr lang="de-DE" sz="2000" b="0" dirty="0" smtClean="0">
                <a:latin typeface="Courier New"/>
                <a:cs typeface="Courier New"/>
              </a:rPr>
              <a:t>)</a:t>
            </a:r>
            <a:r>
              <a:rPr lang="de-DE" sz="2000" b="0" dirty="0">
                <a:latin typeface="Courier New"/>
                <a:cs typeface="Courier New"/>
              </a:rPr>
              <a:t>)))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    (</a:t>
            </a:r>
            <a:r>
              <a:rPr lang="de-DE" sz="2000" b="0" dirty="0" err="1">
                <a:latin typeface="Courier New"/>
                <a:cs typeface="Courier New"/>
              </a:rPr>
              <a:t>λ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>
                <a:latin typeface="Courier New"/>
                <a:cs typeface="Courier New"/>
              </a:rPr>
              <a:t>num</a:t>
            </a:r>
            <a:r>
              <a:rPr lang="de-DE" sz="2000" b="0" dirty="0" err="1" smtClean="0">
                <a:latin typeface="Courier New"/>
                <a:cs typeface="Courier New"/>
              </a:rPr>
              <a:t>&amp;prod</a:t>
            </a:r>
            <a:r>
              <a:rPr lang="de-DE" sz="2000" b="0" dirty="0" smtClean="0">
                <a:latin typeface="Courier New"/>
                <a:cs typeface="Courier New"/>
              </a:rPr>
              <a:t>) </a:t>
            </a:r>
            <a:r>
              <a:rPr lang="de-DE" sz="2000" b="0" dirty="0">
                <a:latin typeface="Courier New"/>
                <a:cs typeface="Courier New"/>
              </a:rPr>
              <a:t>(&lt;= (</a:t>
            </a:r>
            <a:r>
              <a:rPr lang="de-DE" sz="2000" b="0" dirty="0" err="1">
                <a:latin typeface="Courier New"/>
                <a:cs typeface="Courier New"/>
              </a:rPr>
              <a:t>first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num</a:t>
            </a:r>
            <a:r>
              <a:rPr lang="de-DE" sz="2000" b="0" dirty="0" err="1" smtClean="0">
                <a:latin typeface="Courier New"/>
                <a:cs typeface="Courier New"/>
              </a:rPr>
              <a:t>&amp;prod</a:t>
            </a:r>
            <a:r>
              <a:rPr lang="de-DE" sz="2000" b="0" dirty="0" smtClean="0">
                <a:latin typeface="Courier New"/>
                <a:cs typeface="Courier New"/>
              </a:rPr>
              <a:t>) </a:t>
            </a:r>
            <a:r>
              <a:rPr lang="de-DE" sz="2000" b="0" dirty="0">
                <a:latin typeface="Courier New"/>
                <a:cs typeface="Courier New"/>
              </a:rPr>
              <a:t>0))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    #t 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    (</a:t>
            </a:r>
            <a:r>
              <a:rPr lang="de-DE" sz="2000" b="0" dirty="0" err="1">
                <a:latin typeface="Courier New"/>
                <a:cs typeface="Courier New"/>
              </a:rPr>
              <a:t>list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</a:t>
            </a:r>
            <a:r>
              <a:rPr lang="de-DE" sz="2000" b="0" dirty="0">
                <a:latin typeface="Courier New"/>
                <a:cs typeface="Courier New"/>
              </a:rPr>
              <a:t> 1))</a:t>
            </a:r>
            <a:r>
              <a:rPr lang="de-DE" sz="2000" b="0" dirty="0" smtClean="0">
                <a:latin typeface="Courier New"/>
                <a:cs typeface="Courier New"/>
              </a:rPr>
              <a:t>)</a:t>
            </a:r>
            <a:endParaRPr lang="da-DK" sz="2000" b="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628382"/>
            <a:ext cx="5602415" cy="107721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is-IS" sz="1600" b="0" dirty="0">
                <a:latin typeface="Courier New"/>
                <a:cs typeface="Courier New"/>
              </a:rPr>
              <a:t>&gt; (fact-table 4)</a:t>
            </a:r>
          </a:p>
          <a:p>
            <a:r>
              <a:rPr lang="is-IS" sz="1600" b="0" dirty="0">
                <a:latin typeface="Courier New"/>
                <a:cs typeface="Courier New"/>
              </a:rPr>
              <a:t>'((4 1) (3 4) (2 12) (1 24) (0 24))</a:t>
            </a:r>
          </a:p>
          <a:p>
            <a:r>
              <a:rPr lang="is-IS" sz="1600" b="0" dirty="0">
                <a:latin typeface="Courier New"/>
                <a:cs typeface="Courier New"/>
              </a:rPr>
              <a:t>&gt; (fact-table 5)</a:t>
            </a:r>
          </a:p>
          <a:p>
            <a:r>
              <a:rPr lang="is-IS" sz="1600" b="0" dirty="0">
                <a:latin typeface="Courier New"/>
                <a:cs typeface="Courier New"/>
              </a:rPr>
              <a:t>'((5 1) (4 5) (3 20) (2 60) (1 120) (0 120)</a:t>
            </a:r>
            <a:r>
              <a:rPr lang="is-IS" sz="1600" b="0" dirty="0" smtClean="0">
                <a:latin typeface="Courier New"/>
                <a:cs typeface="Courier New"/>
              </a:rPr>
              <a:t>)</a:t>
            </a:r>
            <a:endParaRPr lang="is-IS" sz="1600" b="0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506212"/>
            <a:ext cx="2277887" cy="30469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is-IS" sz="1600" b="0" dirty="0" smtClean="0">
                <a:latin typeface="Courier New"/>
                <a:cs typeface="Courier New"/>
              </a:rPr>
              <a:t>&gt; </a:t>
            </a:r>
            <a:r>
              <a:rPr lang="is-IS" sz="1600" b="0" dirty="0">
                <a:latin typeface="Courier New"/>
                <a:cs typeface="Courier New"/>
              </a:rPr>
              <a:t>(fact-table 10)</a:t>
            </a:r>
          </a:p>
          <a:p>
            <a:r>
              <a:rPr lang="is-IS" sz="1600" b="0" dirty="0">
                <a:latin typeface="Courier New"/>
                <a:cs typeface="Courier New"/>
              </a:rPr>
              <a:t>'((10 1)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(9 10)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(8 90)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(7 720)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(6 5040)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(5 30240)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(4 151200)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(3 604800)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(2 1814400)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(1 3628800)</a:t>
            </a:r>
          </a:p>
          <a:p>
            <a:r>
              <a:rPr lang="is-IS" sz="1600" b="0" dirty="0">
                <a:latin typeface="Courier New"/>
                <a:cs typeface="Courier New"/>
              </a:rPr>
              <a:t>  (0 3628800)</a:t>
            </a:r>
            <a:r>
              <a:rPr lang="is-IS" sz="1600" b="0" dirty="0" smtClean="0">
                <a:latin typeface="Courier New"/>
                <a:cs typeface="Courier New"/>
              </a:rPr>
              <a:t>)</a:t>
            </a:r>
            <a:endParaRPr lang="en-US" sz="1600" b="0" dirty="0">
              <a:latin typeface="Courier New"/>
              <a:cs typeface="Courier New"/>
            </a:endParaRPr>
          </a:p>
        </p:txBody>
      </p:sp>
      <p:graphicFrame>
        <p:nvGraphicFramePr>
          <p:cNvPr id="11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080143"/>
              </p:ext>
            </p:extLst>
          </p:nvPr>
        </p:nvGraphicFramePr>
        <p:xfrm>
          <a:off x="1295400" y="3475020"/>
          <a:ext cx="3276600" cy="2011380"/>
        </p:xfrm>
        <a:graphic>
          <a:graphicData uri="http://schemas.openxmlformats.org/drawingml/2006/table">
            <a:tbl>
              <a:tblPr/>
              <a:tblGrid>
                <a:gridCol w="685800"/>
                <a:gridCol w="1316567"/>
                <a:gridCol w="1274233"/>
              </a:tblGrid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step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num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prod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T="45695" marB="4569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45</a:t>
            </a:fld>
            <a:endParaRPr lang="en-US" sz="1400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41096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6721"/>
            <a:ext cx="8382000" cy="609600"/>
          </a:xfrm>
        </p:spPr>
        <p:txBody>
          <a:bodyPr/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Your turn: sum-list iteration table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71670"/>
            <a:ext cx="88392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0" dirty="0" smtClean="0">
                <a:latin typeface="Courier New"/>
                <a:cs typeface="Courier New"/>
              </a:rPr>
              <a:t>(</a:t>
            </a:r>
            <a:r>
              <a:rPr lang="de-DE" sz="2000" b="0" dirty="0" err="1">
                <a:latin typeface="Courier New"/>
                <a:cs typeface="Courier New"/>
              </a:rPr>
              <a:t>define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smtClean="0">
                <a:latin typeface="Courier New"/>
                <a:cs typeface="Courier New"/>
              </a:rPr>
              <a:t>(</a:t>
            </a:r>
            <a:r>
              <a:rPr lang="de-DE" sz="2000" b="0" dirty="0" err="1" smtClean="0">
                <a:latin typeface="Courier New"/>
                <a:cs typeface="Courier New"/>
              </a:rPr>
              <a:t>sum</a:t>
            </a:r>
            <a:r>
              <a:rPr lang="de-DE" sz="2000" b="0" dirty="0" smtClean="0">
                <a:latin typeface="Courier New"/>
                <a:cs typeface="Courier New"/>
              </a:rPr>
              <a:t>-list-</a:t>
            </a:r>
            <a:r>
              <a:rPr lang="de-DE" sz="2000" b="0" dirty="0" err="1">
                <a:latin typeface="Courier New"/>
                <a:cs typeface="Courier New"/>
              </a:rPr>
              <a:t>table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 smtClean="0">
                <a:latin typeface="Courier New"/>
                <a:cs typeface="Courier New"/>
              </a:rPr>
              <a:t>ns</a:t>
            </a:r>
            <a:r>
              <a:rPr lang="de-DE" sz="2000" b="0" dirty="0" smtClean="0">
                <a:latin typeface="Courier New"/>
                <a:cs typeface="Courier New"/>
              </a:rPr>
              <a:t>)</a:t>
            </a:r>
            <a:endParaRPr lang="de-DE" sz="2000" b="0" dirty="0">
              <a:latin typeface="Courier New"/>
              <a:cs typeface="Courier New"/>
            </a:endParaRPr>
          </a:p>
          <a:p>
            <a:r>
              <a:rPr lang="de-DE" sz="2000" b="0" dirty="0">
                <a:latin typeface="Courier New"/>
                <a:cs typeface="Courier New"/>
              </a:rPr>
              <a:t>  (</a:t>
            </a:r>
            <a:r>
              <a:rPr lang="de-DE" sz="2000" b="0" dirty="0" err="1">
                <a:latin typeface="Courier New"/>
                <a:cs typeface="Courier New"/>
              </a:rPr>
              <a:t>genlist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endParaRPr lang="de-DE" sz="2000" b="0" dirty="0" smtClean="0">
              <a:latin typeface="Courier New"/>
              <a:cs typeface="Courier New"/>
            </a:endParaRPr>
          </a:p>
          <a:p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smtClean="0">
                <a:latin typeface="Courier New"/>
                <a:cs typeface="Courier New"/>
              </a:rPr>
              <a:t>  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de-DE" sz="2000" dirty="0" err="1">
                <a:solidFill>
                  <a:schemeClr val="bg1"/>
                </a:solidFill>
                <a:latin typeface="Courier New"/>
                <a:cs typeface="Courier New"/>
              </a:rPr>
              <a:t>λ</a:t>
            </a:r>
            <a:r>
              <a:rPr lang="de-DE" sz="20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nums&amp;sum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                                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de-DE" sz="20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next</a:t>
            </a:r>
            <a:endParaRPr lang="de-DE" sz="20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de-DE" sz="2000" dirty="0">
                <a:solidFill>
                  <a:srgbClr val="0000FF"/>
                </a:solidFill>
                <a:latin typeface="Courier New"/>
                <a:cs typeface="Courier New"/>
              </a:rPr>
              <a:t>    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let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{[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first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nums&amp;ans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)]   </a:t>
            </a:r>
            <a:endParaRPr lang="de-DE" sz="20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</a:t>
            </a:r>
            <a:r>
              <a:rPr lang="de-DE" sz="20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[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sum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second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nums&amp;ans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)]}</a:t>
            </a:r>
          </a:p>
          <a:p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      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list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rest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de-DE" sz="20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(+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sum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first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))))) </a:t>
            </a:r>
          </a:p>
          <a:p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   (</a:t>
            </a:r>
            <a:r>
              <a:rPr lang="de-DE" sz="2000" dirty="0" err="1">
                <a:solidFill>
                  <a:schemeClr val="bg1"/>
                </a:solidFill>
                <a:latin typeface="Courier New"/>
                <a:cs typeface="Courier New"/>
              </a:rPr>
              <a:t>λ</a:t>
            </a:r>
            <a:r>
              <a:rPr lang="de-DE" sz="2000" dirty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nums&amp;sum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                              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 ; </a:t>
            </a:r>
            <a:r>
              <a:rPr lang="de-DE" sz="20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done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?</a:t>
            </a:r>
          </a:p>
          <a:p>
            <a:r>
              <a:rPr lang="de-DE" sz="20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  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 (null? (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first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nums&amp;sum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)))</a:t>
            </a:r>
            <a:endParaRPr lang="de-DE" sz="20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de-DE" sz="2000" dirty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#t                                  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de-DE" sz="20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keepDoneValue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? </a:t>
            </a:r>
            <a:endParaRPr lang="de-DE" sz="2000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de-DE" sz="2000" dirty="0">
                <a:solidFill>
                  <a:srgbClr val="0000FF"/>
                </a:solidFill>
                <a:latin typeface="Courier New"/>
                <a:cs typeface="Courier New"/>
              </a:rPr>
              <a:t>    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de-DE" sz="2000" dirty="0" err="1">
                <a:solidFill>
                  <a:schemeClr val="bg1"/>
                </a:solidFill>
                <a:latin typeface="Courier New"/>
                <a:cs typeface="Courier New"/>
              </a:rPr>
              <a:t>list</a:t>
            </a:r>
            <a:r>
              <a:rPr lang="de-DE" sz="2000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Courier New"/>
                <a:cs typeface="Courier New"/>
              </a:rPr>
              <a:t>ns</a:t>
            </a:r>
            <a:r>
              <a:rPr lang="de-DE" sz="2000" dirty="0" smtClean="0">
                <a:solidFill>
                  <a:schemeClr val="bg1"/>
                </a:solidFill>
                <a:latin typeface="Courier New"/>
                <a:cs typeface="Courier New"/>
              </a:rPr>
              <a:t> 0))                                </a:t>
            </a:r>
            <a:r>
              <a:rPr lang="de-DE" sz="2000" dirty="0" smtClean="0">
                <a:solidFill>
                  <a:srgbClr val="0000FF"/>
                </a:solidFill>
                <a:latin typeface="Courier New"/>
                <a:cs typeface="Courier New"/>
              </a:rPr>
              <a:t>; </a:t>
            </a:r>
            <a:r>
              <a:rPr lang="de-DE" sz="2000" dirty="0" err="1" smtClean="0">
                <a:solidFill>
                  <a:srgbClr val="0000FF"/>
                </a:solidFill>
                <a:latin typeface="Courier New"/>
                <a:cs typeface="Courier New"/>
              </a:rPr>
              <a:t>seed</a:t>
            </a:r>
            <a:endParaRPr lang="de-DE" sz="2000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smtClean="0">
                <a:latin typeface="Courier New"/>
                <a:cs typeface="Courier New"/>
              </a:rPr>
              <a:t>   )                               </a:t>
            </a:r>
            <a:endParaRPr lang="da-DK" sz="2000" b="0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674275"/>
            <a:ext cx="4478848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is-IS" sz="1800" b="0" dirty="0">
                <a:latin typeface="Courier New"/>
                <a:cs typeface="Courier New"/>
              </a:rPr>
              <a:t>&gt; (sum-list-table '(7 2 5 8 4))</a:t>
            </a:r>
          </a:p>
          <a:p>
            <a:r>
              <a:rPr lang="is-IS" sz="1800" b="0" dirty="0">
                <a:latin typeface="Courier New"/>
                <a:cs typeface="Courier New"/>
              </a:rPr>
              <a:t>'(((7 2 5 8 4) 0) </a:t>
            </a:r>
            <a:r>
              <a:rPr lang="is-IS" sz="1800" b="0" dirty="0" smtClean="0">
                <a:latin typeface="Courier New"/>
                <a:cs typeface="Courier New"/>
              </a:rPr>
              <a:t/>
            </a:r>
            <a:br>
              <a:rPr lang="is-IS" sz="1800" b="0" dirty="0" smtClean="0">
                <a:latin typeface="Courier New"/>
                <a:cs typeface="Courier New"/>
              </a:rPr>
            </a:br>
            <a:r>
              <a:rPr lang="is-IS" sz="1800" b="0" dirty="0" smtClean="0">
                <a:latin typeface="Courier New"/>
                <a:cs typeface="Courier New"/>
              </a:rPr>
              <a:t>  (</a:t>
            </a:r>
            <a:r>
              <a:rPr lang="is-IS" sz="1800" b="0" dirty="0">
                <a:latin typeface="Courier New"/>
                <a:cs typeface="Courier New"/>
              </a:rPr>
              <a:t>(2 5 8 4) 7) </a:t>
            </a:r>
            <a:endParaRPr lang="is-IS" sz="1800" b="0" dirty="0" smtClean="0">
              <a:latin typeface="Courier New"/>
              <a:cs typeface="Courier New"/>
            </a:endParaRPr>
          </a:p>
          <a:p>
            <a:r>
              <a:rPr lang="is-IS" sz="1800" b="0" dirty="0">
                <a:latin typeface="Courier New"/>
                <a:cs typeface="Courier New"/>
              </a:rPr>
              <a:t> </a:t>
            </a:r>
            <a:r>
              <a:rPr lang="is-IS" sz="1800" b="0" dirty="0" smtClean="0">
                <a:latin typeface="Courier New"/>
                <a:cs typeface="Courier New"/>
              </a:rPr>
              <a:t> (</a:t>
            </a:r>
            <a:r>
              <a:rPr lang="is-IS" sz="1800" b="0" dirty="0">
                <a:latin typeface="Courier New"/>
                <a:cs typeface="Courier New"/>
              </a:rPr>
              <a:t>(5 8 4) 9) </a:t>
            </a:r>
            <a:endParaRPr lang="is-IS" sz="1800" b="0" dirty="0" smtClean="0">
              <a:latin typeface="Courier New"/>
              <a:cs typeface="Courier New"/>
            </a:endParaRPr>
          </a:p>
          <a:p>
            <a:r>
              <a:rPr lang="is-IS" sz="1800" b="0" dirty="0">
                <a:latin typeface="Courier New"/>
                <a:cs typeface="Courier New"/>
              </a:rPr>
              <a:t> </a:t>
            </a:r>
            <a:r>
              <a:rPr lang="is-IS" sz="1800" b="0" dirty="0" smtClean="0">
                <a:latin typeface="Courier New"/>
                <a:cs typeface="Courier New"/>
              </a:rPr>
              <a:t> (</a:t>
            </a:r>
            <a:r>
              <a:rPr lang="is-IS" sz="1800" b="0" dirty="0">
                <a:latin typeface="Courier New"/>
                <a:cs typeface="Courier New"/>
              </a:rPr>
              <a:t>(8 4) 14) </a:t>
            </a:r>
            <a:endParaRPr lang="is-IS" sz="1800" b="0" dirty="0" smtClean="0">
              <a:latin typeface="Courier New"/>
              <a:cs typeface="Courier New"/>
            </a:endParaRPr>
          </a:p>
          <a:p>
            <a:r>
              <a:rPr lang="is-IS" sz="1800" b="0" dirty="0">
                <a:latin typeface="Courier New"/>
                <a:cs typeface="Courier New"/>
              </a:rPr>
              <a:t> </a:t>
            </a:r>
            <a:r>
              <a:rPr lang="is-IS" sz="1800" b="0" dirty="0" smtClean="0">
                <a:latin typeface="Courier New"/>
                <a:cs typeface="Courier New"/>
              </a:rPr>
              <a:t> (</a:t>
            </a:r>
            <a:r>
              <a:rPr lang="is-IS" sz="1800" b="0" dirty="0">
                <a:latin typeface="Courier New"/>
                <a:cs typeface="Courier New"/>
              </a:rPr>
              <a:t>(4) 22) </a:t>
            </a:r>
            <a:endParaRPr lang="is-IS" sz="1800" b="0" dirty="0" smtClean="0">
              <a:latin typeface="Courier New"/>
              <a:cs typeface="Courier New"/>
            </a:endParaRPr>
          </a:p>
          <a:p>
            <a:r>
              <a:rPr lang="is-IS" sz="1800" b="0" dirty="0">
                <a:latin typeface="Courier New"/>
                <a:cs typeface="Courier New"/>
              </a:rPr>
              <a:t> </a:t>
            </a:r>
            <a:r>
              <a:rPr lang="is-IS" sz="1800" b="0" dirty="0" smtClean="0">
                <a:latin typeface="Courier New"/>
                <a:cs typeface="Courier New"/>
              </a:rPr>
              <a:t> (</a:t>
            </a:r>
            <a:r>
              <a:rPr lang="is-IS" sz="1800" b="0" dirty="0">
                <a:latin typeface="Courier New"/>
                <a:cs typeface="Courier New"/>
              </a:rPr>
              <a:t>() 26))</a:t>
            </a:r>
            <a:endParaRPr lang="en-US" sz="1800" b="0" dirty="0">
              <a:latin typeface="Courier New"/>
              <a:cs typeface="Courier New"/>
            </a:endParaRPr>
          </a:p>
        </p:txBody>
      </p:sp>
      <p:pic>
        <p:nvPicPr>
          <p:cNvPr id="10" name="Picture 9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46</a:t>
            </a:fld>
            <a:endParaRPr lang="en-US" sz="1400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77537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609600"/>
          </a:xfrm>
        </p:spPr>
        <p:txBody>
          <a:bodyPr/>
          <a:lstStyle/>
          <a:p>
            <a:pPr algn="ctr"/>
            <a:r>
              <a:rPr lang="en-US" sz="3600" i="0" dirty="0" err="1">
                <a:solidFill>
                  <a:srgbClr val="0000FF"/>
                </a:solidFill>
                <a:latin typeface="Courier New"/>
                <a:cs typeface="Courier New"/>
              </a:rPr>
              <a:t>g</a:t>
            </a:r>
            <a:r>
              <a:rPr lang="en-US" sz="36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enlist</a:t>
            </a:r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 can collect iteration table column!</a:t>
            </a:r>
            <a:endParaRPr lang="en-US" sz="36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838200"/>
            <a:ext cx="5791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0" b="0" dirty="0" smtClean="0">
                <a:latin typeface="Courier New"/>
                <a:cs typeface="Courier New"/>
              </a:rPr>
              <a:t>; </a:t>
            </a:r>
            <a:r>
              <a:rPr lang="de-DE" sz="1800" b="0" dirty="0" err="1" smtClean="0">
                <a:latin typeface="Courier New"/>
                <a:cs typeface="Courier New"/>
              </a:rPr>
              <a:t>With</a:t>
            </a:r>
            <a:r>
              <a:rPr lang="de-DE" sz="1800" b="0" dirty="0" smtClean="0">
                <a:latin typeface="Courier New"/>
                <a:cs typeface="Courier New"/>
              </a:rPr>
              <a:t> </a:t>
            </a:r>
            <a:r>
              <a:rPr lang="de-DE" sz="1800" b="0" dirty="0" err="1" smtClean="0">
                <a:latin typeface="Courier New"/>
                <a:cs typeface="Courier New"/>
              </a:rPr>
              <a:t>table</a:t>
            </a:r>
            <a:r>
              <a:rPr lang="de-DE" sz="1800" b="0" dirty="0" smtClean="0">
                <a:latin typeface="Courier New"/>
                <a:cs typeface="Courier New"/>
              </a:rPr>
              <a:t> </a:t>
            </a:r>
            <a:r>
              <a:rPr lang="de-DE" sz="1800" b="0" dirty="0" err="1" smtClean="0">
                <a:latin typeface="Courier New"/>
                <a:cs typeface="Courier New"/>
              </a:rPr>
              <a:t>abstraction</a:t>
            </a:r>
            <a:endParaRPr lang="de-DE" sz="1800" b="0" dirty="0" smtClean="0">
              <a:latin typeface="Courier New"/>
              <a:cs typeface="Courier New"/>
            </a:endParaRPr>
          </a:p>
          <a:p>
            <a:r>
              <a:rPr lang="de-DE" sz="1800" b="0" dirty="0" smtClean="0">
                <a:latin typeface="Courier New"/>
                <a:cs typeface="Courier New"/>
              </a:rPr>
              <a:t>(</a:t>
            </a:r>
            <a:r>
              <a:rPr lang="de-DE" sz="1800" b="0" dirty="0" err="1">
                <a:latin typeface="Courier New"/>
                <a:cs typeface="Courier New"/>
              </a:rPr>
              <a:t>define</a:t>
            </a:r>
            <a:r>
              <a:rPr lang="de-DE" sz="1800" b="0" dirty="0">
                <a:latin typeface="Courier New"/>
                <a:cs typeface="Courier New"/>
              </a:rPr>
              <a:t> (partial-sums </a:t>
            </a:r>
            <a:r>
              <a:rPr lang="de-DE" sz="1800" b="0" dirty="0" err="1">
                <a:latin typeface="Courier New"/>
                <a:cs typeface="Courier New"/>
              </a:rPr>
              <a:t>ns</a:t>
            </a:r>
            <a:r>
              <a:rPr lang="de-DE" sz="1800" b="0" dirty="0">
                <a:latin typeface="Courier New"/>
                <a:cs typeface="Courier New"/>
              </a:rPr>
              <a:t>)</a:t>
            </a:r>
          </a:p>
          <a:p>
            <a:r>
              <a:rPr lang="de-DE" sz="1800" b="0" dirty="0">
                <a:latin typeface="Courier New"/>
                <a:cs typeface="Courier New"/>
              </a:rPr>
              <a:t>  (</a:t>
            </a:r>
            <a:r>
              <a:rPr lang="de-DE" sz="1800" b="0" dirty="0" err="1">
                <a:latin typeface="Courier New"/>
                <a:cs typeface="Courier New"/>
              </a:rPr>
              <a:t>map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second</a:t>
            </a:r>
            <a:r>
              <a:rPr lang="de-DE" sz="1800" b="0" dirty="0">
                <a:latin typeface="Courier New"/>
                <a:cs typeface="Courier New"/>
              </a:rPr>
              <a:t> (</a:t>
            </a:r>
            <a:r>
              <a:rPr lang="de-DE" sz="1800" b="0" dirty="0" err="1">
                <a:latin typeface="Courier New"/>
                <a:cs typeface="Courier New"/>
              </a:rPr>
              <a:t>sum</a:t>
            </a:r>
            <a:r>
              <a:rPr lang="de-DE" sz="1800" b="0" dirty="0">
                <a:latin typeface="Courier New"/>
                <a:cs typeface="Courier New"/>
              </a:rPr>
              <a:t>-list-</a:t>
            </a:r>
            <a:r>
              <a:rPr lang="de-DE" sz="1800" b="0" dirty="0" err="1">
                <a:latin typeface="Courier New"/>
                <a:cs typeface="Courier New"/>
              </a:rPr>
              <a:t>table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ns</a:t>
            </a:r>
            <a:r>
              <a:rPr lang="de-DE" sz="1800" b="0" dirty="0">
                <a:latin typeface="Courier New"/>
                <a:cs typeface="Courier New"/>
              </a:rPr>
              <a:t>)))</a:t>
            </a:r>
            <a:endParaRPr lang="da-DK" sz="1800" b="0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763000" cy="2862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800" b="0" dirty="0" smtClean="0">
                <a:latin typeface="Courier New"/>
                <a:cs typeface="Courier New"/>
              </a:rPr>
              <a:t>; </a:t>
            </a:r>
            <a:r>
              <a:rPr lang="de-DE" sz="1800" b="0" dirty="0" err="1" smtClean="0">
                <a:latin typeface="Courier New"/>
                <a:cs typeface="Courier New"/>
              </a:rPr>
              <a:t>Without</a:t>
            </a:r>
            <a:r>
              <a:rPr lang="de-DE" sz="1800" b="0" dirty="0" smtClean="0">
                <a:latin typeface="Courier New"/>
                <a:cs typeface="Courier New"/>
              </a:rPr>
              <a:t> </a:t>
            </a:r>
            <a:r>
              <a:rPr lang="de-DE" sz="1800" b="0" dirty="0" err="1" smtClean="0">
                <a:latin typeface="Courier New"/>
                <a:cs typeface="Courier New"/>
              </a:rPr>
              <a:t>table</a:t>
            </a:r>
            <a:r>
              <a:rPr lang="de-DE" sz="1800" b="0" dirty="0" smtClean="0">
                <a:latin typeface="Courier New"/>
                <a:cs typeface="Courier New"/>
              </a:rPr>
              <a:t> </a:t>
            </a:r>
            <a:r>
              <a:rPr lang="de-DE" sz="1800" b="0" dirty="0" err="1" smtClean="0">
                <a:latin typeface="Courier New"/>
                <a:cs typeface="Courier New"/>
              </a:rPr>
              <a:t>abstraction</a:t>
            </a:r>
            <a:endParaRPr lang="de-DE" sz="1800" b="0" dirty="0" smtClean="0">
              <a:latin typeface="Courier New"/>
              <a:cs typeface="Courier New"/>
            </a:endParaRPr>
          </a:p>
          <a:p>
            <a:r>
              <a:rPr lang="de-DE" sz="1800" b="0" dirty="0" smtClean="0">
                <a:latin typeface="Courier New"/>
                <a:cs typeface="Courier New"/>
              </a:rPr>
              <a:t>(</a:t>
            </a:r>
            <a:r>
              <a:rPr lang="de-DE" sz="1800" b="0" dirty="0" err="1">
                <a:latin typeface="Courier New"/>
                <a:cs typeface="Courier New"/>
              </a:rPr>
              <a:t>define</a:t>
            </a:r>
            <a:r>
              <a:rPr lang="de-DE" sz="1800" b="0" dirty="0">
                <a:latin typeface="Courier New"/>
                <a:cs typeface="Courier New"/>
              </a:rPr>
              <a:t> (partial-sums </a:t>
            </a:r>
            <a:r>
              <a:rPr lang="de-DE" sz="1800" b="0" dirty="0" err="1">
                <a:latin typeface="Courier New"/>
                <a:cs typeface="Courier New"/>
              </a:rPr>
              <a:t>ns</a:t>
            </a:r>
            <a:r>
              <a:rPr lang="de-DE" sz="1800" b="0" dirty="0" smtClean="0">
                <a:latin typeface="Courier New"/>
                <a:cs typeface="Courier New"/>
              </a:rPr>
              <a:t>)</a:t>
            </a:r>
          </a:p>
          <a:p>
            <a:r>
              <a:rPr lang="de-DE" sz="1800" b="0" dirty="0" smtClean="0">
                <a:latin typeface="Courier New"/>
                <a:cs typeface="Courier New"/>
              </a:rPr>
              <a:t>  (</a:t>
            </a:r>
            <a:r>
              <a:rPr lang="de-DE" sz="1800" b="0" dirty="0" err="1">
                <a:latin typeface="Courier New"/>
                <a:cs typeface="Courier New"/>
              </a:rPr>
              <a:t>map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second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endParaRPr lang="de-DE" sz="1800" b="0" dirty="0" smtClean="0">
              <a:latin typeface="Courier New"/>
              <a:cs typeface="Courier New"/>
            </a:endParaRPr>
          </a:p>
          <a:p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smtClean="0">
                <a:latin typeface="Courier New"/>
                <a:cs typeface="Courier New"/>
              </a:rPr>
              <a:t>      (</a:t>
            </a:r>
            <a:r>
              <a:rPr lang="de-DE" sz="1800" b="0" dirty="0" err="1">
                <a:latin typeface="Courier New"/>
                <a:cs typeface="Courier New"/>
              </a:rPr>
              <a:t>genlist</a:t>
            </a:r>
            <a:r>
              <a:rPr lang="de-DE" sz="1800" b="0" dirty="0">
                <a:latin typeface="Courier New"/>
                <a:cs typeface="Courier New"/>
              </a:rPr>
              <a:t> (</a:t>
            </a:r>
            <a:r>
              <a:rPr lang="de-DE" sz="1800" b="0" dirty="0" err="1">
                <a:latin typeface="Courier New"/>
                <a:cs typeface="Courier New"/>
              </a:rPr>
              <a:t>λ</a:t>
            </a:r>
            <a:r>
              <a:rPr lang="de-DE" sz="1800" b="0" dirty="0">
                <a:latin typeface="Courier New"/>
                <a:cs typeface="Courier New"/>
              </a:rPr>
              <a:t> (</a:t>
            </a:r>
            <a:r>
              <a:rPr lang="de-DE" sz="1800" b="0" dirty="0" err="1">
                <a:latin typeface="Courier New"/>
                <a:cs typeface="Courier New"/>
              </a:rPr>
              <a:t>nums</a:t>
            </a:r>
            <a:r>
              <a:rPr lang="de-DE" sz="1800" b="0" dirty="0" err="1" smtClean="0">
                <a:latin typeface="Courier New"/>
                <a:cs typeface="Courier New"/>
              </a:rPr>
              <a:t>&amp;sum</a:t>
            </a:r>
            <a:r>
              <a:rPr lang="de-DE" sz="1800" b="0" dirty="0" smtClean="0">
                <a:latin typeface="Courier New"/>
                <a:cs typeface="Courier New"/>
              </a:rPr>
              <a:t>)</a:t>
            </a:r>
            <a:endParaRPr lang="de-DE" sz="1800" b="0" dirty="0">
              <a:latin typeface="Courier New"/>
              <a:cs typeface="Courier New"/>
            </a:endParaRPr>
          </a:p>
          <a:p>
            <a:r>
              <a:rPr lang="de-DE" sz="1800" b="0" dirty="0">
                <a:latin typeface="Courier New"/>
                <a:cs typeface="Courier New"/>
              </a:rPr>
              <a:t>             </a:t>
            </a:r>
            <a:r>
              <a:rPr lang="de-DE" sz="1800" b="0" dirty="0" smtClean="0">
                <a:latin typeface="Courier New"/>
                <a:cs typeface="Courier New"/>
              </a:rPr>
              <a:t>     (</a:t>
            </a:r>
            <a:r>
              <a:rPr lang="de-DE" sz="1800" b="0" dirty="0" err="1">
                <a:latin typeface="Courier New"/>
                <a:cs typeface="Courier New"/>
              </a:rPr>
              <a:t>let</a:t>
            </a:r>
            <a:r>
              <a:rPr lang="de-DE" sz="1800" b="0" dirty="0">
                <a:latin typeface="Courier New"/>
                <a:cs typeface="Courier New"/>
              </a:rPr>
              <a:t> ((</a:t>
            </a:r>
            <a:r>
              <a:rPr lang="de-DE" sz="1800" b="0" dirty="0" err="1">
                <a:latin typeface="Courier New"/>
                <a:cs typeface="Courier New"/>
              </a:rPr>
              <a:t>nums</a:t>
            </a:r>
            <a:r>
              <a:rPr lang="de-DE" sz="1800" b="0" dirty="0">
                <a:latin typeface="Courier New"/>
                <a:cs typeface="Courier New"/>
              </a:rPr>
              <a:t> (</a:t>
            </a:r>
            <a:r>
              <a:rPr lang="de-DE" sz="1800" b="0" dirty="0" err="1">
                <a:latin typeface="Courier New"/>
                <a:cs typeface="Courier New"/>
              </a:rPr>
              <a:t>first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nums&amp;ans</a:t>
            </a:r>
            <a:r>
              <a:rPr lang="de-DE" sz="1800" b="0" dirty="0">
                <a:latin typeface="Courier New"/>
                <a:cs typeface="Courier New"/>
              </a:rPr>
              <a:t>))</a:t>
            </a:r>
          </a:p>
          <a:p>
            <a:r>
              <a:rPr lang="de-DE" sz="1800" b="0" dirty="0">
                <a:latin typeface="Courier New"/>
                <a:cs typeface="Courier New"/>
              </a:rPr>
              <a:t>                   </a:t>
            </a:r>
            <a:r>
              <a:rPr lang="de-DE" sz="1800" b="0" dirty="0" smtClean="0">
                <a:latin typeface="Courier New"/>
                <a:cs typeface="Courier New"/>
              </a:rPr>
              <a:t>     (</a:t>
            </a:r>
            <a:r>
              <a:rPr lang="de-DE" sz="1800" b="0" dirty="0" err="1" smtClean="0">
                <a:latin typeface="Courier New"/>
                <a:cs typeface="Courier New"/>
              </a:rPr>
              <a:t>sum</a:t>
            </a:r>
            <a:r>
              <a:rPr lang="de-DE" sz="1800" b="0" dirty="0" smtClean="0">
                <a:latin typeface="Courier New"/>
                <a:cs typeface="Courier New"/>
              </a:rPr>
              <a:t> </a:t>
            </a:r>
            <a:r>
              <a:rPr lang="de-DE" sz="1800" b="0" dirty="0">
                <a:latin typeface="Courier New"/>
                <a:cs typeface="Courier New"/>
              </a:rPr>
              <a:t>(</a:t>
            </a:r>
            <a:r>
              <a:rPr lang="de-DE" sz="1800" b="0" dirty="0" err="1">
                <a:latin typeface="Courier New"/>
                <a:cs typeface="Courier New"/>
              </a:rPr>
              <a:t>second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nums&amp;ans</a:t>
            </a:r>
            <a:r>
              <a:rPr lang="de-DE" sz="1800" b="0" dirty="0">
                <a:latin typeface="Courier New"/>
                <a:cs typeface="Courier New"/>
              </a:rPr>
              <a:t>)))</a:t>
            </a:r>
          </a:p>
          <a:p>
            <a:r>
              <a:rPr lang="de-DE" sz="1800" b="0" dirty="0">
                <a:latin typeface="Courier New"/>
                <a:cs typeface="Courier New"/>
              </a:rPr>
              <a:t>               </a:t>
            </a:r>
            <a:r>
              <a:rPr lang="de-DE" sz="1800" b="0" dirty="0" smtClean="0">
                <a:latin typeface="Courier New"/>
                <a:cs typeface="Courier New"/>
              </a:rPr>
              <a:t>     (</a:t>
            </a:r>
            <a:r>
              <a:rPr lang="de-DE" sz="1800" b="0" dirty="0" err="1">
                <a:latin typeface="Courier New"/>
                <a:cs typeface="Courier New"/>
              </a:rPr>
              <a:t>list</a:t>
            </a:r>
            <a:r>
              <a:rPr lang="de-DE" sz="1800" b="0" dirty="0">
                <a:latin typeface="Courier New"/>
                <a:cs typeface="Courier New"/>
              </a:rPr>
              <a:t> (</a:t>
            </a:r>
            <a:r>
              <a:rPr lang="de-DE" sz="1800" b="0" dirty="0" err="1">
                <a:latin typeface="Courier New"/>
                <a:cs typeface="Courier New"/>
              </a:rPr>
              <a:t>rest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nums</a:t>
            </a:r>
            <a:r>
              <a:rPr lang="de-DE" sz="1800" b="0" dirty="0">
                <a:latin typeface="Courier New"/>
                <a:cs typeface="Courier New"/>
              </a:rPr>
              <a:t>) </a:t>
            </a:r>
            <a:r>
              <a:rPr lang="de-DE" sz="1800" b="0" dirty="0" smtClean="0">
                <a:latin typeface="Courier New"/>
                <a:cs typeface="Courier New"/>
              </a:rPr>
              <a:t>(</a:t>
            </a:r>
            <a:r>
              <a:rPr lang="de-DE" sz="1800" b="0" dirty="0">
                <a:latin typeface="Courier New"/>
                <a:cs typeface="Courier New"/>
              </a:rPr>
              <a:t>+ (</a:t>
            </a:r>
            <a:r>
              <a:rPr lang="de-DE" sz="1800" b="0" dirty="0" err="1">
                <a:latin typeface="Courier New"/>
                <a:cs typeface="Courier New"/>
              </a:rPr>
              <a:t>first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nums</a:t>
            </a:r>
            <a:r>
              <a:rPr lang="de-DE" sz="1800" b="0" dirty="0">
                <a:latin typeface="Courier New"/>
                <a:cs typeface="Courier New"/>
              </a:rPr>
              <a:t>) </a:t>
            </a:r>
            <a:r>
              <a:rPr lang="de-DE" sz="1800" b="0" dirty="0" err="1" smtClean="0">
                <a:latin typeface="Courier New"/>
                <a:cs typeface="Courier New"/>
              </a:rPr>
              <a:t>sum</a:t>
            </a:r>
            <a:r>
              <a:rPr lang="de-DE" sz="1800" b="0" dirty="0" smtClean="0">
                <a:latin typeface="Courier New"/>
                <a:cs typeface="Courier New"/>
              </a:rPr>
              <a:t>)</a:t>
            </a:r>
            <a:r>
              <a:rPr lang="de-DE" sz="1800" b="0" dirty="0">
                <a:latin typeface="Courier New"/>
                <a:cs typeface="Courier New"/>
              </a:rPr>
              <a:t>)))</a:t>
            </a:r>
          </a:p>
          <a:p>
            <a:r>
              <a:rPr lang="de-DE" sz="1800" b="0" dirty="0">
                <a:latin typeface="Courier New"/>
                <a:cs typeface="Courier New"/>
              </a:rPr>
              <a:t>           </a:t>
            </a:r>
            <a:r>
              <a:rPr lang="de-DE" sz="1800" b="0" dirty="0" smtClean="0">
                <a:latin typeface="Courier New"/>
                <a:cs typeface="Courier New"/>
              </a:rPr>
              <a:t>     (</a:t>
            </a:r>
            <a:r>
              <a:rPr lang="de-DE" sz="1800" b="0" dirty="0" err="1">
                <a:latin typeface="Courier New"/>
                <a:cs typeface="Courier New"/>
              </a:rPr>
              <a:t>λ</a:t>
            </a:r>
            <a:r>
              <a:rPr lang="de-DE" sz="1800" b="0" dirty="0">
                <a:latin typeface="Courier New"/>
                <a:cs typeface="Courier New"/>
              </a:rPr>
              <a:t> (</a:t>
            </a:r>
            <a:r>
              <a:rPr lang="de-DE" sz="1800" b="0" dirty="0" err="1">
                <a:latin typeface="Courier New"/>
                <a:cs typeface="Courier New"/>
              </a:rPr>
              <a:t>nums</a:t>
            </a:r>
            <a:r>
              <a:rPr lang="de-DE" sz="1800" b="0" dirty="0" err="1" smtClean="0">
                <a:latin typeface="Courier New"/>
                <a:cs typeface="Courier New"/>
              </a:rPr>
              <a:t>&amp;sum</a:t>
            </a:r>
            <a:r>
              <a:rPr lang="de-DE" sz="1800" b="0" dirty="0" smtClean="0">
                <a:latin typeface="Courier New"/>
                <a:cs typeface="Courier New"/>
              </a:rPr>
              <a:t>) (</a:t>
            </a:r>
            <a:r>
              <a:rPr lang="de-DE" sz="1800" b="0" dirty="0">
                <a:latin typeface="Courier New"/>
                <a:cs typeface="Courier New"/>
              </a:rPr>
              <a:t>null? (</a:t>
            </a:r>
            <a:r>
              <a:rPr lang="de-DE" sz="1800" b="0" dirty="0" err="1">
                <a:latin typeface="Courier New"/>
                <a:cs typeface="Courier New"/>
              </a:rPr>
              <a:t>first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nums</a:t>
            </a:r>
            <a:r>
              <a:rPr lang="de-DE" sz="1800" b="0" dirty="0" err="1" smtClean="0">
                <a:latin typeface="Courier New"/>
                <a:cs typeface="Courier New"/>
              </a:rPr>
              <a:t>&amp;sum</a:t>
            </a:r>
            <a:r>
              <a:rPr lang="de-DE" sz="1800" b="0" dirty="0" smtClean="0">
                <a:latin typeface="Courier New"/>
                <a:cs typeface="Courier New"/>
              </a:rPr>
              <a:t>)</a:t>
            </a:r>
            <a:r>
              <a:rPr lang="de-DE" sz="1800" b="0" dirty="0">
                <a:latin typeface="Courier New"/>
                <a:cs typeface="Courier New"/>
              </a:rPr>
              <a:t>))</a:t>
            </a:r>
          </a:p>
          <a:p>
            <a:r>
              <a:rPr lang="de-DE" sz="1800" b="0" dirty="0">
                <a:latin typeface="Courier New"/>
                <a:cs typeface="Courier New"/>
              </a:rPr>
              <a:t>           </a:t>
            </a:r>
            <a:r>
              <a:rPr lang="de-DE" sz="1800" b="0" dirty="0" smtClean="0">
                <a:latin typeface="Courier New"/>
                <a:cs typeface="Courier New"/>
              </a:rPr>
              <a:t>     #</a:t>
            </a:r>
            <a:r>
              <a:rPr lang="de-DE" sz="1800" b="0" dirty="0">
                <a:latin typeface="Courier New"/>
                <a:cs typeface="Courier New"/>
              </a:rPr>
              <a:t>t </a:t>
            </a:r>
          </a:p>
          <a:p>
            <a:r>
              <a:rPr lang="de-DE" sz="1800" b="0" dirty="0">
                <a:latin typeface="Courier New"/>
                <a:cs typeface="Courier New"/>
              </a:rPr>
              <a:t>           </a:t>
            </a:r>
            <a:r>
              <a:rPr lang="de-DE" sz="1800" b="0" dirty="0" smtClean="0">
                <a:latin typeface="Courier New"/>
                <a:cs typeface="Courier New"/>
              </a:rPr>
              <a:t>     (</a:t>
            </a:r>
            <a:r>
              <a:rPr lang="de-DE" sz="1800" b="0" dirty="0" err="1">
                <a:latin typeface="Courier New"/>
                <a:cs typeface="Courier New"/>
              </a:rPr>
              <a:t>list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err="1">
                <a:latin typeface="Courier New"/>
                <a:cs typeface="Courier New"/>
              </a:rPr>
              <a:t>ns</a:t>
            </a:r>
            <a:r>
              <a:rPr lang="de-DE" sz="1800" b="0" dirty="0">
                <a:latin typeface="Courier New"/>
                <a:cs typeface="Courier New"/>
              </a:rPr>
              <a:t> </a:t>
            </a:r>
            <a:r>
              <a:rPr lang="de-DE" sz="1800" b="0" dirty="0" smtClean="0">
                <a:latin typeface="Courier New"/>
                <a:cs typeface="Courier New"/>
              </a:rPr>
              <a:t>0))))</a:t>
            </a:r>
            <a:endParaRPr lang="de-DE" sz="1800" b="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4648153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e-DE" sz="2000" b="0" dirty="0">
                <a:latin typeface="Courier New"/>
                <a:cs typeface="Courier New"/>
              </a:rPr>
              <a:t>&gt; (partial-sums '(7 2 5 8 4))</a:t>
            </a:r>
          </a:p>
          <a:p>
            <a:r>
              <a:rPr lang="de-DE" sz="2000" b="0" dirty="0">
                <a:latin typeface="Courier New"/>
                <a:cs typeface="Courier New"/>
              </a:rPr>
              <a:t>'(0 7 9 14 22 26)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638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Calibri"/>
                <a:cs typeface="Calibri"/>
              </a:rPr>
              <a:t>Moral:  ask yourself the question </a:t>
            </a:r>
            <a:br>
              <a:rPr lang="en-US" sz="2000" b="0" dirty="0" smtClean="0">
                <a:solidFill>
                  <a:srgbClr val="0000FF"/>
                </a:solidFill>
                <a:latin typeface="Calibri"/>
                <a:cs typeface="Calibri"/>
              </a:rPr>
            </a:br>
            <a:r>
              <a:rPr lang="en-US" sz="2000" b="0" dirty="0" smtClean="0">
                <a:solidFill>
                  <a:srgbClr val="0000FF"/>
                </a:solidFill>
                <a:latin typeface="Calibri"/>
                <a:cs typeface="Calibri"/>
              </a:rPr>
              <a:t>  “Can I generate this list as the column of an iteration table? “  </a:t>
            </a:r>
            <a:endParaRPr lang="en-US" sz="2000" b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47</a:t>
            </a:fld>
            <a:endParaRPr lang="en-US" sz="1400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298638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9525000" cy="609600"/>
          </a:xfrm>
        </p:spPr>
        <p:txBody>
          <a:bodyPr/>
          <a:lstStyle/>
          <a:p>
            <a:pPr algn="ctr"/>
            <a:r>
              <a:rPr lang="en-US" sz="36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genlist</a:t>
            </a:r>
            <a:r>
              <a:rPr lang="en-US" sz="3600" i="0" dirty="0" smtClean="0">
                <a:solidFill>
                  <a:srgbClr val="0000FF"/>
                </a:solidFill>
                <a:latin typeface="Courier New"/>
                <a:cs typeface="Courier New"/>
              </a:rPr>
              <a:t>-apply</a:t>
            </a:r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: a kinder, gentler </a:t>
            </a:r>
            <a:r>
              <a:rPr lang="en-US" sz="36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genlist</a:t>
            </a:r>
            <a:endParaRPr lang="en-US" sz="36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914400"/>
            <a:ext cx="85344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ourier New"/>
                <a:cs typeface="Courier New"/>
              </a:rPr>
              <a:t>(define (</a:t>
            </a:r>
            <a:r>
              <a:rPr lang="en-US" sz="2000" b="0" dirty="0" err="1">
                <a:latin typeface="Courier New"/>
                <a:cs typeface="Courier New"/>
              </a:rPr>
              <a:t>genlist</a:t>
            </a:r>
            <a:r>
              <a:rPr lang="en-US" sz="2000" b="0" dirty="0">
                <a:latin typeface="Courier New"/>
                <a:cs typeface="Courier New"/>
              </a:rPr>
              <a:t>-apply next done? </a:t>
            </a:r>
            <a:r>
              <a:rPr lang="en-US" sz="2000" b="0" dirty="0" err="1">
                <a:latin typeface="Courier New"/>
                <a:cs typeface="Courier New"/>
              </a:rPr>
              <a:t>keepDoneValue</a:t>
            </a:r>
            <a:r>
              <a:rPr lang="en-US" sz="2000" b="0" dirty="0">
                <a:latin typeface="Courier New"/>
                <a:cs typeface="Courier New"/>
              </a:rPr>
              <a:t>? seed)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(if (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2000" b="0" dirty="0">
                <a:latin typeface="Courier New"/>
                <a:cs typeface="Courier New"/>
              </a:rPr>
              <a:t> done? seed)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(if </a:t>
            </a:r>
            <a:r>
              <a:rPr lang="en-US" sz="2000" b="0" dirty="0" err="1">
                <a:latin typeface="Courier New"/>
                <a:cs typeface="Courier New"/>
              </a:rPr>
              <a:t>keepDoneValue</a:t>
            </a:r>
            <a:r>
              <a:rPr lang="en-US" sz="2000" b="0" dirty="0">
                <a:latin typeface="Courier New"/>
                <a:cs typeface="Courier New"/>
              </a:rPr>
              <a:t>? </a:t>
            </a:r>
            <a:r>
              <a:rPr lang="en-US" sz="2000" b="0" dirty="0" smtClean="0">
                <a:latin typeface="Courier New"/>
                <a:cs typeface="Courier New"/>
              </a:rPr>
              <a:t>(</a:t>
            </a:r>
            <a:r>
              <a:rPr lang="en-US" sz="2000" b="0" dirty="0">
                <a:latin typeface="Courier New"/>
                <a:cs typeface="Courier New"/>
              </a:rPr>
              <a:t>list seed</a:t>
            </a:r>
            <a:r>
              <a:rPr lang="en-US" sz="2000" b="0" dirty="0" smtClean="0">
                <a:latin typeface="Courier New"/>
                <a:cs typeface="Courier New"/>
              </a:rPr>
              <a:t>) null</a:t>
            </a:r>
            <a:r>
              <a:rPr lang="en-US" sz="2000" b="0" dirty="0">
                <a:latin typeface="Courier New"/>
                <a:cs typeface="Courier New"/>
              </a:rPr>
              <a:t>)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(cons seed</a:t>
            </a:r>
          </a:p>
          <a:p>
            <a:r>
              <a:rPr lang="en-US" sz="2000" b="0" dirty="0">
                <a:latin typeface="Courier New"/>
                <a:cs typeface="Courier New"/>
              </a:rPr>
              <a:t>            (</a:t>
            </a:r>
            <a:r>
              <a:rPr lang="en-US" sz="2000" b="0" dirty="0" err="1">
                <a:latin typeface="Courier New"/>
                <a:cs typeface="Courier New"/>
              </a:rPr>
              <a:t>genlist</a:t>
            </a:r>
            <a:r>
              <a:rPr lang="en-US" sz="2000" b="0" dirty="0">
                <a:latin typeface="Courier New"/>
                <a:cs typeface="Courier New"/>
              </a:rPr>
              <a:t>-apply next done? </a:t>
            </a:r>
            <a:r>
              <a:rPr lang="en-US" sz="2000" b="0" dirty="0" err="1">
                <a:latin typeface="Courier New"/>
                <a:cs typeface="Courier New"/>
              </a:rPr>
              <a:t>keepDoneValue</a:t>
            </a:r>
            <a:r>
              <a:rPr lang="en-US" sz="2000" b="0" dirty="0" smtClean="0">
                <a:latin typeface="Courier New"/>
                <a:cs typeface="Courier New"/>
              </a:rPr>
              <a:t>?</a:t>
            </a:r>
            <a:br>
              <a:rPr lang="en-US" sz="2000" b="0" dirty="0" smtClean="0">
                <a:latin typeface="Courier New"/>
                <a:cs typeface="Courier New"/>
              </a:rPr>
            </a:br>
            <a:r>
              <a:rPr lang="en-US" sz="2000" b="0" dirty="0" smtClean="0">
                <a:latin typeface="Courier New"/>
                <a:cs typeface="Courier New"/>
              </a:rPr>
              <a:t>                           </a:t>
            </a:r>
            <a:r>
              <a:rPr lang="en-US" sz="2000" b="0" dirty="0">
                <a:latin typeface="Courier New"/>
                <a:cs typeface="Courier New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2000" b="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0" dirty="0">
                <a:latin typeface="Courier New"/>
                <a:cs typeface="Courier New"/>
              </a:rPr>
              <a:t>next seed)))))</a:t>
            </a:r>
            <a:endParaRPr lang="da-DK" sz="2000" b="0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770055"/>
            <a:ext cx="83820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0" dirty="0">
                <a:latin typeface="Courier New"/>
                <a:cs typeface="Courier New"/>
              </a:rPr>
              <a:t>(</a:t>
            </a:r>
            <a:r>
              <a:rPr lang="de-DE" sz="2000" b="0" dirty="0" err="1">
                <a:latin typeface="Courier New"/>
                <a:cs typeface="Courier New"/>
              </a:rPr>
              <a:t>define</a:t>
            </a:r>
            <a:r>
              <a:rPr lang="de-DE" sz="2000" b="0" dirty="0">
                <a:latin typeface="Courier New"/>
                <a:cs typeface="Courier New"/>
              </a:rPr>
              <a:t> (partial-sums </a:t>
            </a:r>
            <a:r>
              <a:rPr lang="de-DE" sz="2000" b="0" dirty="0" err="1">
                <a:latin typeface="Courier New"/>
                <a:cs typeface="Courier New"/>
              </a:rPr>
              <a:t>ns</a:t>
            </a:r>
            <a:r>
              <a:rPr lang="de-DE" sz="2000" b="0" dirty="0">
                <a:latin typeface="Courier New"/>
                <a:cs typeface="Courier New"/>
              </a:rPr>
              <a:t>)</a:t>
            </a:r>
          </a:p>
          <a:p>
            <a:r>
              <a:rPr lang="de-DE" sz="2000" b="0" dirty="0">
                <a:latin typeface="Courier New"/>
                <a:cs typeface="Courier New"/>
              </a:rPr>
              <a:t>  (</a:t>
            </a:r>
            <a:r>
              <a:rPr lang="de-DE" sz="2000" b="0" dirty="0" err="1">
                <a:latin typeface="Courier New"/>
                <a:cs typeface="Courier New"/>
              </a:rPr>
              <a:t>map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second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(</a:t>
            </a:r>
            <a:r>
              <a:rPr lang="de-DE" sz="2000" b="0" dirty="0" smtClean="0">
                <a:latin typeface="Courier New"/>
                <a:cs typeface="Courier New"/>
              </a:rPr>
              <a:t>genlist-</a:t>
            </a:r>
            <a:r>
              <a:rPr lang="de-DE" sz="2000" b="0" dirty="0" err="1" smtClean="0">
                <a:latin typeface="Courier New"/>
                <a:cs typeface="Courier New"/>
              </a:rPr>
              <a:t>apply</a:t>
            </a:r>
            <a:r>
              <a:rPr lang="de-DE" sz="2000" b="0" dirty="0" smtClean="0">
                <a:latin typeface="Courier New"/>
                <a:cs typeface="Courier New"/>
              </a:rPr>
              <a:t>  </a:t>
            </a:r>
            <a:br>
              <a:rPr lang="de-DE" sz="2000" b="0" dirty="0" smtClean="0">
                <a:latin typeface="Courier New"/>
                <a:cs typeface="Courier New"/>
              </a:rPr>
            </a:br>
            <a:r>
              <a:rPr lang="de-DE" sz="2000" b="0" dirty="0" smtClean="0">
                <a:latin typeface="Courier New"/>
                <a:cs typeface="Courier New"/>
              </a:rPr>
              <a:t>         (</a:t>
            </a:r>
            <a:r>
              <a:rPr lang="de-DE" sz="2000" b="0" dirty="0" err="1">
                <a:latin typeface="Courier New"/>
                <a:cs typeface="Courier New"/>
              </a:rPr>
              <a:t>λ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 smtClean="0">
                <a:latin typeface="Courier New"/>
                <a:cs typeface="Courier New"/>
              </a:rPr>
              <a:t>nums</a:t>
            </a:r>
            <a:r>
              <a:rPr lang="de-DE" sz="2000" b="0" dirty="0" smtClean="0">
                <a:latin typeface="Courier New"/>
                <a:cs typeface="Courier New"/>
              </a:rPr>
              <a:t> ans</a:t>
            </a:r>
            <a:r>
              <a:rPr lang="de-DE" sz="2000" b="0" dirty="0">
                <a:latin typeface="Courier New"/>
                <a:cs typeface="Courier New"/>
              </a:rPr>
              <a:t>)</a:t>
            </a:r>
          </a:p>
          <a:p>
            <a:r>
              <a:rPr lang="de-DE" sz="2000" b="0" dirty="0" smtClean="0">
                <a:latin typeface="Courier New"/>
                <a:cs typeface="Courier New"/>
              </a:rPr>
              <a:t>          (</a:t>
            </a:r>
            <a:r>
              <a:rPr lang="de-DE" sz="2000" b="0" dirty="0" err="1">
                <a:latin typeface="Courier New"/>
                <a:cs typeface="Courier New"/>
              </a:rPr>
              <a:t>list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>
                <a:latin typeface="Courier New"/>
                <a:cs typeface="Courier New"/>
              </a:rPr>
              <a:t>rest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nums</a:t>
            </a:r>
            <a:r>
              <a:rPr lang="de-DE" sz="2000" b="0" dirty="0">
                <a:latin typeface="Courier New"/>
                <a:cs typeface="Courier New"/>
              </a:rPr>
              <a:t>) (+ (</a:t>
            </a:r>
            <a:r>
              <a:rPr lang="de-DE" sz="2000" b="0" dirty="0" err="1">
                <a:latin typeface="Courier New"/>
                <a:cs typeface="Courier New"/>
              </a:rPr>
              <a:t>first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nums</a:t>
            </a:r>
            <a:r>
              <a:rPr lang="de-DE" sz="2000" b="0" dirty="0">
                <a:latin typeface="Courier New"/>
                <a:cs typeface="Courier New"/>
              </a:rPr>
              <a:t>) </a:t>
            </a:r>
            <a:r>
              <a:rPr lang="de-DE" sz="2000" b="0" dirty="0" smtClean="0">
                <a:latin typeface="Courier New"/>
                <a:cs typeface="Courier New"/>
              </a:rPr>
              <a:t>ans)))</a:t>
            </a:r>
            <a:endParaRPr lang="de-DE" sz="2000" b="0" dirty="0">
              <a:latin typeface="Courier New"/>
              <a:cs typeface="Courier New"/>
            </a:endParaRPr>
          </a:p>
          <a:p>
            <a:r>
              <a:rPr lang="de-DE" sz="2000" b="0" dirty="0">
                <a:latin typeface="Courier New"/>
                <a:cs typeface="Courier New"/>
              </a:rPr>
              <a:t>         </a:t>
            </a:r>
            <a:r>
              <a:rPr lang="de-DE" sz="2000" b="0" dirty="0" smtClean="0">
                <a:latin typeface="Courier New"/>
                <a:cs typeface="Courier New"/>
              </a:rPr>
              <a:t>(</a:t>
            </a:r>
            <a:r>
              <a:rPr lang="de-DE" sz="2000" b="0" dirty="0" err="1">
                <a:latin typeface="Courier New"/>
                <a:cs typeface="Courier New"/>
              </a:rPr>
              <a:t>λ</a:t>
            </a:r>
            <a:r>
              <a:rPr lang="de-DE" sz="2000" b="0" dirty="0">
                <a:latin typeface="Courier New"/>
                <a:cs typeface="Courier New"/>
              </a:rPr>
              <a:t> (</a:t>
            </a:r>
            <a:r>
              <a:rPr lang="de-DE" sz="2000" b="0" dirty="0" err="1" smtClean="0">
                <a:latin typeface="Courier New"/>
                <a:cs typeface="Courier New"/>
              </a:rPr>
              <a:t>nums</a:t>
            </a:r>
            <a:r>
              <a:rPr lang="de-DE" sz="2000" b="0" dirty="0" smtClean="0">
                <a:latin typeface="Courier New"/>
                <a:cs typeface="Courier New"/>
              </a:rPr>
              <a:t> ans</a:t>
            </a:r>
            <a:r>
              <a:rPr lang="de-DE" sz="2000" b="0" dirty="0">
                <a:latin typeface="Courier New"/>
                <a:cs typeface="Courier New"/>
              </a:rPr>
              <a:t>) (null? </a:t>
            </a:r>
            <a:r>
              <a:rPr lang="de-DE" sz="2000" b="0" dirty="0" err="1">
                <a:latin typeface="Courier New"/>
                <a:cs typeface="Courier New"/>
              </a:rPr>
              <a:t>n</a:t>
            </a:r>
            <a:r>
              <a:rPr lang="de-DE" sz="2000" b="0" dirty="0" err="1" smtClean="0">
                <a:latin typeface="Courier New"/>
                <a:cs typeface="Courier New"/>
              </a:rPr>
              <a:t>ums</a:t>
            </a:r>
            <a:r>
              <a:rPr lang="de-DE" sz="2000" b="0" dirty="0" smtClean="0">
                <a:latin typeface="Courier New"/>
                <a:cs typeface="Courier New"/>
              </a:rPr>
              <a:t>))</a:t>
            </a:r>
            <a:endParaRPr lang="de-DE" sz="2000" b="0" dirty="0">
              <a:latin typeface="Courier New"/>
              <a:cs typeface="Courier New"/>
            </a:endParaRPr>
          </a:p>
          <a:p>
            <a:r>
              <a:rPr lang="de-DE" sz="2000" b="0" dirty="0">
                <a:latin typeface="Courier New"/>
                <a:cs typeface="Courier New"/>
              </a:rPr>
              <a:t>         </a:t>
            </a:r>
            <a:r>
              <a:rPr lang="de-DE" sz="2000" b="0" dirty="0" smtClean="0">
                <a:latin typeface="Courier New"/>
                <a:cs typeface="Courier New"/>
              </a:rPr>
              <a:t>#</a:t>
            </a:r>
            <a:r>
              <a:rPr lang="de-DE" sz="2000" b="0" dirty="0">
                <a:latin typeface="Courier New"/>
                <a:cs typeface="Courier New"/>
              </a:rPr>
              <a:t>t </a:t>
            </a:r>
          </a:p>
          <a:p>
            <a:r>
              <a:rPr lang="de-DE" sz="2000" b="0" dirty="0">
                <a:latin typeface="Courier New"/>
                <a:cs typeface="Courier New"/>
              </a:rPr>
              <a:t>         </a:t>
            </a:r>
            <a:r>
              <a:rPr lang="de-DE" sz="2000" b="0" dirty="0" smtClean="0">
                <a:latin typeface="Courier New"/>
                <a:cs typeface="Courier New"/>
              </a:rPr>
              <a:t>(</a:t>
            </a:r>
            <a:r>
              <a:rPr lang="de-DE" sz="2000" b="0" dirty="0" err="1">
                <a:latin typeface="Courier New"/>
                <a:cs typeface="Courier New"/>
              </a:rPr>
              <a:t>list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err="1">
                <a:latin typeface="Courier New"/>
                <a:cs typeface="Courier New"/>
              </a:rPr>
              <a:t>ns</a:t>
            </a:r>
            <a:r>
              <a:rPr lang="de-DE" sz="2000" b="0" dirty="0">
                <a:latin typeface="Courier New"/>
                <a:cs typeface="Courier New"/>
              </a:rPr>
              <a:t> </a:t>
            </a:r>
            <a:r>
              <a:rPr lang="de-DE" sz="2000" b="0" dirty="0" smtClean="0">
                <a:latin typeface="Courier New"/>
                <a:cs typeface="Courier New"/>
              </a:rPr>
              <a:t>0))))</a:t>
            </a:r>
            <a:endParaRPr lang="de-DE" sz="2000" b="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293745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/>
                <a:cs typeface="Calibri"/>
              </a:rPr>
              <a:t>Example: 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48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239456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9525000" cy="609600"/>
          </a:xfrm>
        </p:spPr>
        <p:txBody>
          <a:bodyPr/>
          <a:lstStyle/>
          <a:p>
            <a:pPr algn="ctr"/>
            <a:r>
              <a:rPr lang="en-US" sz="3600" i="0" dirty="0" smtClean="0">
                <a:solidFill>
                  <a:srgbClr val="0000FF"/>
                </a:solidFill>
                <a:latin typeface="Courier New"/>
                <a:cs typeface="Courier New"/>
              </a:rPr>
              <a:t>partial-sums-between</a:t>
            </a:r>
            <a:endParaRPr lang="en-US" sz="3600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914400"/>
            <a:ext cx="83820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urier New"/>
                <a:cs typeface="Courier New"/>
              </a:rPr>
              <a:t>(define (partial-sums-between lo hi)</a:t>
            </a:r>
          </a:p>
          <a:p>
            <a:r>
              <a:rPr lang="en-US" b="0" dirty="0">
                <a:latin typeface="Courier New"/>
                <a:cs typeface="Courier New"/>
              </a:rPr>
              <a:t>  (map </a:t>
            </a:r>
            <a:r>
              <a:rPr lang="en-US" b="0" dirty="0" smtClean="0">
                <a:latin typeface="Courier New"/>
                <a:cs typeface="Courier New"/>
              </a:rPr>
              <a:t>second</a:t>
            </a:r>
          </a:p>
          <a:p>
            <a:r>
              <a:rPr lang="en-US" b="0" dirty="0">
                <a:latin typeface="Courier New"/>
                <a:cs typeface="Courier New"/>
              </a:rPr>
              <a:t> </a:t>
            </a:r>
            <a:r>
              <a:rPr lang="en-US" b="0" dirty="0" smtClean="0">
                <a:latin typeface="Courier New"/>
                <a:cs typeface="Courier New"/>
              </a:rPr>
              <a:t> </a:t>
            </a:r>
            <a:r>
              <a:rPr lang="en-US" b="0" dirty="0">
                <a:latin typeface="Courier New"/>
                <a:cs typeface="Courier New"/>
              </a:rPr>
              <a:t> </a:t>
            </a:r>
            <a:r>
              <a:rPr lang="en-US" b="0" dirty="0" smtClean="0">
                <a:latin typeface="Courier New"/>
                <a:cs typeface="Courier New"/>
              </a:rPr>
              <a:t> (</a:t>
            </a:r>
            <a:r>
              <a:rPr lang="en-US" b="0" dirty="0" err="1">
                <a:latin typeface="Courier New"/>
                <a:cs typeface="Courier New"/>
              </a:rPr>
              <a:t>genlist</a:t>
            </a:r>
            <a:r>
              <a:rPr lang="en-US" b="0" dirty="0">
                <a:latin typeface="Courier New"/>
                <a:cs typeface="Courier New"/>
              </a:rPr>
              <a:t>-apply</a:t>
            </a:r>
          </a:p>
          <a:p>
            <a:r>
              <a:rPr lang="is-IS" b="0" dirty="0">
                <a:latin typeface="Courier New"/>
                <a:cs typeface="Courier New"/>
              </a:rPr>
              <a:t>     </a:t>
            </a:r>
            <a:r>
              <a:rPr lang="is-I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is-IS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dirty="0">
                <a:solidFill>
                  <a:schemeClr val="bg1"/>
                </a:solidFill>
                <a:latin typeface="Courier New"/>
                <a:cs typeface="Courier New"/>
              </a:rPr>
              <a:t>λ (num sum) </a:t>
            </a:r>
            <a:r>
              <a:rPr lang="is-IS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</a:t>
            </a:r>
            <a:r>
              <a:rPr lang="is-IS" b="0" dirty="0" smtClean="0">
                <a:latin typeface="Courier New"/>
                <a:cs typeface="Courier New"/>
              </a:rPr>
              <a:t>; next</a:t>
            </a:r>
          </a:p>
          <a:p>
            <a:r>
              <a:rPr lang="is-IS" b="0" dirty="0">
                <a:latin typeface="Courier New"/>
                <a:cs typeface="Courier New"/>
              </a:rPr>
              <a:t> </a:t>
            </a:r>
            <a:r>
              <a:rPr lang="is-IS" b="0" dirty="0" smtClean="0">
                <a:latin typeface="Courier New"/>
                <a:cs typeface="Courier New"/>
              </a:rPr>
              <a:t>       </a:t>
            </a:r>
            <a:r>
              <a:rPr lang="is-IS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dirty="0">
                <a:solidFill>
                  <a:schemeClr val="bg1"/>
                </a:solidFill>
                <a:latin typeface="Courier New"/>
                <a:cs typeface="Courier New"/>
              </a:rPr>
              <a:t>list (+ num 1) (+ num sum)))</a:t>
            </a:r>
          </a:p>
          <a:p>
            <a:r>
              <a:rPr lang="is-IS" dirty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is-IS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dirty="0">
                <a:solidFill>
                  <a:schemeClr val="bg1"/>
                </a:solidFill>
                <a:latin typeface="Courier New"/>
                <a:cs typeface="Courier New"/>
              </a:rPr>
              <a:t>λ (num sum) </a:t>
            </a:r>
            <a:r>
              <a:rPr lang="is-IS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</a:t>
            </a:r>
            <a:r>
              <a:rPr lang="is-IS" b="0" dirty="0" smtClean="0">
                <a:latin typeface="Courier New"/>
                <a:cs typeface="Courier New"/>
              </a:rPr>
              <a:t>; done?</a:t>
            </a:r>
          </a:p>
          <a:p>
            <a:r>
              <a:rPr lang="is-IS" b="0" dirty="0">
                <a:latin typeface="Courier New"/>
                <a:cs typeface="Courier New"/>
              </a:rPr>
              <a:t> </a:t>
            </a:r>
            <a:r>
              <a:rPr lang="is-IS" b="0" dirty="0" smtClean="0">
                <a:latin typeface="Courier New"/>
                <a:cs typeface="Courier New"/>
              </a:rPr>
              <a:t>      </a:t>
            </a:r>
            <a:r>
              <a:rPr lang="is-IS" b="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is-IS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s-IS" dirty="0">
                <a:solidFill>
                  <a:schemeClr val="bg1"/>
                </a:solidFill>
                <a:latin typeface="Courier New"/>
                <a:cs typeface="Courier New"/>
              </a:rPr>
              <a:t>&gt; num hi))</a:t>
            </a:r>
          </a:p>
          <a:p>
            <a:r>
              <a:rPr lang="de-DE" dirty="0">
                <a:solidFill>
                  <a:schemeClr val="bg1"/>
                </a:solidFill>
                <a:latin typeface="Courier New"/>
                <a:cs typeface="Courier New"/>
              </a:rPr>
              <a:t>      </a:t>
            </a:r>
            <a:r>
              <a:rPr lang="de-DE" dirty="0" smtClean="0">
                <a:solidFill>
                  <a:schemeClr val="bg1"/>
                </a:solidFill>
                <a:latin typeface="Courier New"/>
                <a:cs typeface="Courier New"/>
              </a:rPr>
              <a:t>#t            </a:t>
            </a:r>
            <a:r>
              <a:rPr lang="de-DE" b="0" dirty="0" smtClean="0">
                <a:solidFill>
                  <a:schemeClr val="bg1"/>
                </a:solidFill>
                <a:latin typeface="Courier New"/>
                <a:cs typeface="Courier New"/>
              </a:rPr>
              <a:t>        </a:t>
            </a:r>
            <a:r>
              <a:rPr lang="de-DE" b="0" dirty="0" smtClean="0">
                <a:latin typeface="Courier New"/>
                <a:cs typeface="Courier New"/>
              </a:rPr>
              <a:t>; </a:t>
            </a:r>
            <a:r>
              <a:rPr lang="de-DE" b="0" dirty="0" err="1" smtClean="0">
                <a:latin typeface="Courier New"/>
                <a:cs typeface="Courier New"/>
              </a:rPr>
              <a:t>keepDoneValue</a:t>
            </a:r>
            <a:r>
              <a:rPr lang="de-DE" b="0" dirty="0" smtClean="0">
                <a:latin typeface="Courier New"/>
                <a:cs typeface="Courier New"/>
              </a:rPr>
              <a:t>?</a:t>
            </a:r>
            <a:endParaRPr lang="de-DE" b="0" dirty="0">
              <a:latin typeface="Courier New"/>
              <a:cs typeface="Courier New"/>
            </a:endParaRPr>
          </a:p>
          <a:p>
            <a:r>
              <a:rPr lang="it-IT" b="0" dirty="0">
                <a:latin typeface="Courier New"/>
                <a:cs typeface="Courier New"/>
              </a:rPr>
              <a:t>    </a:t>
            </a:r>
            <a:r>
              <a:rPr lang="it-IT" b="0" dirty="0">
                <a:solidFill>
                  <a:schemeClr val="bg1"/>
                </a:solidFill>
                <a:latin typeface="Courier New"/>
                <a:cs typeface="Courier New"/>
              </a:rPr>
              <a:t>  </a:t>
            </a:r>
            <a:r>
              <a:rPr lang="it-IT" dirty="0" smtClean="0">
                <a:solidFill>
                  <a:schemeClr val="bg1"/>
                </a:solidFill>
                <a:latin typeface="Courier New"/>
                <a:cs typeface="Courier New"/>
              </a:rPr>
              <a:t>(</a:t>
            </a:r>
            <a:r>
              <a:rPr lang="it-IT" dirty="0">
                <a:solidFill>
                  <a:schemeClr val="bg1"/>
                </a:solidFill>
                <a:latin typeface="Courier New"/>
                <a:cs typeface="Courier New"/>
              </a:rPr>
              <a:t>list lo 0</a:t>
            </a:r>
            <a:r>
              <a:rPr lang="it-IT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r>
              <a:rPr lang="it-IT" b="0" dirty="0" smtClean="0">
                <a:solidFill>
                  <a:schemeClr val="bg1"/>
                </a:solidFill>
                <a:latin typeface="Courier New"/>
                <a:cs typeface="Courier New"/>
              </a:rPr>
              <a:t>                    </a:t>
            </a:r>
            <a:r>
              <a:rPr lang="it-IT" b="0" dirty="0" smtClean="0">
                <a:latin typeface="Courier New"/>
                <a:cs typeface="Courier New"/>
              </a:rPr>
              <a:t>;</a:t>
            </a:r>
            <a:r>
              <a:rPr lang="it-IT" b="0" dirty="0">
                <a:latin typeface="Courier New"/>
                <a:cs typeface="Courier New"/>
              </a:rPr>
              <a:t> </a:t>
            </a:r>
            <a:r>
              <a:rPr lang="it-IT" b="0" dirty="0" err="1" smtClean="0">
                <a:latin typeface="Courier New"/>
                <a:cs typeface="Courier New"/>
              </a:rPr>
              <a:t>seed</a:t>
            </a:r>
            <a:endParaRPr lang="it-IT" b="0" dirty="0" smtClean="0">
              <a:latin typeface="Courier New"/>
              <a:cs typeface="Courier New"/>
            </a:endParaRPr>
          </a:p>
          <a:p>
            <a:r>
              <a:rPr lang="it-IT" b="0" dirty="0">
                <a:latin typeface="Courier New"/>
                <a:cs typeface="Courier New"/>
              </a:rPr>
              <a:t> </a:t>
            </a:r>
            <a:r>
              <a:rPr lang="it-IT" b="0" dirty="0" smtClean="0">
                <a:latin typeface="Courier New"/>
                <a:cs typeface="Courier New"/>
              </a:rPr>
              <a:t>     )))</a:t>
            </a:r>
            <a:endParaRPr lang="en-US" b="0" dirty="0" smtClean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999672"/>
            <a:ext cx="4724400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&gt; (partial-sums-between 3 7)</a:t>
            </a:r>
          </a:p>
          <a:p>
            <a:r>
              <a:rPr lang="en-US" sz="1800" b="0" dirty="0">
                <a:latin typeface="Courier New"/>
                <a:cs typeface="Courier New"/>
              </a:rPr>
              <a:t>'(0 3 7 12 18 25</a:t>
            </a:r>
            <a:r>
              <a:rPr lang="en-US" sz="1800" b="0" dirty="0" smtClean="0">
                <a:latin typeface="Courier New"/>
                <a:cs typeface="Courier New"/>
              </a:rPr>
              <a:t>)</a:t>
            </a:r>
          </a:p>
          <a:p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&gt; (partial-sums-between 1 10)</a:t>
            </a:r>
          </a:p>
          <a:p>
            <a:r>
              <a:rPr lang="en-US" sz="1800" b="0" dirty="0">
                <a:latin typeface="Courier New"/>
                <a:cs typeface="Courier New"/>
              </a:rPr>
              <a:t>'(0 1 3 6 10 15 21 28 36 45 55)</a:t>
            </a:r>
            <a:endParaRPr lang="de-DE" sz="1800" b="0" dirty="0">
              <a:latin typeface="Courier New"/>
              <a:cs typeface="Courier New"/>
            </a:endParaRPr>
          </a:p>
        </p:txBody>
      </p:sp>
      <p:pic>
        <p:nvPicPr>
          <p:cNvPr id="11" name="Picture 10" descr="its-your-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21" y="-25050"/>
            <a:ext cx="1063279" cy="1066800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49</a:t>
            </a:fld>
            <a:endParaRPr lang="en-US" sz="1400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64058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457200" y="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0" dirty="0">
                <a:solidFill>
                  <a:srgbClr val="0000FF"/>
                </a:solidFill>
                <a:latin typeface="Calibri"/>
                <a:cs typeface="Calibri"/>
              </a:rPr>
              <a:t>Iterative </a:t>
            </a:r>
            <a:r>
              <a:rPr lang="en-US" sz="3200" b="0" dirty="0" smtClean="0">
                <a:solidFill>
                  <a:srgbClr val="0000FF"/>
                </a:solidFill>
                <a:latin typeface="Calibri"/>
                <a:cs typeface="Calibri"/>
              </a:rPr>
              <a:t>factorial: </a:t>
            </a:r>
            <a:r>
              <a:rPr lang="en-US" sz="3200" b="0" dirty="0">
                <a:solidFill>
                  <a:srgbClr val="0000FF"/>
                </a:solidFill>
                <a:latin typeface="Calibri"/>
                <a:cs typeface="Calibri"/>
              </a:rPr>
              <a:t>tail recursive </a:t>
            </a:r>
            <a:r>
              <a:rPr lang="en-US" sz="3200" b="0" dirty="0" smtClean="0">
                <a:solidFill>
                  <a:srgbClr val="0000FF"/>
                </a:solidFill>
                <a:latin typeface="Calibri"/>
                <a:cs typeface="Calibri"/>
              </a:rPr>
              <a:t>version in Racket</a:t>
            </a:r>
            <a:endParaRPr lang="en-US" sz="3200" b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1143000" y="1905000"/>
            <a:ext cx="6629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(define (fact-tail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        prod     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(if (=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0)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    prod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    (fact-tail (-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1) (* </a:t>
            </a:r>
            <a:r>
              <a:rPr lang="en-US" sz="20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 prod))))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  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Courier New" charset="0"/>
              </a:rPr>
              <a:t>      </a:t>
            </a:r>
            <a:endParaRPr lang="en-US" sz="1600" b="1" dirty="0">
              <a:latin typeface="Courier New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33800" y="2409119"/>
            <a:ext cx="2667000" cy="1019881"/>
            <a:chOff x="3810000" y="1811215"/>
            <a:chExt cx="2666754" cy="1116438"/>
          </a:xfrm>
        </p:grpSpPr>
        <p:sp>
          <p:nvSpPr>
            <p:cNvPr id="62475" name="Down Arrow 8"/>
            <p:cNvSpPr>
              <a:spLocks noChangeArrowheads="1"/>
            </p:cNvSpPr>
            <p:nvPr/>
          </p:nvSpPr>
          <p:spPr bwMode="auto">
            <a:xfrm>
              <a:off x="4419600" y="1828800"/>
              <a:ext cx="381000" cy="609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Down Arrow 9"/>
            <p:cNvSpPr>
              <a:spLocks noChangeArrowheads="1"/>
            </p:cNvSpPr>
            <p:nvPr/>
          </p:nvSpPr>
          <p:spPr bwMode="auto">
            <a:xfrm>
              <a:off x="6095754" y="1811215"/>
              <a:ext cx="381000" cy="609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TextBox 10"/>
            <p:cNvSpPr txBox="1">
              <a:spLocks noChangeArrowheads="1"/>
            </p:cNvSpPr>
            <p:nvPr/>
          </p:nvSpPr>
          <p:spPr bwMode="auto">
            <a:xfrm>
              <a:off x="3810000" y="2557046"/>
              <a:ext cx="184649" cy="370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endParaRPr lang="en-US" sz="1600" dirty="0">
                <a:latin typeface="Courier New" charset="0"/>
                <a:cs typeface="Courier New" charset="0"/>
              </a:endParaRPr>
            </a:p>
          </p:txBody>
        </p:sp>
      </p:grp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8458200" cy="168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;;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Here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, and in many tail recursions, need a wrapper</a:t>
            </a:r>
          </a:p>
          <a:p>
            <a:pPr>
              <a:spcBef>
                <a:spcPts val="400"/>
              </a:spcBef>
            </a:pP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;;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function to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initialize first row of iteration </a:t>
            </a:r>
            <a:endParaRPr lang="en-US" sz="1800" b="1" dirty="0" smtClean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ts val="400"/>
              </a:spcBef>
            </a:pP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;;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table. E.g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., invoke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(fact-</a:t>
            </a:r>
            <a:r>
              <a:rPr lang="en-US" sz="1800" dirty="0" err="1" smtClean="0">
                <a:solidFill>
                  <a:srgbClr val="008000"/>
                </a:solidFill>
                <a:latin typeface="Courier New" charset="0"/>
              </a:rPr>
              <a:t>i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</a:rPr>
              <a:t>ter</a:t>
            </a:r>
            <a:r>
              <a:rPr lang="en-US" sz="1800" dirty="0" smtClean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4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) to calculate 4!</a:t>
            </a:r>
          </a:p>
          <a:p>
            <a:pPr>
              <a:spcBef>
                <a:spcPts val="400"/>
              </a:spcBef>
            </a:pPr>
            <a:r>
              <a:rPr lang="en-US" sz="1800" b="1" dirty="0" smtClean="0">
                <a:solidFill>
                  <a:schemeClr val="accent2"/>
                </a:solidFill>
                <a:latin typeface="Courier New" charset="0"/>
              </a:rPr>
              <a:t>(define (fact-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charset="0"/>
              </a:rPr>
              <a:t>iter</a:t>
            </a:r>
            <a:r>
              <a:rPr lang="en-US" sz="1800" b="1" dirty="0" smtClean="0">
                <a:solidFill>
                  <a:schemeClr val="accent2"/>
                </a:solidFill>
                <a:latin typeface="Courier New" charset="0"/>
              </a:rPr>
              <a:t> n)</a:t>
            </a: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charset="0"/>
              </a:rPr>
              <a:t> (fact-tail n 1))</a:t>
            </a:r>
            <a:endParaRPr lang="en-US" sz="1800" b="1" dirty="0">
              <a:latin typeface="Courier New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57200" y="2590800"/>
            <a:ext cx="1695446" cy="914400"/>
            <a:chOff x="286379" y="2743200"/>
            <a:chExt cx="1694821" cy="914400"/>
          </a:xfrm>
        </p:grpSpPr>
        <p:sp>
          <p:nvSpPr>
            <p:cNvPr id="3" name="TextBox 2"/>
            <p:cNvSpPr txBox="1"/>
            <p:nvPr/>
          </p:nvSpPr>
          <p:spPr>
            <a:xfrm>
              <a:off x="286379" y="3011488"/>
              <a:ext cx="1161619" cy="6461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0000"/>
                  </a:solidFill>
                  <a:latin typeface="+mj-lt"/>
                  <a:ea typeface="ＭＳ Ｐゴシック" charset="0"/>
                  <a:cs typeface="ＭＳ Ｐゴシック" charset="0"/>
                </a:rPr>
                <a:t>stopping</a:t>
              </a:r>
              <a:br>
                <a:rPr lang="en-US" sz="1800" dirty="0">
                  <a:solidFill>
                    <a:srgbClr val="FF0000"/>
                  </a:solidFill>
                  <a:latin typeface="+mj-lt"/>
                  <a:ea typeface="ＭＳ Ｐゴシック" charset="0"/>
                  <a:cs typeface="ＭＳ Ｐゴシック" charset="0"/>
                </a:rPr>
              </a:br>
              <a:r>
                <a:rPr lang="en-US" sz="1800" dirty="0">
                  <a:solidFill>
                    <a:srgbClr val="FF0000"/>
                  </a:solidFill>
                  <a:latin typeface="+mj-lt"/>
                  <a:ea typeface="ＭＳ Ｐゴシック" charset="0"/>
                  <a:cs typeface="ＭＳ Ｐゴシック" charset="0"/>
                </a:rPr>
                <a:t>condition</a:t>
              </a:r>
            </a:p>
          </p:txBody>
        </p:sp>
        <p:cxnSp>
          <p:nvCxnSpPr>
            <p:cNvPr id="62474" name="Straight Arrow Connector 4"/>
            <p:cNvCxnSpPr>
              <a:cxnSpLocks noChangeShapeType="1"/>
            </p:cNvCxnSpPr>
            <p:nvPr/>
          </p:nvCxnSpPr>
          <p:spPr bwMode="auto">
            <a:xfrm flipV="1">
              <a:off x="1295400" y="2743200"/>
              <a:ext cx="685800" cy="304800"/>
            </a:xfrm>
            <a:prstGeom prst="straightConnector1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5</a:t>
            </a:fld>
            <a:endParaRPr lang="en-US" sz="1400" dirty="0"/>
          </a:p>
        </p:txBody>
      </p:sp>
      <p:sp>
        <p:nvSpPr>
          <p:cNvPr id="1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295400" y="751582"/>
            <a:ext cx="57150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0000FF"/>
                </a:solidFill>
                <a:latin typeface="Calibri"/>
                <a:ea typeface="ＭＳ Ｐゴシック" charset="-128"/>
                <a:cs typeface="Calibri"/>
              </a:rPr>
              <a:t>State Variables:</a:t>
            </a:r>
          </a:p>
          <a:p>
            <a:pPr marL="91440" indent="-91440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b="1" dirty="0">
                <a:latin typeface="Courier New" pitchFamily="49" charset="0"/>
                <a:ea typeface="ＭＳ Ｐゴシック" charset="-128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1800" dirty="0" smtClean="0">
                <a:solidFill>
                  <a:srgbClr val="0000FF"/>
                </a:solidFill>
                <a:latin typeface="Calibri"/>
                <a:ea typeface="ＭＳ Ｐゴシック" charset="-128"/>
                <a:cs typeface="Calibri"/>
              </a:rPr>
              <a:t> </a:t>
            </a:r>
            <a:r>
              <a:rPr lang="en-US" sz="1800" dirty="0" smtClean="0">
                <a:latin typeface="Calibri"/>
                <a:ea typeface="ＭＳ Ｐゴシック" charset="-128"/>
                <a:cs typeface="Calibri"/>
              </a:rPr>
              <a:t>is </a:t>
            </a:r>
            <a:r>
              <a:rPr lang="en-US" sz="1800" dirty="0">
                <a:latin typeface="Calibri"/>
                <a:ea typeface="ＭＳ Ｐゴシック" charset="-128"/>
                <a:cs typeface="Calibri"/>
              </a:rPr>
              <a:t>the current number being processed.</a:t>
            </a:r>
          </a:p>
          <a:p>
            <a:pPr marL="91440" indent="-91440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b="1" dirty="0">
                <a:latin typeface="Courier New" pitchFamily="49" charset="0"/>
                <a:ea typeface="ＭＳ Ｐゴシック" charset="-128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urier New"/>
                <a:ea typeface="ＭＳ Ｐゴシック" charset="-128"/>
                <a:cs typeface="Courier New"/>
              </a:rPr>
              <a:t>prod</a:t>
            </a:r>
            <a:r>
              <a:rPr lang="en-US" sz="1800" dirty="0" smtClean="0">
                <a:solidFill>
                  <a:srgbClr val="0000FF"/>
                </a:solidFill>
                <a:latin typeface="Calibri"/>
                <a:ea typeface="ＭＳ Ｐゴシック" charset="-128"/>
                <a:cs typeface="Calibri"/>
              </a:rPr>
              <a:t> </a:t>
            </a:r>
            <a:r>
              <a:rPr lang="en-US" sz="1800" dirty="0">
                <a:latin typeface="Calibri"/>
                <a:ea typeface="ＭＳ Ｐゴシック" charset="-128"/>
                <a:cs typeface="Calibri"/>
              </a:rPr>
              <a:t>is the product of all numbers already processed.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1590840" y="3527928"/>
            <a:ext cx="640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t</a:t>
            </a:r>
            <a:r>
              <a:rPr lang="en-US" sz="1800" dirty="0" smtClean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ail call (no pending operations) expresses iteration rules </a:t>
            </a:r>
            <a:endParaRPr lang="en-US" sz="1800" dirty="0">
              <a:solidFill>
                <a:srgbClr val="FF0000"/>
              </a:solidFill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057400" y="3951982"/>
            <a:ext cx="51816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indent="0"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Calibri"/>
                <a:cs typeface="Calibri"/>
              </a:rPr>
              <a:t>Iteration Rules:</a:t>
            </a:r>
          </a:p>
          <a:p>
            <a:pPr marL="182880" indent="-182880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dirty="0" smtClean="0">
                <a:latin typeface="Calibri"/>
                <a:cs typeface="Calibri"/>
              </a:rPr>
              <a:t>next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1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is previous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1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minus 1. </a:t>
            </a:r>
          </a:p>
          <a:p>
            <a:pPr marL="182880" indent="-182880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dirty="0" smtClean="0">
                <a:latin typeface="Calibri"/>
                <a:cs typeface="Calibri"/>
              </a:rPr>
              <a:t>next </a:t>
            </a:r>
            <a:r>
              <a:rPr lang="en-US" sz="1800" dirty="0">
                <a:solidFill>
                  <a:srgbClr val="0000FF"/>
                </a:solidFill>
                <a:latin typeface="Courier New"/>
                <a:ea typeface="ＭＳ Ｐゴシック" charset="-128"/>
                <a:cs typeface="Courier New"/>
              </a:rPr>
              <a:t>prod</a:t>
            </a:r>
            <a:r>
              <a:rPr lang="en-US" sz="1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is previous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ea typeface="ＭＳ Ｐゴシック" charset="-128"/>
                <a:cs typeface="Courier New" pitchFamily="49" charset="0"/>
              </a:rPr>
              <a:t>num</a:t>
            </a:r>
            <a:r>
              <a:rPr lang="en-US" sz="1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times previous </a:t>
            </a:r>
            <a:r>
              <a:rPr lang="en-US" sz="1800" dirty="0">
                <a:solidFill>
                  <a:srgbClr val="0000FF"/>
                </a:solidFill>
                <a:latin typeface="Courier New"/>
                <a:ea typeface="ＭＳ Ｐゴシック" charset="-128"/>
                <a:cs typeface="Courier New"/>
              </a:rPr>
              <a:t>prod</a:t>
            </a:r>
            <a:r>
              <a:rPr lang="en-US" sz="1800" dirty="0" smtClean="0">
                <a:latin typeface="Calibri"/>
                <a:cs typeface="Calibri"/>
              </a:rPr>
              <a:t>. </a:t>
            </a:r>
          </a:p>
        </p:txBody>
      </p:sp>
      <p:sp>
        <p:nvSpPr>
          <p:cNvPr id="4" name="Left Brace 3"/>
          <p:cNvSpPr/>
          <p:nvPr/>
        </p:nvSpPr>
        <p:spPr bwMode="auto">
          <a:xfrm rot="16200000">
            <a:off x="4572000" y="914400"/>
            <a:ext cx="304800" cy="5181600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0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 animBg="1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20200" cy="609600"/>
          </a:xfrm>
        </p:spPr>
        <p:txBody>
          <a:bodyPr/>
          <a:lstStyle/>
          <a:p>
            <a:pPr algn="ctr"/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Iterative Version of </a:t>
            </a:r>
            <a:r>
              <a:rPr lang="en-US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genlist</a:t>
            </a:r>
            <a:endParaRPr lang="en-US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Courier New"/>
                <a:cs typeface="Courier New"/>
              </a:rPr>
              <a:t>;; Returns the same list as </a:t>
            </a:r>
            <a:r>
              <a:rPr lang="en-US" sz="1800" b="0" dirty="0" err="1" smtClean="0">
                <a:latin typeface="Courier New"/>
                <a:cs typeface="Courier New"/>
              </a:rPr>
              <a:t>genlist</a:t>
            </a:r>
            <a:r>
              <a:rPr lang="en-US" sz="1800" b="0" dirty="0" smtClean="0">
                <a:latin typeface="Courier New"/>
                <a:cs typeface="Courier New"/>
              </a:rPr>
              <a:t>, but requires only </a:t>
            </a:r>
            <a:br>
              <a:rPr lang="en-US" sz="1800" b="0" dirty="0" smtClean="0">
                <a:latin typeface="Courier New"/>
                <a:cs typeface="Courier New"/>
              </a:rPr>
            </a:br>
            <a:r>
              <a:rPr lang="en-US" sz="1800" b="0" dirty="0" smtClean="0">
                <a:latin typeface="Courier New"/>
                <a:cs typeface="Courier New"/>
              </a:rPr>
              <a:t>;; constant stack depth (*not* proportional to list length)</a:t>
            </a:r>
            <a:br>
              <a:rPr lang="en-US" sz="1800" b="0" dirty="0" smtClean="0">
                <a:latin typeface="Courier New"/>
                <a:cs typeface="Courier New"/>
              </a:rPr>
            </a:br>
            <a:r>
              <a:rPr lang="en-US" sz="1800" b="0" dirty="0" smtClean="0">
                <a:latin typeface="Courier New"/>
                <a:cs typeface="Courier New"/>
              </a:rPr>
              <a:t>(</a:t>
            </a:r>
            <a:r>
              <a:rPr lang="en-US" sz="1800" b="0" dirty="0">
                <a:latin typeface="Courier New"/>
                <a:cs typeface="Courier New"/>
              </a:rPr>
              <a:t>define (</a:t>
            </a:r>
            <a:r>
              <a:rPr lang="en-US" sz="1800" b="0" dirty="0" err="1">
                <a:latin typeface="Courier New"/>
                <a:cs typeface="Courier New"/>
              </a:rPr>
              <a:t>genlist-iter</a:t>
            </a:r>
            <a:r>
              <a:rPr lang="en-US" sz="1800" b="0" dirty="0">
                <a:latin typeface="Courier New"/>
                <a:cs typeface="Courier New"/>
              </a:rPr>
              <a:t> next done? </a:t>
            </a:r>
            <a:r>
              <a:rPr lang="en-US" sz="1800" b="0" dirty="0" err="1">
                <a:latin typeface="Courier New"/>
                <a:cs typeface="Courier New"/>
              </a:rPr>
              <a:t>keepDoneValue</a:t>
            </a:r>
            <a:r>
              <a:rPr lang="en-US" sz="1800" b="0" dirty="0">
                <a:latin typeface="Courier New"/>
                <a:cs typeface="Courier New"/>
              </a:rPr>
              <a:t>? seed)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(iterate-apply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(list (next state) </a:t>
            </a:r>
            <a:r>
              <a:rPr lang="en-US" sz="1800" b="0" dirty="0" smtClean="0">
                <a:latin typeface="Courier New"/>
                <a:cs typeface="Courier New"/>
              </a:rPr>
              <a:t/>
            </a:r>
            <a:br>
              <a:rPr lang="en-US" sz="1800" b="0" dirty="0" smtClean="0">
                <a:latin typeface="Courier New"/>
                <a:cs typeface="Courier New"/>
              </a:rPr>
            </a:br>
            <a:r>
              <a:rPr lang="en-US" sz="1800" b="0" dirty="0" smtClean="0">
                <a:latin typeface="Courier New"/>
                <a:cs typeface="Courier New"/>
              </a:rPr>
              <a:t>           (</a:t>
            </a:r>
            <a:r>
              <a:rPr lang="en-US" sz="1800" b="0" dirty="0">
                <a:latin typeface="Courier New"/>
                <a:cs typeface="Courier New"/>
              </a:rPr>
              <a:t>cons 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 (done? state))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 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(if </a:t>
            </a:r>
            <a:r>
              <a:rPr lang="en-US" sz="1800" b="0" dirty="0" err="1">
                <a:latin typeface="Courier New"/>
                <a:cs typeface="Courier New"/>
              </a:rPr>
              <a:t>keepDoneValue</a:t>
            </a:r>
            <a:r>
              <a:rPr lang="en-US" sz="1800" b="0" dirty="0">
                <a:latin typeface="Courier New"/>
                <a:cs typeface="Courier New"/>
              </a:rPr>
              <a:t>?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    (reverse (cons 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    (reverse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(list seed '())))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905851"/>
            <a:ext cx="618721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Example: How does this work? </a:t>
            </a:r>
          </a:p>
          <a:p>
            <a:endParaRPr lang="en-US" sz="1000" b="0" dirty="0">
              <a:latin typeface="Courier New"/>
              <a:cs typeface="Courier New"/>
            </a:endParaRPr>
          </a:p>
          <a:p>
            <a:pPr lvl="1"/>
            <a:r>
              <a:rPr lang="en-US" sz="2000" b="0" dirty="0" smtClean="0">
                <a:latin typeface="Courier New"/>
                <a:cs typeface="Courier New"/>
              </a:rPr>
              <a:t>(</a:t>
            </a:r>
            <a:r>
              <a:rPr lang="en-US" sz="2000" b="0" dirty="0" err="1">
                <a:latin typeface="Courier New"/>
                <a:cs typeface="Courier New"/>
              </a:rPr>
              <a:t>genlist-iter</a:t>
            </a:r>
            <a:r>
              <a:rPr lang="en-US" sz="2000" b="0" dirty="0">
                <a:latin typeface="Courier New"/>
                <a:cs typeface="Courier New"/>
              </a:rPr>
              <a:t> 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(n) (quotient n 2))</a:t>
            </a:r>
          </a:p>
          <a:p>
            <a:pPr lvl="1"/>
            <a:r>
              <a:rPr lang="en-US" sz="2000" b="0" dirty="0">
                <a:latin typeface="Courier New"/>
                <a:cs typeface="Courier New"/>
              </a:rPr>
              <a:t>              </a:t>
            </a:r>
            <a:r>
              <a:rPr lang="en-US" sz="2000" b="0" dirty="0" smtClean="0">
                <a:latin typeface="Courier New"/>
                <a:cs typeface="Courier New"/>
              </a:rPr>
              <a:t>(</a:t>
            </a:r>
            <a:r>
              <a:rPr lang="en-US" sz="2000" b="0" dirty="0" err="1">
                <a:latin typeface="Courier New"/>
                <a:cs typeface="Courier New"/>
              </a:rPr>
              <a:t>λ</a:t>
            </a:r>
            <a:r>
              <a:rPr lang="en-US" sz="2000" b="0" dirty="0">
                <a:latin typeface="Courier New"/>
                <a:cs typeface="Courier New"/>
              </a:rPr>
              <a:t> (n) (&lt;= n 0)</a:t>
            </a:r>
            <a:r>
              <a:rPr lang="en-US" sz="2000" b="0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 smtClean="0">
                <a:latin typeface="Courier New"/>
                <a:cs typeface="Courier New"/>
              </a:rPr>
              <a:t>             #t</a:t>
            </a:r>
            <a:endParaRPr lang="en-US" sz="2000" b="0" dirty="0">
              <a:latin typeface="Courier New"/>
              <a:cs typeface="Courier New"/>
            </a:endParaRPr>
          </a:p>
          <a:p>
            <a:pPr lvl="1"/>
            <a:r>
              <a:rPr lang="en-US" sz="2000" b="0" dirty="0">
                <a:latin typeface="Courier New"/>
                <a:cs typeface="Courier New"/>
              </a:rPr>
              <a:t>              </a:t>
            </a:r>
            <a:r>
              <a:rPr lang="en-US" sz="2000" b="0" dirty="0" smtClean="0">
                <a:latin typeface="Courier New"/>
                <a:cs typeface="Courier New"/>
              </a:rPr>
              <a:t>5)</a:t>
            </a:r>
            <a:endParaRPr lang="en-US" sz="2000" b="0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50</a:t>
            </a:fld>
            <a:endParaRPr lang="en-US" sz="14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40148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20200" cy="609600"/>
          </a:xfrm>
        </p:spPr>
        <p:txBody>
          <a:bodyPr/>
          <a:lstStyle/>
          <a:p>
            <a:pPr algn="ctr"/>
            <a:r>
              <a:rPr lang="en-US" sz="3600" i="0" dirty="0" smtClean="0">
                <a:solidFill>
                  <a:srgbClr val="0000FF"/>
                </a:solidFill>
                <a:latin typeface="Calibri"/>
                <a:cs typeface="Calibri"/>
              </a:rPr>
              <a:t>Iterative Version of </a:t>
            </a:r>
            <a:r>
              <a:rPr lang="en-US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genlist</a:t>
            </a:r>
            <a:r>
              <a:rPr lang="en-US" i="0" dirty="0" smtClean="0">
                <a:solidFill>
                  <a:srgbClr val="0000FF"/>
                </a:solidFill>
                <a:latin typeface="Courier New"/>
                <a:cs typeface="Courier New"/>
              </a:rPr>
              <a:t>-apply</a:t>
            </a:r>
            <a:endParaRPr lang="en-US" i="0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820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(define (</a:t>
            </a:r>
            <a:r>
              <a:rPr lang="en-US" sz="1800" b="0" dirty="0" err="1">
                <a:latin typeface="Courier New"/>
                <a:cs typeface="Courier New"/>
              </a:rPr>
              <a:t>genlist</a:t>
            </a:r>
            <a:r>
              <a:rPr lang="en-US" sz="1800" b="0" dirty="0">
                <a:latin typeface="Courier New"/>
                <a:cs typeface="Courier New"/>
              </a:rPr>
              <a:t>-apply-</a:t>
            </a:r>
            <a:r>
              <a:rPr lang="en-US" sz="1800" b="0" dirty="0" err="1">
                <a:latin typeface="Courier New"/>
                <a:cs typeface="Courier New"/>
              </a:rPr>
              <a:t>iter</a:t>
            </a:r>
            <a:r>
              <a:rPr lang="en-US" sz="1800" b="0" dirty="0">
                <a:latin typeface="Courier New"/>
                <a:cs typeface="Courier New"/>
              </a:rPr>
              <a:t> next done? </a:t>
            </a:r>
            <a:r>
              <a:rPr lang="en-US" sz="1800" b="0" dirty="0" err="1" smtClean="0">
                <a:latin typeface="Courier New"/>
                <a:cs typeface="Courier New"/>
              </a:rPr>
              <a:t>keepDoneValue</a:t>
            </a:r>
            <a:r>
              <a:rPr lang="en-US" sz="1800" b="0" dirty="0">
                <a:latin typeface="Courier New"/>
                <a:cs typeface="Courier New"/>
              </a:rPr>
              <a:t>? seed)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(iterate-apply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(list (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1800" b="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b="0" dirty="0">
                <a:latin typeface="Courier New"/>
                <a:cs typeface="Courier New"/>
              </a:rPr>
              <a:t>next state) </a:t>
            </a:r>
            <a:r>
              <a:rPr lang="en-US" sz="1800" b="0" dirty="0" smtClean="0">
                <a:latin typeface="Courier New"/>
                <a:cs typeface="Courier New"/>
              </a:rPr>
              <a:t/>
            </a:r>
            <a:br>
              <a:rPr lang="en-US" sz="1800" b="0" dirty="0" smtClean="0">
                <a:latin typeface="Courier New"/>
                <a:cs typeface="Courier New"/>
              </a:rPr>
            </a:br>
            <a:r>
              <a:rPr lang="en-US" sz="1800" b="0" dirty="0" smtClean="0">
                <a:latin typeface="Courier New"/>
                <a:cs typeface="Courier New"/>
              </a:rPr>
              <a:t>           (</a:t>
            </a:r>
            <a:r>
              <a:rPr lang="en-US" sz="1800" b="0" dirty="0">
                <a:latin typeface="Courier New"/>
                <a:cs typeface="Courier New"/>
              </a:rPr>
              <a:t>cons 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 (</a:t>
            </a:r>
            <a:r>
              <a:rPr lang="en-US" sz="1800" dirty="0">
                <a:solidFill>
                  <a:srgbClr val="0000FF"/>
                </a:solidFill>
                <a:latin typeface="Courier New"/>
                <a:cs typeface="Courier New"/>
              </a:rPr>
              <a:t>apply</a:t>
            </a:r>
            <a:r>
              <a:rPr lang="en-US" sz="1800" b="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1800" b="0" dirty="0">
                <a:latin typeface="Courier New"/>
                <a:cs typeface="Courier New"/>
              </a:rPr>
              <a:t>done? state))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</a:t>
            </a:r>
            <a:r>
              <a:rPr lang="en-US" sz="1800" b="0" dirty="0" err="1">
                <a:latin typeface="Courier New"/>
                <a:cs typeface="Courier New"/>
              </a:rPr>
              <a:t>λ</a:t>
            </a:r>
            <a:r>
              <a:rPr lang="en-US" sz="1800" b="0" dirty="0">
                <a:latin typeface="Courier New"/>
                <a:cs typeface="Courier New"/>
              </a:rPr>
              <a:t> (state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 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(if </a:t>
            </a:r>
            <a:r>
              <a:rPr lang="en-US" sz="1800" b="0" dirty="0" err="1">
                <a:latin typeface="Courier New"/>
                <a:cs typeface="Courier New"/>
              </a:rPr>
              <a:t>keepDoneValue</a:t>
            </a:r>
            <a:r>
              <a:rPr lang="en-US" sz="1800" b="0" dirty="0">
                <a:latin typeface="Courier New"/>
                <a:cs typeface="Courier New"/>
              </a:rPr>
              <a:t>?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    (reverse (cons state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      (reverse </a:t>
            </a:r>
            <a:r>
              <a:rPr lang="en-US" sz="1800" b="0" dirty="0" err="1">
                <a:latin typeface="Courier New"/>
                <a:cs typeface="Courier New"/>
              </a:rPr>
              <a:t>reversedStatesSoFar</a:t>
            </a:r>
            <a:r>
              <a:rPr lang="en-US" sz="1800" b="0" dirty="0">
                <a:latin typeface="Courier New"/>
                <a:cs typeface="Courier New"/>
              </a:rPr>
              <a:t>)))</a:t>
            </a:r>
          </a:p>
          <a:p>
            <a:r>
              <a:rPr lang="en-US" sz="1800" b="0" dirty="0">
                <a:latin typeface="Courier New"/>
                <a:cs typeface="Courier New"/>
              </a:rPr>
              <a:t>   (list seed '())))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51</a:t>
            </a:fld>
            <a:endParaRPr lang="en-US" sz="14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462640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533400" y="0"/>
            <a:ext cx="8153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0" dirty="0">
                <a:solidFill>
                  <a:srgbClr val="0000FF"/>
                </a:solidFill>
                <a:latin typeface="Calibri"/>
                <a:cs typeface="Calibri"/>
              </a:rPr>
              <a:t>Tail-recursive factorial: </a:t>
            </a:r>
            <a:r>
              <a:rPr lang="en-US" sz="3600" b="0" dirty="0" smtClean="0">
                <a:solidFill>
                  <a:srgbClr val="0000FF"/>
                </a:solidFill>
                <a:latin typeface="Calibri"/>
                <a:cs typeface="Calibri"/>
              </a:rPr>
              <a:t>Dynamic execution</a:t>
            </a:r>
            <a:endParaRPr lang="en-US" sz="3600" b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321753" y="1143000"/>
            <a:ext cx="2654550" cy="3333841"/>
            <a:chOff x="6125305" y="2133600"/>
            <a:chExt cx="2654605" cy="3334603"/>
          </a:xfrm>
        </p:grpSpPr>
        <p:sp>
          <p:nvSpPr>
            <p:cNvPr id="64554" name="TextBox 15"/>
            <p:cNvSpPr txBox="1">
              <a:spLocks noChangeArrowheads="1"/>
            </p:cNvSpPr>
            <p:nvPr/>
          </p:nvSpPr>
          <p:spPr bwMode="auto">
            <a:xfrm>
              <a:off x="6361176" y="2133600"/>
              <a:ext cx="2185584" cy="400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</a:t>
              </a:r>
              <a:r>
                <a:rPr lang="en-US" sz="2000" dirty="0" err="1" smtClean="0">
                  <a:latin typeface="Courier New" charset="0"/>
                  <a:cs typeface="Courier New" charset="0"/>
                </a:rPr>
                <a:t>iter</a:t>
              </a:r>
              <a:r>
                <a:rPr lang="en-US" sz="2000" dirty="0" smtClean="0">
                  <a:latin typeface="Courier New" charset="0"/>
                  <a:cs typeface="Courier New" charset="0"/>
                </a:rPr>
                <a:t> 4</a:t>
              </a:r>
              <a:r>
                <a:rPr lang="en-US" sz="2000" dirty="0">
                  <a:latin typeface="Courier New" charset="0"/>
                  <a:cs typeface="Courier New" charset="0"/>
                </a:rPr>
                <a:t>)</a:t>
              </a:r>
            </a:p>
          </p:txBody>
        </p:sp>
        <p:sp>
          <p:nvSpPr>
            <p:cNvPr id="64555" name="TextBox 16"/>
            <p:cNvSpPr txBox="1">
              <a:spLocks noChangeArrowheads="1"/>
            </p:cNvSpPr>
            <p:nvPr/>
          </p:nvSpPr>
          <p:spPr bwMode="auto">
            <a:xfrm>
              <a:off x="6207023" y="2724090"/>
              <a:ext cx="2493418" cy="400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(fact-tail 4 1</a:t>
              </a:r>
              <a:r>
                <a:rPr lang="en-US" sz="2000" dirty="0">
                  <a:latin typeface="Courier New" charset="0"/>
                  <a:cs typeface="Courier New" charset="0"/>
                </a:rPr>
                <a:t>)</a:t>
              </a:r>
            </a:p>
          </p:txBody>
        </p:sp>
        <p:sp>
          <p:nvSpPr>
            <p:cNvPr id="64556" name="TextBox 20"/>
            <p:cNvSpPr txBox="1">
              <a:spLocks noChangeArrowheads="1"/>
            </p:cNvSpPr>
            <p:nvPr/>
          </p:nvSpPr>
          <p:spPr bwMode="auto">
            <a:xfrm>
              <a:off x="6206320" y="3333690"/>
              <a:ext cx="2493418" cy="400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</a:t>
              </a:r>
              <a:r>
                <a:rPr lang="en-US" sz="2000" dirty="0">
                  <a:latin typeface="Courier New" charset="0"/>
                  <a:cs typeface="Courier New" charset="0"/>
                </a:rPr>
                <a:t>-tail </a:t>
              </a:r>
              <a:r>
                <a:rPr lang="en-US" sz="2000" dirty="0" smtClean="0">
                  <a:latin typeface="Courier New" charset="0"/>
                  <a:cs typeface="Courier New" charset="0"/>
                </a:rPr>
                <a:t>3 4</a:t>
              </a:r>
              <a:r>
                <a:rPr lang="en-US" sz="2000" dirty="0">
                  <a:latin typeface="Courier New" charset="0"/>
                  <a:cs typeface="Courier New" charset="0"/>
                </a:rPr>
                <a:t>)</a:t>
              </a:r>
            </a:p>
          </p:txBody>
        </p:sp>
        <p:sp>
          <p:nvSpPr>
            <p:cNvPr id="64557" name="TextBox 21"/>
            <p:cNvSpPr txBox="1">
              <a:spLocks noChangeArrowheads="1"/>
            </p:cNvSpPr>
            <p:nvPr/>
          </p:nvSpPr>
          <p:spPr bwMode="auto">
            <a:xfrm>
              <a:off x="6132576" y="3903666"/>
              <a:ext cx="2647334" cy="400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</a:t>
              </a:r>
              <a:r>
                <a:rPr lang="en-US" sz="2000" dirty="0">
                  <a:latin typeface="Courier New" charset="0"/>
                  <a:cs typeface="Courier New" charset="0"/>
                </a:rPr>
                <a:t>-tail </a:t>
              </a:r>
              <a:r>
                <a:rPr lang="en-US" sz="2000" dirty="0" smtClean="0">
                  <a:latin typeface="Courier New" charset="0"/>
                  <a:cs typeface="Courier New" charset="0"/>
                </a:rPr>
                <a:t>2 12</a:t>
              </a:r>
              <a:r>
                <a:rPr lang="en-US" sz="2000" dirty="0">
                  <a:latin typeface="Courier New" charset="0"/>
                  <a:cs typeface="Courier New" charset="0"/>
                </a:rPr>
                <a:t>)</a:t>
              </a:r>
            </a:p>
          </p:txBody>
        </p:sp>
        <p:sp>
          <p:nvSpPr>
            <p:cNvPr id="64558" name="TextBox 22"/>
            <p:cNvSpPr txBox="1">
              <a:spLocks noChangeArrowheads="1"/>
            </p:cNvSpPr>
            <p:nvPr/>
          </p:nvSpPr>
          <p:spPr bwMode="auto">
            <a:xfrm>
              <a:off x="6131873" y="4476690"/>
              <a:ext cx="2647334" cy="400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</a:t>
              </a:r>
              <a:r>
                <a:rPr lang="en-US" sz="2000" dirty="0">
                  <a:latin typeface="Courier New" charset="0"/>
                  <a:cs typeface="Courier New" charset="0"/>
                </a:rPr>
                <a:t>-tail </a:t>
              </a:r>
              <a:r>
                <a:rPr lang="en-US" sz="2000" dirty="0" smtClean="0">
                  <a:latin typeface="Courier New" charset="0"/>
                  <a:cs typeface="Courier New" charset="0"/>
                </a:rPr>
                <a:t>1 24)</a:t>
              </a:r>
              <a:endParaRPr lang="en-US" sz="2000" dirty="0">
                <a:latin typeface="Courier New" charset="0"/>
                <a:cs typeface="Courier New" charset="0"/>
              </a:endParaRPr>
            </a:p>
          </p:txBody>
        </p:sp>
        <p:sp>
          <p:nvSpPr>
            <p:cNvPr id="64559" name="TextBox 23"/>
            <p:cNvSpPr txBox="1">
              <a:spLocks noChangeArrowheads="1"/>
            </p:cNvSpPr>
            <p:nvPr/>
          </p:nvSpPr>
          <p:spPr bwMode="auto">
            <a:xfrm>
              <a:off x="6125305" y="5068002"/>
              <a:ext cx="2647334" cy="400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 smtClean="0">
                  <a:latin typeface="Courier New" charset="0"/>
                  <a:cs typeface="Courier New" charset="0"/>
                </a:rPr>
                <a:t>(fact</a:t>
              </a:r>
              <a:r>
                <a:rPr lang="en-US" sz="2000" dirty="0">
                  <a:latin typeface="Courier New" charset="0"/>
                  <a:cs typeface="Courier New" charset="0"/>
                </a:rPr>
                <a:t>-tail </a:t>
              </a:r>
              <a:r>
                <a:rPr lang="en-US" sz="2000" dirty="0" smtClean="0">
                  <a:latin typeface="Courier New" charset="0"/>
                  <a:cs typeface="Courier New" charset="0"/>
                </a:rPr>
                <a:t>0 24</a:t>
              </a:r>
              <a:r>
                <a:rPr lang="en-US" sz="2000" dirty="0">
                  <a:latin typeface="Courier New" charset="0"/>
                  <a:cs typeface="Courier New" charset="0"/>
                </a:rPr>
                <a:t>)</a:t>
              </a:r>
            </a:p>
          </p:txBody>
        </p:sp>
        <p:cxnSp>
          <p:nvCxnSpPr>
            <p:cNvPr id="64560" name="Straight Connector 25"/>
            <p:cNvCxnSpPr>
              <a:cxnSpLocks noChangeShapeType="1"/>
              <a:stCxn id="64554" idx="2"/>
              <a:endCxn id="64555" idx="0"/>
            </p:cNvCxnSpPr>
            <p:nvPr/>
          </p:nvCxnSpPr>
          <p:spPr bwMode="auto">
            <a:xfrm flipH="1">
              <a:off x="7453732" y="2533801"/>
              <a:ext cx="237" cy="190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61" name="Straight Connector 29"/>
            <p:cNvCxnSpPr>
              <a:cxnSpLocks noChangeShapeType="1"/>
              <a:stCxn id="64555" idx="2"/>
              <a:endCxn id="64556" idx="0"/>
            </p:cNvCxnSpPr>
            <p:nvPr/>
          </p:nvCxnSpPr>
          <p:spPr bwMode="auto">
            <a:xfrm flipH="1">
              <a:off x="7453029" y="3124291"/>
              <a:ext cx="703" cy="209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62" name="Straight Connector 31"/>
            <p:cNvCxnSpPr>
              <a:cxnSpLocks noChangeShapeType="1"/>
              <a:stCxn id="64556" idx="2"/>
              <a:endCxn id="64557" idx="0"/>
            </p:cNvCxnSpPr>
            <p:nvPr/>
          </p:nvCxnSpPr>
          <p:spPr bwMode="auto">
            <a:xfrm>
              <a:off x="7453029" y="3733892"/>
              <a:ext cx="3215" cy="169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63" name="Straight Connector 33"/>
            <p:cNvCxnSpPr>
              <a:cxnSpLocks noChangeShapeType="1"/>
              <a:stCxn id="64557" idx="2"/>
              <a:endCxn id="64558" idx="0"/>
            </p:cNvCxnSpPr>
            <p:nvPr/>
          </p:nvCxnSpPr>
          <p:spPr bwMode="auto">
            <a:xfrm flipH="1">
              <a:off x="7455541" y="4303868"/>
              <a:ext cx="703" cy="172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64" name="Straight Connector 35"/>
            <p:cNvCxnSpPr>
              <a:cxnSpLocks noChangeShapeType="1"/>
              <a:stCxn id="64558" idx="2"/>
              <a:endCxn id="64559" idx="0"/>
            </p:cNvCxnSpPr>
            <p:nvPr/>
          </p:nvCxnSpPr>
          <p:spPr bwMode="auto">
            <a:xfrm flipH="1">
              <a:off x="7448972" y="4876892"/>
              <a:ext cx="6568" cy="191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Down Arrow 24"/>
          <p:cNvSpPr>
            <a:spLocks noChangeArrowheads="1"/>
          </p:cNvSpPr>
          <p:nvPr/>
        </p:nvSpPr>
        <p:spPr bwMode="auto">
          <a:xfrm>
            <a:off x="6016955" y="1219200"/>
            <a:ext cx="228600" cy="3276600"/>
          </a:xfrm>
          <a:prstGeom prst="downArrow">
            <a:avLst>
              <a:gd name="adj1" fmla="val 50000"/>
              <a:gd name="adj2" fmla="val 49968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5400000" flipH="1">
            <a:off x="5349498" y="2530098"/>
            <a:ext cx="1020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8000"/>
                </a:solidFill>
                <a:latin typeface="+mj-lt"/>
                <a:ea typeface="ＭＳ Ｐゴシック" charset="0"/>
                <a:cs typeface="ＭＳ Ｐゴシック" charset="0"/>
              </a:rPr>
              <a:t>divide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7156450" y="4476750"/>
            <a:ext cx="1301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no glue!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6</a:t>
            </a:fld>
            <a:endParaRPr lang="en-US" sz="1400" dirty="0"/>
          </a:p>
        </p:txBody>
      </p:sp>
      <p:sp>
        <p:nvSpPr>
          <p:cNvPr id="30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534480" y="6096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  <a:latin typeface="Calibri"/>
                <a:cs typeface="Calibri"/>
              </a:rPr>
              <a:t>Invocation Tree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61760" y="838200"/>
            <a:ext cx="5334000" cy="213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(define (fact-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</a:rPr>
              <a:t>iter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n)</a:t>
            </a:r>
          </a:p>
          <a:p>
            <a:pPr>
              <a:spcBef>
                <a:spcPts val="400"/>
              </a:spcBef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 (fact-tail n 1</a:t>
            </a: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))</a:t>
            </a:r>
          </a:p>
          <a:p>
            <a:pPr>
              <a:spcBef>
                <a:spcPts val="400"/>
              </a:spcBef>
            </a:pPr>
            <a:endParaRPr lang="en-US" sz="1600" dirty="0">
              <a:solidFill>
                <a:schemeClr val="accent2"/>
              </a:solidFill>
              <a:latin typeface="Courier New" charset="0"/>
            </a:endParaRPr>
          </a:p>
          <a:p>
            <a:pPr>
              <a:spcBef>
                <a:spcPts val="400"/>
              </a:spcBef>
            </a:pP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define (fact-tail </a:t>
            </a:r>
            <a:r>
              <a:rPr lang="en-US" sz="1600" dirty="0" err="1" smtClean="0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 prod)</a:t>
            </a:r>
            <a:endParaRPr lang="en-US" sz="16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 (if (=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0)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prod</a:t>
            </a:r>
            <a:endParaRPr lang="en-US" sz="16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     (fact-tail (-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1) (* </a:t>
            </a:r>
            <a:r>
              <a:rPr lang="en-US" sz="1600" dirty="0" err="1">
                <a:solidFill>
                  <a:schemeClr val="accent2"/>
                </a:solidFill>
                <a:latin typeface="Courier New" charset="0"/>
              </a:rPr>
              <a:t>num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Courier New" charset="0"/>
              </a:rPr>
              <a:t>prod)</a:t>
            </a:r>
            <a:r>
              <a:rPr lang="en-US" sz="1600" dirty="0">
                <a:solidFill>
                  <a:schemeClr val="accent2"/>
                </a:solidFill>
                <a:latin typeface="Courier New" charset="0"/>
              </a:rPr>
              <a:t>)))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" y="3647688"/>
            <a:ext cx="3048000" cy="2600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fact-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iter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} </a:t>
            </a:r>
            <a:r>
              <a:rPr lang="en-US" sz="1600" dirty="0">
                <a:latin typeface="Consolas"/>
                <a:cs typeface="Consolas"/>
              </a:rPr>
              <a:t>4)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λ_fact-iter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 4)}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-tail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4 1)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}</a:t>
            </a:r>
            <a:endParaRPr lang="en-US" sz="16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-tail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3 4)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onsolas"/>
                <a:cs typeface="Consolas"/>
              </a:rPr>
              <a:t>⇒</a:t>
            </a:r>
            <a:r>
              <a:rPr lang="en-US" sz="1600" dirty="0">
                <a:latin typeface="Consolas"/>
                <a:cs typeface="Consolas"/>
              </a:rPr>
              <a:t>*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-tail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2 12)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onsolas"/>
                <a:cs typeface="Consolas"/>
              </a:rPr>
              <a:t>⇒</a:t>
            </a:r>
            <a:r>
              <a:rPr lang="en-US" sz="1600" dirty="0">
                <a:latin typeface="Consolas"/>
                <a:cs typeface="Consolas"/>
              </a:rPr>
              <a:t>*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-tail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1 24)}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{(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λ_fact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-tail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0 24)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⇒* </a:t>
            </a:r>
            <a:r>
              <a:rPr lang="en-US" sz="1600" dirty="0" smtClean="0">
                <a:latin typeface="Consolas"/>
                <a:cs typeface="Consolas"/>
              </a:rPr>
              <a:t>24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179136" y="31242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Small-Step Semantics</a:t>
            </a:r>
            <a:endParaRPr lang="en-US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76600" y="4236804"/>
            <a:ext cx="3124199" cy="2468796"/>
            <a:chOff x="3276600" y="4236804"/>
            <a:chExt cx="3124199" cy="2468796"/>
          </a:xfrm>
        </p:grpSpPr>
        <p:graphicFrame>
          <p:nvGraphicFramePr>
            <p:cNvPr id="38" name="Group 1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15718788"/>
                </p:ext>
              </p:extLst>
            </p:nvPr>
          </p:nvGraphicFramePr>
          <p:xfrm>
            <a:off x="3276600" y="4694004"/>
            <a:ext cx="3124199" cy="2011596"/>
          </p:xfrm>
          <a:graphic>
            <a:graphicData uri="http://schemas.openxmlformats.org/drawingml/2006/table">
              <a:tbl>
                <a:tblPr/>
                <a:tblGrid>
                  <a:gridCol w="653902"/>
                  <a:gridCol w="1255331"/>
                  <a:gridCol w="1214966"/>
                </a:tblGrid>
                <a:tr h="2717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step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lang="en-US" sz="1600" b="1" dirty="0" err="1" smtClean="0">
                            <a:solidFill>
                              <a:srgbClr val="0000FF"/>
                            </a:solidFill>
                            <a:latin typeface="Courier New"/>
                            <a:ea typeface="ＭＳ Ｐゴシック" charset="-128"/>
                            <a:cs typeface="Courier New"/>
                          </a:rPr>
                          <a:t>num</a:t>
                        </a:r>
                        <a:endPara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/>
                          <a:cs typeface="Courier New"/>
                        </a:endParaRP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lang="en-US" sz="1600" b="1" dirty="0" smtClean="0">
                            <a:solidFill>
                              <a:srgbClr val="0000FF"/>
                            </a:solidFill>
                            <a:latin typeface="Courier New"/>
                            <a:ea typeface="ＭＳ Ｐゴシック" charset="-128"/>
                            <a:cs typeface="Courier New"/>
                          </a:rPr>
                          <a:t>prod</a:t>
                        </a:r>
                        <a:endPara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/>
                          <a:cs typeface="Courier New"/>
                        </a:endParaRP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17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1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1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17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2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3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17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3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2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12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17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4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1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24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271766"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5</a:t>
                        </a:r>
                      </a:p>
                    </a:txBody>
                    <a:tcPr marT="45713" marB="45713"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0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2"/>
                          </a:buClr>
                          <a:buSzPct val="85000"/>
                          <a:buFontTx/>
                          <a:buNone/>
                          <a:tabLst/>
                        </a:pPr>
                        <a:r>
                          <a:rPr kumimoji="0" 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/>
                            <a:cs typeface="Calibri"/>
                          </a:rPr>
                          <a:t>24</a:t>
                        </a:r>
                      </a:p>
                    </a:txBody>
                    <a:tcPr marT="45713" marB="45713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sp>
          <p:nvSpPr>
            <p:cNvPr id="39" name="TextBox 38"/>
            <p:cNvSpPr txBox="1"/>
            <p:nvPr/>
          </p:nvSpPr>
          <p:spPr bwMode="auto">
            <a:xfrm>
              <a:off x="3352800" y="4236804"/>
              <a:ext cx="1755859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alibri"/>
                  <a:ea typeface="ＭＳ Ｐゴシック" charset="0"/>
                  <a:cs typeface="Calibri"/>
                </a:rPr>
                <a:t>Iteration </a:t>
              </a:r>
              <a:r>
                <a:rPr lang="en-US" sz="2000" b="1" dirty="0" smtClean="0">
                  <a:solidFill>
                    <a:srgbClr val="0000FF"/>
                  </a:solidFill>
                  <a:latin typeface="Calibri"/>
                  <a:ea typeface="ＭＳ Ｐゴシック" charset="0"/>
                  <a:cs typeface="Calibri"/>
                </a:rPr>
                <a:t>Table</a:t>
              </a:r>
              <a:endParaRPr lang="en-US" sz="2000" b="1" dirty="0">
                <a:solidFill>
                  <a:srgbClr val="0000FF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9556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31" grpId="0"/>
      <p:bldP spid="35" grpId="0" animBg="1"/>
      <p:bldP spid="36" grpId="0"/>
      <p:bldP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1000" y="1524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0" dirty="0" smtClean="0">
                <a:solidFill>
                  <a:srgbClr val="0000FF"/>
                </a:solidFill>
                <a:latin typeface="Calibri"/>
                <a:cs typeface="Calibri"/>
              </a:rPr>
              <a:t>The essence of iteration in Racket</a:t>
            </a:r>
            <a:endParaRPr lang="en-US" sz="4000" b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853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b="0" dirty="0" smtClean="0">
                <a:solidFill>
                  <a:schemeClr val="accent2"/>
                </a:solidFill>
                <a:latin typeface="Calibri"/>
                <a:cs typeface="Calibri"/>
              </a:rPr>
              <a:t>A 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process is </a:t>
            </a:r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iterative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 if it can be expressed as a sequence of steps that is repeated until some stopping condition is reached.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In divide/conquer/glue methodology, an iterative process is a recursive process with </a:t>
            </a:r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a single </a:t>
            </a:r>
            <a:r>
              <a:rPr lang="en-US" b="0" dirty="0" err="1">
                <a:solidFill>
                  <a:srgbClr val="FF0000"/>
                </a:solidFill>
                <a:latin typeface="Calibri"/>
                <a:cs typeface="Calibri"/>
              </a:rPr>
              <a:t>subproblem</a:t>
            </a:r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 and no glue step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Each recursive method call is a </a:t>
            </a:r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tail call 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--  i.e., a method call with no pending operations after the call.   When all recursive calls of a method are tail calls, it is said to be </a:t>
            </a:r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tail recursive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.  A tail recursive method is one way to specify an iterative process. 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81000" y="4884003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Iteration is so common that </a:t>
            </a:r>
            <a:r>
              <a:rPr lang="en-US" b="0" dirty="0" smtClean="0">
                <a:solidFill>
                  <a:schemeClr val="accent2"/>
                </a:solidFill>
                <a:latin typeface="Calibri"/>
                <a:cs typeface="Calibri"/>
              </a:rPr>
              <a:t>most programming 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languages provide special constructs for specifying it, known as </a:t>
            </a:r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loops</a:t>
            </a:r>
            <a:r>
              <a:rPr lang="en-US" b="0" dirty="0">
                <a:solidFill>
                  <a:schemeClr val="accent2"/>
                </a:solidFill>
                <a:latin typeface="Calibri"/>
                <a:cs typeface="Calibri"/>
              </a:rPr>
              <a:t>.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7</a:t>
            </a:fld>
            <a:endParaRPr lang="en-US" sz="1400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6934200" y="6508751"/>
            <a:ext cx="1905000" cy="34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smtClean="0"/>
              <a:t>Iteration/Tail Recursion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76939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228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; Extremely silly and inefficient </a:t>
            </a:r>
            <a:r>
              <a:rPr lang="en-US" dirty="0" smtClean="0">
                <a:latin typeface="Courier New"/>
                <a:cs typeface="Courier New"/>
              </a:rPr>
              <a:t>recursive incrementing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; function for testing Racket stack memory limits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(define (</a:t>
            </a:r>
            <a:r>
              <a:rPr lang="en-US" dirty="0" err="1">
                <a:latin typeface="Courier New"/>
                <a:cs typeface="Courier New"/>
              </a:rPr>
              <a:t>inc</a:t>
            </a:r>
            <a:r>
              <a:rPr lang="en-US" dirty="0">
                <a:latin typeface="Courier New"/>
                <a:cs typeface="Courier New"/>
              </a:rPr>
              <a:t>-rec n)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(if (= n 0)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(+ 1 (</a:t>
            </a:r>
            <a:r>
              <a:rPr lang="en-US" dirty="0" err="1">
                <a:latin typeface="Courier New"/>
                <a:cs typeface="Courier New"/>
              </a:rPr>
              <a:t>inc</a:t>
            </a:r>
            <a:r>
              <a:rPr lang="en-US" dirty="0">
                <a:latin typeface="Courier New"/>
                <a:cs typeface="Courier New"/>
              </a:rPr>
              <a:t>-rec (- n 1))))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inc</a:t>
            </a:r>
            <a:r>
              <a:rPr lang="en-US" sz="4000" i="0" dirty="0" smtClean="0">
                <a:solidFill>
                  <a:srgbClr val="0000FF"/>
                </a:solidFill>
                <a:latin typeface="Courier New"/>
                <a:cs typeface="Courier New"/>
              </a:rPr>
              <a:t>-rec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in Racket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276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dirty="0">
                <a:latin typeface="Courier New"/>
                <a:cs typeface="Courier New"/>
              </a:rPr>
              <a:t>&gt; (</a:t>
            </a:r>
            <a:r>
              <a:rPr lang="fr-FR" b="0" dirty="0" err="1">
                <a:latin typeface="Courier New"/>
                <a:cs typeface="Courier New"/>
              </a:rPr>
              <a:t>inc-rec</a:t>
            </a:r>
            <a:r>
              <a:rPr lang="fr-FR" b="0" dirty="0">
                <a:latin typeface="Courier New"/>
                <a:cs typeface="Courier New"/>
              </a:rPr>
              <a:t> 1000000</a:t>
            </a:r>
            <a:r>
              <a:rPr lang="fr-FR" b="0" dirty="0" smtClean="0">
                <a:latin typeface="Courier New"/>
                <a:cs typeface="Courier New"/>
              </a:rPr>
              <a:t>) ; 10^6</a:t>
            </a:r>
            <a:endParaRPr lang="fr-FR" b="0" dirty="0">
              <a:latin typeface="Courier New"/>
              <a:cs typeface="Courier New"/>
            </a:endParaRPr>
          </a:p>
        </p:txBody>
      </p:sp>
      <p:pic>
        <p:nvPicPr>
          <p:cNvPr id="4" name="Picture 3" descr="RacketOutOfMemoryErr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76800"/>
            <a:ext cx="4742680" cy="1866900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8</a:t>
            </a:fld>
            <a:endParaRPr lang="en-US" sz="14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26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dirty="0" smtClean="0">
                <a:latin typeface="Courier New"/>
                <a:cs typeface="Courier New"/>
              </a:rPr>
              <a:t>&gt; (</a:t>
            </a:r>
            <a:r>
              <a:rPr lang="fr-FR" b="0" dirty="0" err="1">
                <a:latin typeface="Courier New"/>
                <a:cs typeface="Courier New"/>
              </a:rPr>
              <a:t>inc-rec</a:t>
            </a:r>
            <a:r>
              <a:rPr lang="fr-FR" b="0" dirty="0">
                <a:latin typeface="Courier New"/>
                <a:cs typeface="Courier New"/>
              </a:rPr>
              <a:t> 10000000</a:t>
            </a:r>
            <a:r>
              <a:rPr lang="fr-FR" b="0" dirty="0" smtClean="0">
                <a:latin typeface="Courier New"/>
                <a:cs typeface="Courier New"/>
              </a:rPr>
              <a:t>) </a:t>
            </a:r>
            <a:r>
              <a:rPr lang="en-US" b="0" dirty="0" smtClean="0">
                <a:latin typeface="Courier New"/>
                <a:cs typeface="Courier New"/>
              </a:rPr>
              <a:t>; 10^7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693696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dirty="0" smtClean="0">
                <a:latin typeface="Courier New"/>
                <a:cs typeface="Courier New"/>
              </a:rPr>
              <a:t>1000001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867400" y="4800600"/>
            <a:ext cx="2209800" cy="1066800"/>
          </a:xfrm>
          <a:prstGeom prst="wedgeRoundRectCallout">
            <a:avLst>
              <a:gd name="adj1" fmla="val -77947"/>
              <a:gd name="adj2" fmla="val 324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dirty="0" smtClean="0"/>
              <a:t>Eventually run out </a:t>
            </a:r>
          </a:p>
          <a:p>
            <a:r>
              <a:rPr lang="en-US" sz="1800" b="0" dirty="0"/>
              <a:t>o</a:t>
            </a:r>
            <a:r>
              <a:rPr lang="en-US" sz="1800" b="0" dirty="0" smtClean="0"/>
              <a:t>f stack space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3747446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2672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…</a:t>
            </a:r>
          </a:p>
          <a:p>
            <a:r>
              <a:rPr lang="en-US" sz="1600" dirty="0" smtClean="0"/>
              <a:t>in </a:t>
            </a:r>
            <a:r>
              <a:rPr lang="en-US" sz="1600" dirty="0" err="1"/>
              <a:t>inc_rec</a:t>
            </a:r>
            <a:r>
              <a:rPr lang="en-US" sz="1600" dirty="0"/>
              <a:t>(n)</a:t>
            </a:r>
            <a:br>
              <a:rPr lang="en-US" sz="1600" dirty="0"/>
            </a:br>
            <a:r>
              <a:rPr lang="en-US" sz="1600" dirty="0"/>
              <a:t>      9         return 1</a:t>
            </a:r>
            <a:br>
              <a:rPr lang="en-US" sz="1600" dirty="0"/>
            </a:br>
            <a:r>
              <a:rPr lang="en-US" sz="1600" dirty="0"/>
              <a:t>     10     else:</a:t>
            </a:r>
            <a:br>
              <a:rPr lang="en-US" sz="1600" dirty="0"/>
            </a:br>
            <a:r>
              <a:rPr lang="en-US" sz="1600" dirty="0"/>
              <a:t>---&gt; 11         return 1 + </a:t>
            </a:r>
            <a:r>
              <a:rPr lang="en-US" sz="1600" dirty="0" err="1"/>
              <a:t>inc_rec</a:t>
            </a:r>
            <a:r>
              <a:rPr lang="en-US" sz="1600" dirty="0"/>
              <a:t>(n </a:t>
            </a:r>
            <a:r>
              <a:rPr lang="en-US" sz="1600" dirty="0" smtClean="0"/>
              <a:t>– </a:t>
            </a:r>
            <a:r>
              <a:rPr lang="en-US" sz="1600" dirty="0"/>
              <a:t>1</a:t>
            </a:r>
            <a:r>
              <a:rPr lang="en-US" sz="1600" dirty="0" smtClean="0"/>
              <a:t>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RuntimeError</a:t>
            </a:r>
            <a:r>
              <a:rPr lang="en-US" sz="1600" dirty="0"/>
              <a:t>: maximum recursion depth </a:t>
            </a:r>
            <a:r>
              <a:rPr lang="en-US" sz="1600" dirty="0" smtClean="0"/>
              <a:t>exceeded</a:t>
            </a:r>
            <a:endParaRPr lang="en-US" sz="1600" b="0" dirty="0">
              <a:effectLst/>
              <a:latin typeface="Courier New"/>
              <a:cs typeface="Courier New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48006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inc_rec</a:t>
            </a:r>
            <a:r>
              <a:rPr lang="en-US" dirty="0">
                <a:latin typeface="Courier New"/>
                <a:cs typeface="Courier New"/>
              </a:rPr>
              <a:t> (n)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if </a:t>
            </a:r>
            <a:r>
              <a:rPr lang="en-US" dirty="0">
                <a:latin typeface="Courier New"/>
                <a:cs typeface="Courier New"/>
              </a:rPr>
              <a:t>n == 0: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return </a:t>
            </a:r>
            <a:r>
              <a:rPr lang="en-US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else</a:t>
            </a:r>
            <a:r>
              <a:rPr lang="en-US" dirty="0">
                <a:latin typeface="Courier New"/>
                <a:cs typeface="Courier New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return </a:t>
            </a:r>
            <a:r>
              <a:rPr lang="en-US" dirty="0">
                <a:latin typeface="Courier New"/>
                <a:cs typeface="Courier New"/>
              </a:rPr>
              <a:t>1 + </a:t>
            </a:r>
            <a:r>
              <a:rPr lang="en-US" dirty="0" err="1">
                <a:latin typeface="Courier New"/>
                <a:cs typeface="Courier New"/>
              </a:rPr>
              <a:t>inc_rec</a:t>
            </a:r>
            <a:r>
              <a:rPr lang="en-US" dirty="0">
                <a:latin typeface="Courier New"/>
                <a:cs typeface="Courier New"/>
              </a:rPr>
              <a:t>(n - 1)</a:t>
            </a:r>
            <a:endParaRPr lang="en-US" dirty="0">
              <a:effectLst/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txBody>
          <a:bodyPr/>
          <a:lstStyle/>
          <a:p>
            <a:pPr algn="ctr"/>
            <a:r>
              <a:rPr lang="en-US" sz="4000" i="0" dirty="0" err="1">
                <a:solidFill>
                  <a:srgbClr val="0000FF"/>
                </a:solidFill>
                <a:latin typeface="Courier New"/>
                <a:cs typeface="Courier New"/>
              </a:rPr>
              <a:t>i</a:t>
            </a:r>
            <a:r>
              <a:rPr lang="en-US" sz="4000" i="0" dirty="0" err="1" smtClean="0">
                <a:solidFill>
                  <a:srgbClr val="0000FF"/>
                </a:solidFill>
                <a:latin typeface="Courier New"/>
                <a:cs typeface="Courier New"/>
              </a:rPr>
              <a:t>nc_rec</a:t>
            </a:r>
            <a:r>
              <a:rPr lang="en-US" sz="4000" i="0" dirty="0" smtClean="0">
                <a:solidFill>
                  <a:srgbClr val="0000FF"/>
                </a:solidFill>
                <a:latin typeface="Calibri"/>
                <a:cs typeface="Calibri"/>
              </a:rPr>
              <a:t> in Python</a:t>
            </a:r>
            <a:endParaRPr lang="en-US" sz="40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81600" y="4648200"/>
            <a:ext cx="3352800" cy="1066800"/>
          </a:xfrm>
          <a:prstGeom prst="wedgeRoundRectCallout">
            <a:avLst>
              <a:gd name="adj1" fmla="val -74731"/>
              <a:gd name="adj2" fmla="val 515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dirty="0" smtClean="0"/>
              <a:t>Very small maximum recursion depth (implementation dependent)</a:t>
            </a:r>
            <a:endParaRPr lang="en-US" sz="1800" b="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08751"/>
            <a:ext cx="457200" cy="349249"/>
          </a:xfrm>
        </p:spPr>
        <p:txBody>
          <a:bodyPr/>
          <a:lstStyle/>
          <a:p>
            <a:pPr algn="r"/>
            <a:fld id="{D09C139E-E137-CE49-86DA-086C0E73DBF6}" type="slidenum">
              <a:rPr lang="en-US" sz="1400" smtClean="0"/>
              <a:pPr algn="r"/>
              <a:t>9</a:t>
            </a:fld>
            <a:endParaRPr lang="en-US" sz="1400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508751"/>
            <a:ext cx="1905000" cy="349249"/>
          </a:xfrm>
        </p:spPr>
        <p:txBody>
          <a:bodyPr/>
          <a:lstStyle/>
          <a:p>
            <a:pPr algn="r"/>
            <a:r>
              <a:rPr lang="en-US" sz="1400" i="1" dirty="0" smtClean="0"/>
              <a:t>Iteration/Tail Recursion</a:t>
            </a:r>
            <a:endParaRPr lang="en-US" sz="1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1242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In </a:t>
            </a:r>
            <a:r>
              <a:rPr lang="en-US" sz="1600" b="0" dirty="0">
                <a:latin typeface="Courier New"/>
                <a:cs typeface="Courier New"/>
              </a:rPr>
              <a:t>[16]: </a:t>
            </a:r>
            <a:r>
              <a:rPr lang="en-US" sz="1600" b="0" dirty="0" err="1">
                <a:latin typeface="Courier New"/>
                <a:cs typeface="Courier New"/>
              </a:rPr>
              <a:t>inc_rec</a:t>
            </a:r>
            <a:r>
              <a:rPr lang="en-US" sz="1600" b="0" dirty="0">
                <a:latin typeface="Courier New"/>
                <a:cs typeface="Courier New"/>
              </a:rPr>
              <a:t>(100</a:t>
            </a:r>
            <a:r>
              <a:rPr lang="en-US" sz="1600" b="0" dirty="0" smtClean="0">
                <a:latin typeface="Courier New"/>
                <a:cs typeface="Courier New"/>
              </a:rPr>
              <a:t>)</a:t>
            </a:r>
            <a:endParaRPr lang="en-US" sz="1600" b="0" dirty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4290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Out</a:t>
            </a:r>
            <a:r>
              <a:rPr lang="en-US" sz="1600" b="0" dirty="0">
                <a:latin typeface="Courier New"/>
                <a:cs typeface="Courier New"/>
              </a:rPr>
              <a:t>[16]: </a:t>
            </a:r>
            <a:r>
              <a:rPr lang="en-US" sz="1600" b="0" dirty="0" smtClean="0">
                <a:latin typeface="Courier New"/>
                <a:cs typeface="Courier New"/>
              </a:rPr>
              <a:t>101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39624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In </a:t>
            </a:r>
            <a:r>
              <a:rPr lang="en-US" sz="1600" b="0" dirty="0">
                <a:latin typeface="Courier New"/>
                <a:cs typeface="Courier New"/>
              </a:rPr>
              <a:t>[</a:t>
            </a:r>
            <a:r>
              <a:rPr lang="en-US" sz="1600" b="0" dirty="0" smtClean="0">
                <a:latin typeface="Courier New"/>
                <a:cs typeface="Courier New"/>
              </a:rPr>
              <a:t>17]</a:t>
            </a:r>
            <a:r>
              <a:rPr lang="en-US" sz="1600" b="0" dirty="0">
                <a:latin typeface="Courier New"/>
                <a:cs typeface="Courier New"/>
              </a:rPr>
              <a:t>: </a:t>
            </a:r>
            <a:r>
              <a:rPr lang="en-US" sz="1600" b="0" dirty="0" err="1">
                <a:latin typeface="Courier New"/>
                <a:cs typeface="Courier New"/>
              </a:rPr>
              <a:t>inc_rec</a:t>
            </a:r>
            <a:r>
              <a:rPr lang="en-US" sz="1600" b="0" dirty="0">
                <a:latin typeface="Courier New"/>
                <a:cs typeface="Courier New"/>
              </a:rPr>
              <a:t>(</a:t>
            </a:r>
            <a:r>
              <a:rPr lang="en-US" sz="1600" b="0" dirty="0" smtClean="0">
                <a:latin typeface="Courier New"/>
                <a:cs typeface="Courier New"/>
              </a:rPr>
              <a:t>1000)</a:t>
            </a:r>
          </a:p>
        </p:txBody>
      </p:sp>
    </p:spTree>
    <p:extLst>
      <p:ext uri="{BB962C8B-B14F-4D97-AF65-F5344CB8AC3E}">
        <p14:creationId xmlns:p14="http://schemas.microsoft.com/office/powerpoint/2010/main" val="13708017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83087</TotalTime>
  <Words>5727</Words>
  <Application>Microsoft Macintosh PowerPoint</Application>
  <PresentationFormat>On-screen Show (4:3)</PresentationFormat>
  <Paragraphs>1177</Paragraphs>
  <Slides>51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dan_design_template</vt:lpstr>
      <vt:lpstr>Iteration via Tail Recursion in Racket</vt:lpstr>
      <vt:lpstr>Overview</vt:lpstr>
      <vt:lpstr>Factorial Revisited </vt:lpstr>
      <vt:lpstr>PowerPoint Presentation</vt:lpstr>
      <vt:lpstr>PowerPoint Presentation</vt:lpstr>
      <vt:lpstr>PowerPoint Presentation</vt:lpstr>
      <vt:lpstr>PowerPoint Presentation</vt:lpstr>
      <vt:lpstr>inc-rec in Racket</vt:lpstr>
      <vt:lpstr>inc_rec in Python</vt:lpstr>
      <vt:lpstr>inc-iter/inc-tail in Racket</vt:lpstr>
      <vt:lpstr>inc_iter/int_tail in Python</vt:lpstr>
      <vt:lpstr>Why the Difference?  </vt:lpstr>
      <vt:lpstr>Origins of Tail Recursion</vt:lpstr>
      <vt:lpstr>What to do in Python (and most other languages)? </vt:lpstr>
      <vt:lpstr>Iterative factorial: Python while loop version </vt:lpstr>
      <vt:lpstr>while loop factorial: Execution Land</vt:lpstr>
      <vt:lpstr>Gotcha! Order of assignments in loop body</vt:lpstr>
      <vt:lpstr>Relating Tail Recursion and while loops</vt:lpstr>
      <vt:lpstr>Recursive Fibonacci</vt:lpstr>
      <vt:lpstr>Iteration leads to a more efficient Fib </vt:lpstr>
      <vt:lpstr>Iterative Fibonacci in Racket</vt:lpstr>
      <vt:lpstr>Gotcha! Assignment order and temporary variables </vt:lpstr>
      <vt:lpstr>Fixing Gotcha</vt:lpstr>
      <vt:lpstr>Local fib-tail function in fib-iter</vt:lpstr>
      <vt:lpstr>Iterative List Summation</vt:lpstr>
      <vt:lpstr>Capturing list iteration via my-foldl</vt:lpstr>
      <vt:lpstr>foldr vs foldl</vt:lpstr>
      <vt:lpstr>my-foldl Examples</vt:lpstr>
      <vt:lpstr>Built-in Racket foldl Function Folds over Any Number of Lists</vt:lpstr>
      <vt:lpstr>Iterative vs Recursive List Reversal</vt:lpstr>
      <vt:lpstr>What does this do? </vt:lpstr>
      <vt:lpstr>Tail Recursion Review 1</vt:lpstr>
      <vt:lpstr>Tail Recursion Review 2</vt:lpstr>
      <vt:lpstr>iterate</vt:lpstr>
      <vt:lpstr>least-power-geq</vt:lpstr>
      <vt:lpstr>What do These Do? </vt:lpstr>
      <vt:lpstr>Using let to introduce local names</vt:lpstr>
      <vt:lpstr>Using match to introduce local names</vt:lpstr>
      <vt:lpstr>Racket’s apply</vt:lpstr>
      <vt:lpstr>iterate-apply: a kinder, gentler iterate </vt:lpstr>
      <vt:lpstr>iterate-apply: fib and gcd</vt:lpstr>
      <vt:lpstr>Creating lists with genlist</vt:lpstr>
      <vt:lpstr>Simple genlist examples</vt:lpstr>
      <vt:lpstr>genlist: my-range and halves </vt:lpstr>
      <vt:lpstr>Using genlist to generate iteration tables</vt:lpstr>
      <vt:lpstr>Your turn: sum-list iteration table</vt:lpstr>
      <vt:lpstr>genlist can collect iteration table column!</vt:lpstr>
      <vt:lpstr>genlist-apply: a kinder, gentler genlist</vt:lpstr>
      <vt:lpstr>partial-sums-between</vt:lpstr>
      <vt:lpstr>Iterative Version of genlist</vt:lpstr>
      <vt:lpstr>Iterative Version of genlist-apply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Franklyn Turbak</cp:lastModifiedBy>
  <cp:revision>1341</cp:revision>
  <cp:lastPrinted>2019-03-04T13:23:22Z</cp:lastPrinted>
  <dcterms:created xsi:type="dcterms:W3CDTF">2009-03-13T20:43:19Z</dcterms:created>
  <dcterms:modified xsi:type="dcterms:W3CDTF">2019-03-04T15:44:41Z</dcterms:modified>
</cp:coreProperties>
</file>