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 Type="http://schemas.openxmlformats.org/officeDocument/2006/relationships/presProps" Target="presProps.xml"/><Relationship Id="rId1"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3"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solidFill>
                  <a:srgbClr val="000080"/>
                </a:solidFill>
              </a:rPr>
              <a:t>The Severance website aims to serve both current and prospective students. The site’s goals include sharing news and events with the community, sharing the history and traditions of Severance hall, as well as providing prospective students with a resource where they get to see where they’ll be living for the next year. The “sev-a-site” will provide biographies of the residential staff, a tab with pictures of room floorplans, a social media feed to keep people updated among other things that will further discussed in the content section. The intended audience for our website is current and prospective residents of Severance Hall. This will help current students living in Severance Hall to keep up to date with events and find all information regarding specific information of the residential hall in one platform. Furthermore, any Wellesley College student or faculty will be able to find contact information as well as service information provided by the hall, such as request-space arrangements and policies, right in one place. The site is also a resource for incoming or prospective students and their families to explore the hall before arrival.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the ginger page from the Mockup.  We used a maroon font color because our client wanted maroon to be a color throughout the site.  They also stated that they wanted a page of our website dedicated to Ginger, Kady’s dog.  This page is a similar to most of the other pages we included in our website.  Although some would argue that Ginger herself is not necessary for incoming students to know about, the page layout is what we wanted to focus on from the mockup.  It contains an image as well as text that is not overwhelming yet contains the pertinent information for prospective and current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Our website includes 8 html pages (the homepage, the about page, History and Traditions, Videos and Photo Gallery, Rooms, Amenities, Contact Information, and Ginger).  Within these 8 pages, we have over 30 pictures displayed in the Video and Photo Gallery page and the Amenities page.  We also included 4 javascript applications: 1) when you click on the thumbnails in the Video and Photo Gallery page, the images get larger; 2) the Amenities page contains a slideshow that changes between 4 pictures every 2.5 seconds; 3) the Contact Information page provides a form that users can fill out to easily send to the Sev HP; 4) Ginger’s page includes a Madlib story that is fun for anyone who is looking to procrastinate and get to know a little more about Ginger.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Our proudest achievements are probably implementing the on-click javascript function to make the thumbnail images larger and the slideshow javascript application that we learned about outside of class.  Another big improvement was the change from what our design looked like in the mockups to what our actual site looks like right now.  I think we can all agree that our mockup designs were not as aesthetically pleasing and were not as consistent -- the website we have now is more lively.  After the semester, with more time, one aspect of our website we’d probably improve on is the image-loading time.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0" y="0"/>
            <a:ext cx="9144000" cy="35183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10" name="Shape 10"/>
          <p:cNvCxnSpPr/>
          <p:nvPr/>
        </p:nvCxnSpPr>
        <p:spPr>
          <a:xfrm>
            <a:off x="0" y="3496604"/>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1" name="Shape 11"/>
          <p:cNvSpPr txBox="1"/>
          <p:nvPr>
            <p:ph type="ctrTitle"/>
          </p:nvPr>
        </p:nvSpPr>
        <p:spPr>
          <a:xfrm>
            <a:off x="685800" y="1867781"/>
            <a:ext cx="7772400" cy="1648800"/>
          </a:xfrm>
          <a:prstGeom prst="rect">
            <a:avLst/>
          </a:prstGeom>
        </p:spPr>
        <p:txBody>
          <a:bodyPr anchorCtr="0" anchor="b" bIns="91425" lIns="91425" rIns="91425" tIns="91425"/>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2" name="Shape 12"/>
          <p:cNvSpPr txBox="1"/>
          <p:nvPr>
            <p:ph idx="1" type="subTitle"/>
          </p:nvPr>
        </p:nvSpPr>
        <p:spPr>
          <a:xfrm>
            <a:off x="685800" y="3627026"/>
            <a:ext cx="7772400" cy="774300"/>
          </a:xfrm>
          <a:prstGeom prst="rect">
            <a:avLst/>
          </a:prstGeom>
        </p:spPr>
        <p:txBody>
          <a:bodyPr anchorCtr="0" anchor="t" bIns="91425" lIns="91425" rIns="91425" tIns="91425"/>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16" name="Shape 16"/>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p:nvPr/>
        </p:nvSpPr>
        <p:spPr>
          <a:xfrm>
            <a:off x="0" y="0"/>
            <a:ext cx="9144000" cy="1149900"/>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22" name="Shape 22"/>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23" name="Shape 2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p:nvPr/>
        </p:nvSpPr>
        <p:spPr>
          <a:xfrm>
            <a:off x="0" y="0"/>
            <a:ext cx="9144000" cy="1149900"/>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29" name="Shape 29"/>
          <p:cNvCxnSpPr/>
          <p:nvPr/>
        </p:nvCxnSpPr>
        <p:spPr>
          <a:xfrm>
            <a:off x="0" y="1127875"/>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0" name="Shape 30"/>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4406309"/>
            <a:ext cx="8229600" cy="519599"/>
          </a:xfrm>
          <a:prstGeom prst="rect">
            <a:avLst/>
          </a:prstGeom>
        </p:spPr>
        <p:txBody>
          <a:bodyPr anchorCtr="0" anchor="t" bIns="91425" lIns="91425" rIns="91425" tIns="91425"/>
          <a:lstStyle>
            <a:lvl1pPr>
              <a:spcBef>
                <a:spcPts val="0"/>
              </a:spcBef>
              <a:buClr>
                <a:schemeClr val="dk2"/>
              </a:buClr>
              <a:buSzPct val="100000"/>
              <a:buNone/>
              <a:defRPr sz="1800">
                <a:solidFill>
                  <a:schemeClr val="dk2"/>
                </a:solidFill>
              </a:defRPr>
            </a:lvl1pPr>
          </a:lstStyle>
          <a:p/>
        </p:txBody>
      </p:sp>
      <p:sp>
        <p:nvSpPr>
          <p:cNvPr id="34" name="Shape 34"/>
          <p:cNvSpPr/>
          <p:nvPr/>
        </p:nvSpPr>
        <p:spPr>
          <a:xfrm>
            <a:off x="4274" y="0"/>
            <a:ext cx="9144000" cy="4406399"/>
          </a:xfrm>
          <a:prstGeom prst="rect">
            <a:avLst/>
          </a:prstGeom>
          <a:solidFill>
            <a:srgbClr val="2388DB"/>
          </a:solidFill>
          <a:ln>
            <a:noFill/>
          </a:ln>
        </p:spPr>
        <p:txBody>
          <a:bodyPr anchorCtr="0" anchor="ctr" bIns="45700" lIns="91425" rIns="91425" tIns="45700">
            <a:noAutofit/>
          </a:bodyPr>
          <a:lstStyle/>
          <a:p>
            <a:pPr>
              <a:spcBef>
                <a:spcPts val="0"/>
              </a:spcBef>
              <a:buNone/>
            </a:pPr>
            <a:r>
              <a:t/>
            </a:r>
            <a:endParaRPr/>
          </a:p>
        </p:txBody>
      </p:sp>
      <p:cxnSp>
        <p:nvCxnSpPr>
          <p:cNvPr id="35" name="Shape 35"/>
          <p:cNvCxnSpPr/>
          <p:nvPr/>
        </p:nvCxnSpPr>
        <p:spPr>
          <a:xfrm>
            <a:off x="0" y="4384371"/>
            <a:ext cx="9144000" cy="0"/>
          </a:xfrm>
          <a:prstGeom prst="straightConnector1">
            <a:avLst/>
          </a:prstGeom>
          <a:noFill/>
          <a:ln cap="flat" w="57150">
            <a:solidFill>
              <a:srgbClr val="000000">
                <a:alpha val="14901"/>
              </a:srgbClr>
            </a:solidFill>
            <a:prstDash val="solid"/>
            <a:round/>
            <a:headEnd len="med" w="med" type="none"/>
            <a:tailEnd len="med" w="med" type="none"/>
          </a:ln>
        </p:spPr>
      </p:cxnSp>
      <p:sp>
        <p:nvSpPr>
          <p:cNvPr id="36" name="Shape 3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7" name="Shape 37"/>
        <p:cNvGrpSpPr/>
        <p:nvPr/>
      </p:nvGrpSpPr>
      <p:grpSpPr>
        <a:xfrm>
          <a:off x="0" y="0"/>
          <a:ext cx="0" cy="0"/>
          <a:chOff x="0" y="0"/>
          <a:chExt cx="0" cy="0"/>
        </a:xfrm>
      </p:grpSpPr>
      <p:sp>
        <p:nvSpPr>
          <p:cNvPr id="38" name="Shape 3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solidFill>
                  <a:schemeClr val="lt1"/>
                </a:solidFill>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hyperlink" Target="http://cs.wellesley.edu/~severance/beta/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205978"/>
            <a:ext cx="8229600" cy="857400"/>
          </a:xfrm>
          <a:prstGeom prst="rect">
            <a:avLst/>
          </a:prstGeom>
        </p:spPr>
        <p:txBody>
          <a:bodyPr anchorCtr="0" anchor="b" bIns="91425" lIns="91425" rIns="91425" tIns="91425">
            <a:noAutofit/>
          </a:bodyPr>
          <a:lstStyle/>
          <a:p>
            <a:pPr indent="0" marL="0" rtl="0" algn="ctr">
              <a:spcBef>
                <a:spcPts val="0"/>
              </a:spcBef>
              <a:buNone/>
            </a:pPr>
            <a:r>
              <a:rPr lang="en"/>
              <a:t>Sev-A-Site</a:t>
            </a:r>
          </a:p>
          <a:p>
            <a:pPr indent="0" marL="0" algn="ctr">
              <a:spcBef>
                <a:spcPts val="0"/>
              </a:spcBef>
              <a:buNone/>
            </a:pPr>
            <a:r>
              <a:rPr lang="en" sz="1800"/>
              <a:t>By: Kayla Jang and Manuela Molina</a:t>
            </a:r>
          </a:p>
        </p:txBody>
      </p:sp>
      <p:sp>
        <p:nvSpPr>
          <p:cNvPr id="41" name="Shape 41"/>
          <p:cNvSpPr txBox="1"/>
          <p:nvPr>
            <p:ph idx="1" type="body"/>
          </p:nvPr>
        </p:nvSpPr>
        <p:spPr>
          <a:xfrm>
            <a:off x="4692273" y="1200150"/>
            <a:ext cx="3994500" cy="3725699"/>
          </a:xfrm>
          <a:prstGeom prst="rect">
            <a:avLst/>
          </a:prstGeom>
        </p:spPr>
        <p:txBody>
          <a:bodyPr anchorCtr="0" anchor="t" bIns="91425" lIns="91425" rIns="91425" tIns="91425">
            <a:noAutofit/>
          </a:bodyPr>
          <a:lstStyle/>
          <a:p>
            <a:pPr>
              <a:spcBef>
                <a:spcPts val="0"/>
              </a:spcBef>
              <a:buNone/>
            </a:pPr>
            <a:r>
              <a:t/>
            </a:r>
            <a:endParaRPr/>
          </a:p>
        </p:txBody>
      </p:sp>
      <p:pic>
        <p:nvPicPr>
          <p:cNvPr id="42" name="Shape 42"/>
          <p:cNvPicPr preferRelativeResize="0"/>
          <p:nvPr/>
        </p:nvPicPr>
        <p:blipFill>
          <a:blip r:embed="rId3">
            <a:alphaModFix/>
          </a:blip>
          <a:stretch>
            <a:fillRect/>
          </a:stretch>
        </p:blipFill>
        <p:spPr>
          <a:xfrm>
            <a:off x="1172212" y="1418122"/>
            <a:ext cx="6799575" cy="31778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Purpose, Goals, and Audience</a:t>
            </a:r>
          </a:p>
        </p:txBody>
      </p:sp>
      <p:sp>
        <p:nvSpPr>
          <p:cNvPr id="48" name="Shape 48"/>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t>Purpose:</a:t>
            </a:r>
          </a:p>
          <a:p>
            <a:pPr indent="-342900" lvl="0" marL="457200" rtl="0">
              <a:spcBef>
                <a:spcPts val="0"/>
              </a:spcBef>
              <a:buClr>
                <a:schemeClr val="dk1"/>
              </a:buClr>
              <a:buSzPct val="100000"/>
              <a:buFont typeface="Arial"/>
              <a:buChar char="●"/>
            </a:pPr>
            <a:r>
              <a:rPr lang="en" sz="1800"/>
              <a:t>Keep current students up to date</a:t>
            </a:r>
          </a:p>
          <a:p>
            <a:pPr indent="-342900" lvl="0" marL="457200" rtl="0">
              <a:spcBef>
                <a:spcPts val="0"/>
              </a:spcBef>
              <a:buClr>
                <a:schemeClr val="dk1"/>
              </a:buClr>
              <a:buSzPct val="100000"/>
              <a:buFont typeface="Arial"/>
              <a:buChar char="●"/>
            </a:pPr>
            <a:r>
              <a:rPr lang="en" sz="1800"/>
              <a:t>Give prospective students a glimpse of residential life at Wellesley</a:t>
            </a:r>
          </a:p>
          <a:p>
            <a:pPr rtl="0">
              <a:spcBef>
                <a:spcPts val="0"/>
              </a:spcBef>
              <a:buNone/>
            </a:pPr>
            <a:r>
              <a:rPr lang="en" sz="1800"/>
              <a:t>Goals:</a:t>
            </a:r>
          </a:p>
          <a:p>
            <a:pPr indent="-342900" lvl="0" marL="457200" rtl="0">
              <a:spcBef>
                <a:spcPts val="0"/>
              </a:spcBef>
              <a:buClr>
                <a:schemeClr val="dk1"/>
              </a:buClr>
              <a:buSzPct val="100000"/>
              <a:buFont typeface="Arial"/>
              <a:buChar char="●"/>
            </a:pPr>
            <a:r>
              <a:rPr lang="en" sz="1800"/>
              <a:t>Share news and events</a:t>
            </a:r>
          </a:p>
          <a:p>
            <a:pPr indent="-342900" lvl="0" marL="457200" rtl="0">
              <a:spcBef>
                <a:spcPts val="0"/>
              </a:spcBef>
              <a:buClr>
                <a:schemeClr val="dk1"/>
              </a:buClr>
              <a:buSzPct val="100000"/>
              <a:buFont typeface="Arial"/>
              <a:buChar char="●"/>
            </a:pPr>
            <a:r>
              <a:rPr lang="en" sz="1800"/>
              <a:t>Explain history and traditions</a:t>
            </a:r>
          </a:p>
          <a:p>
            <a:pPr indent="-342900" lvl="0" marL="457200" rtl="0">
              <a:spcBef>
                <a:spcPts val="0"/>
              </a:spcBef>
              <a:buClr>
                <a:schemeClr val="dk1"/>
              </a:buClr>
              <a:buSzPct val="100000"/>
              <a:buFont typeface="Arial"/>
              <a:buChar char="●"/>
            </a:pPr>
            <a:r>
              <a:rPr lang="en" sz="1800"/>
              <a:t>Provide prospective students with a resource and images</a:t>
            </a:r>
          </a:p>
          <a:p>
            <a:pPr rtl="0">
              <a:spcBef>
                <a:spcPts val="0"/>
              </a:spcBef>
              <a:buNone/>
            </a:pPr>
            <a:r>
              <a:rPr lang="en" sz="1800"/>
              <a:t>Audience:</a:t>
            </a:r>
          </a:p>
          <a:p>
            <a:pPr indent="-342900" lvl="0" marL="457200" rtl="0">
              <a:spcBef>
                <a:spcPts val="0"/>
              </a:spcBef>
              <a:buClr>
                <a:schemeClr val="dk1"/>
              </a:buClr>
              <a:buSzPct val="100000"/>
              <a:buFont typeface="Arial"/>
              <a:buChar char="●"/>
            </a:pPr>
            <a:r>
              <a:rPr lang="en" sz="1800"/>
              <a:t>Current residents</a:t>
            </a:r>
          </a:p>
          <a:p>
            <a:pPr indent="-342900" lvl="0" marL="457200">
              <a:spcBef>
                <a:spcPts val="0"/>
              </a:spcBef>
              <a:buClr>
                <a:schemeClr val="dk1"/>
              </a:buClr>
              <a:buSzPct val="100000"/>
              <a:buFont typeface="Arial"/>
              <a:buChar char="●"/>
            </a:pPr>
            <a:r>
              <a:rPr lang="en" sz="1800"/>
              <a:t>Prospective students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Mockup</a:t>
            </a:r>
          </a:p>
        </p:txBody>
      </p:sp>
      <p:sp>
        <p:nvSpPr>
          <p:cNvPr id="54" name="Shape 54"/>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55" name="Shape 55"/>
          <p:cNvPicPr preferRelativeResize="0"/>
          <p:nvPr/>
        </p:nvPicPr>
        <p:blipFill>
          <a:blip r:embed="rId3">
            <a:alphaModFix/>
          </a:blip>
          <a:stretch>
            <a:fillRect/>
          </a:stretch>
        </p:blipFill>
        <p:spPr>
          <a:xfrm>
            <a:off x="2119272" y="1333375"/>
            <a:ext cx="4905449" cy="34592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Accomplishments</a:t>
            </a:r>
          </a:p>
        </p:txBody>
      </p:sp>
      <p:sp>
        <p:nvSpPr>
          <p:cNvPr id="61" name="Shape 6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 sz="1800"/>
              <a:t>8 html pages </a:t>
            </a:r>
          </a:p>
          <a:p>
            <a:pPr indent="-342900" lvl="0" marL="457200" rtl="0">
              <a:spcBef>
                <a:spcPts val="0"/>
              </a:spcBef>
              <a:buClr>
                <a:schemeClr val="dk1"/>
              </a:buClr>
              <a:buSzPct val="100000"/>
              <a:buFont typeface="Arial"/>
              <a:buChar char="●"/>
            </a:pPr>
            <a:r>
              <a:rPr lang="en" sz="1800"/>
              <a:t>Over 30 pictures</a:t>
            </a:r>
          </a:p>
          <a:p>
            <a:pPr indent="-342900" lvl="0" marL="457200" rtl="0">
              <a:spcBef>
                <a:spcPts val="0"/>
              </a:spcBef>
              <a:buClr>
                <a:schemeClr val="dk1"/>
              </a:buClr>
              <a:buSzPct val="100000"/>
              <a:buFont typeface="Arial"/>
              <a:buChar char="●"/>
            </a:pPr>
            <a:r>
              <a:rPr lang="en" sz="1800"/>
              <a:t>4 JavaScript applications</a:t>
            </a:r>
          </a:p>
          <a:p>
            <a:pPr indent="-342900" lvl="0" marL="457200" rtl="0">
              <a:spcBef>
                <a:spcPts val="0"/>
              </a:spcBef>
              <a:buClr>
                <a:schemeClr val="dk1"/>
              </a:buClr>
              <a:buSzPct val="100000"/>
              <a:buFont typeface="Arial"/>
              <a:buChar char="●"/>
            </a:pPr>
            <a:r>
              <a:rPr lang="en" sz="1800" u="sng">
                <a:solidFill>
                  <a:schemeClr val="hlink"/>
                </a:solidFill>
                <a:hlinkClick r:id="rId3"/>
              </a:rPr>
              <a:t>http://cs.wellesley.edu/~severance/beta/index.html</a:t>
            </a:r>
          </a:p>
          <a:p>
            <a:pPr lvl="0">
              <a:spcBef>
                <a:spcPts val="0"/>
              </a:spcBef>
              <a:buNone/>
            </a:pPr>
            <a:r>
              <a:t/>
            </a:r>
            <a:endParaRPr sz="1800"/>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05978"/>
            <a:ext cx="8229600" cy="857400"/>
          </a:xfrm>
          <a:prstGeom prst="rect">
            <a:avLst/>
          </a:prstGeom>
        </p:spPr>
        <p:txBody>
          <a:bodyPr anchorCtr="0" anchor="b" bIns="91425" lIns="91425" rIns="91425" tIns="91425">
            <a:noAutofit/>
          </a:bodyPr>
          <a:lstStyle/>
          <a:p>
            <a:pPr algn="ctr">
              <a:spcBef>
                <a:spcPts val="0"/>
              </a:spcBef>
              <a:buNone/>
            </a:pPr>
            <a:r>
              <a:rPr lang="en"/>
              <a:t>Achievements</a:t>
            </a:r>
          </a:p>
        </p:txBody>
      </p:sp>
      <p:sp>
        <p:nvSpPr>
          <p:cNvPr id="67" name="Shape 6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342900" lvl="0" marL="457200" rtl="0">
              <a:spcBef>
                <a:spcPts val="0"/>
              </a:spcBef>
              <a:buClr>
                <a:schemeClr val="dk1"/>
              </a:buClr>
              <a:buSzPct val="100000"/>
              <a:buFont typeface="Arial"/>
              <a:buChar char="●"/>
            </a:pPr>
            <a:r>
              <a:rPr lang="en" sz="1800"/>
              <a:t>On-click JavaScript function</a:t>
            </a:r>
          </a:p>
          <a:p>
            <a:pPr indent="-342900" lvl="0" marL="457200" rtl="0">
              <a:spcBef>
                <a:spcPts val="0"/>
              </a:spcBef>
              <a:buClr>
                <a:schemeClr val="dk1"/>
              </a:buClr>
              <a:buSzPct val="100000"/>
              <a:buFont typeface="Arial"/>
              <a:buChar char="●"/>
            </a:pPr>
            <a:r>
              <a:rPr lang="en" sz="1800"/>
              <a:t>Slideshow JavaScript function</a:t>
            </a:r>
          </a:p>
          <a:p>
            <a:pPr indent="-342900" lvl="0" marL="457200" rtl="0">
              <a:spcBef>
                <a:spcPts val="0"/>
              </a:spcBef>
              <a:buClr>
                <a:schemeClr val="dk1"/>
              </a:buClr>
              <a:buSzPct val="100000"/>
              <a:buFont typeface="Arial"/>
              <a:buChar char="●"/>
            </a:pPr>
            <a:r>
              <a:rPr lang="en" sz="1800"/>
              <a:t>Change of appearance from Mockup to current website</a:t>
            </a:r>
          </a:p>
          <a:p>
            <a:pPr indent="-342900" lvl="0" marL="457200">
              <a:spcBef>
                <a:spcPts val="0"/>
              </a:spcBef>
              <a:buClr>
                <a:schemeClr val="dk1"/>
              </a:buClr>
              <a:buSzPct val="100000"/>
              <a:buFont typeface="Arial"/>
              <a:buChar char="●"/>
            </a:pPr>
            <a:r>
              <a:rPr lang="en" sz="1800"/>
              <a:t>Improve on image-loading time</a:t>
            </a:r>
          </a:p>
        </p:txBody>
      </p:sp>
      <p:pic>
        <p:nvPicPr>
          <p:cNvPr id="68" name="Shape 68"/>
          <p:cNvPicPr preferRelativeResize="0"/>
          <p:nvPr/>
        </p:nvPicPr>
        <p:blipFill>
          <a:blip r:embed="rId3">
            <a:alphaModFix/>
          </a:blip>
          <a:stretch>
            <a:fillRect/>
          </a:stretch>
        </p:blipFill>
        <p:spPr>
          <a:xfrm>
            <a:off x="315150" y="2469875"/>
            <a:ext cx="3815400" cy="2673625"/>
          </a:xfrm>
          <a:prstGeom prst="rect">
            <a:avLst/>
          </a:prstGeom>
          <a:noFill/>
          <a:ln>
            <a:noFill/>
          </a:ln>
        </p:spPr>
      </p:pic>
      <p:pic>
        <p:nvPicPr>
          <p:cNvPr id="69" name="Shape 69"/>
          <p:cNvPicPr preferRelativeResize="0"/>
          <p:nvPr/>
        </p:nvPicPr>
        <p:blipFill>
          <a:blip r:embed="rId4">
            <a:alphaModFix/>
          </a:blip>
          <a:stretch>
            <a:fillRect/>
          </a:stretch>
        </p:blipFill>
        <p:spPr>
          <a:xfrm>
            <a:off x="4293125" y="2661975"/>
            <a:ext cx="4519475" cy="19503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